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2" r:id="rId4"/>
  </p:sldMasterIdLst>
  <p:notesMasterIdLst>
    <p:notesMasterId r:id="rId41"/>
  </p:notesMasterIdLst>
  <p:sldIdLst>
    <p:sldId id="257" r:id="rId5"/>
    <p:sldId id="429" r:id="rId6"/>
    <p:sldId id="432" r:id="rId7"/>
    <p:sldId id="262" r:id="rId8"/>
    <p:sldId id="260" r:id="rId9"/>
    <p:sldId id="259" r:id="rId10"/>
    <p:sldId id="268" r:id="rId11"/>
    <p:sldId id="266" r:id="rId12"/>
    <p:sldId id="269" r:id="rId13"/>
    <p:sldId id="265" r:id="rId14"/>
    <p:sldId id="431" r:id="rId15"/>
    <p:sldId id="276" r:id="rId16"/>
    <p:sldId id="439" r:id="rId17"/>
    <p:sldId id="443" r:id="rId18"/>
    <p:sldId id="440" r:id="rId19"/>
    <p:sldId id="441" r:id="rId20"/>
    <p:sldId id="389" r:id="rId21"/>
    <p:sldId id="434" r:id="rId22"/>
    <p:sldId id="433" r:id="rId23"/>
    <p:sldId id="270" r:id="rId24"/>
    <p:sldId id="272" r:id="rId25"/>
    <p:sldId id="273" r:id="rId26"/>
    <p:sldId id="278" r:id="rId27"/>
    <p:sldId id="274" r:id="rId28"/>
    <p:sldId id="435" r:id="rId29"/>
    <p:sldId id="438" r:id="rId30"/>
    <p:sldId id="437" r:id="rId31"/>
    <p:sldId id="280" r:id="rId32"/>
    <p:sldId id="442" r:id="rId33"/>
    <p:sldId id="416" r:id="rId34"/>
    <p:sldId id="277" r:id="rId35"/>
    <p:sldId id="447" r:id="rId36"/>
    <p:sldId id="285" r:id="rId37"/>
    <p:sldId id="412" r:id="rId38"/>
    <p:sldId id="444" r:id="rId39"/>
    <p:sldId id="446"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4595" autoAdjust="0"/>
  </p:normalViewPr>
  <p:slideViewPr>
    <p:cSldViewPr snapToGrid="0">
      <p:cViewPr varScale="1">
        <p:scale>
          <a:sx n="83" d="100"/>
          <a:sy n="83" d="100"/>
        </p:scale>
        <p:origin x="1464" y="77"/>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CA7492-CD38-44F5-B3CB-35BFE06E6F09}" type="datetimeFigureOut">
              <a:rPr lang="en-US" smtClean="0"/>
              <a:t>6/8/2022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CCD22-37E4-4B57-96FB-2EBBB04B77E2}" type="slidenum">
              <a:rPr lang="en-US" smtClean="0"/>
              <a:t>‹#›</a:t>
            </a:fld>
            <a:endParaRPr lang="en-US"/>
          </a:p>
        </p:txBody>
      </p:sp>
    </p:spTree>
    <p:extLst>
      <p:ext uri="{BB962C8B-B14F-4D97-AF65-F5344CB8AC3E}">
        <p14:creationId xmlns:p14="http://schemas.microsoft.com/office/powerpoint/2010/main" val="4075953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 of clients</a:t>
            </a:r>
          </a:p>
          <a:p>
            <a:endParaRPr lang="en-US" dirty="0"/>
          </a:p>
          <a:p>
            <a:r>
              <a:rPr lang="en-US" dirty="0"/>
              <a:t>Storage is less important for soil but very important for other matrices</a:t>
            </a:r>
          </a:p>
        </p:txBody>
      </p:sp>
      <p:sp>
        <p:nvSpPr>
          <p:cNvPr id="4" name="Slide Number Placeholder 3"/>
          <p:cNvSpPr>
            <a:spLocks noGrp="1"/>
          </p:cNvSpPr>
          <p:nvPr>
            <p:ph type="sldNum" sz="quarter" idx="5"/>
          </p:nvPr>
        </p:nvSpPr>
        <p:spPr/>
        <p:txBody>
          <a:bodyPr/>
          <a:lstStyle/>
          <a:p>
            <a:fld id="{864CCD22-37E4-4B57-96FB-2EBBB04B77E2}" type="slidenum">
              <a:rPr lang="en-US" smtClean="0"/>
              <a:t>4</a:t>
            </a:fld>
            <a:endParaRPr lang="en-US"/>
          </a:p>
        </p:txBody>
      </p:sp>
    </p:spTree>
    <p:extLst>
      <p:ext uri="{BB962C8B-B14F-4D97-AF65-F5344CB8AC3E}">
        <p14:creationId xmlns:p14="http://schemas.microsoft.com/office/powerpoint/2010/main" val="60047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Quality assurance is concerned with the big picture, that the right method is performed on the right sample and given the right interpretation and delivered to the right person.</a:t>
            </a:r>
          </a:p>
          <a:p>
            <a:endParaRPr lang="en-US" dirty="0"/>
          </a:p>
          <a:p>
            <a:r>
              <a:rPr lang="en-US" dirty="0"/>
              <a:t>Today, we are focused on quality control</a:t>
            </a:r>
          </a:p>
          <a:p>
            <a:endParaRPr lang="en-US" dirty="0"/>
          </a:p>
          <a:p>
            <a:r>
              <a:rPr lang="en-US" dirty="0"/>
              <a:t>Proficiency testing is a challenge to the QA and QC programs</a:t>
            </a:r>
          </a:p>
        </p:txBody>
      </p:sp>
      <p:sp>
        <p:nvSpPr>
          <p:cNvPr id="4" name="Slide Number Placeholder 3"/>
          <p:cNvSpPr>
            <a:spLocks noGrp="1"/>
          </p:cNvSpPr>
          <p:nvPr>
            <p:ph type="sldNum" sz="quarter" idx="5"/>
          </p:nvPr>
        </p:nvSpPr>
        <p:spPr/>
        <p:txBody>
          <a:bodyPr/>
          <a:lstStyle/>
          <a:p>
            <a:fld id="{864CCD22-37E4-4B57-96FB-2EBBB04B77E2}" type="slidenum">
              <a:rPr lang="en-US" smtClean="0"/>
              <a:t>5</a:t>
            </a:fld>
            <a:endParaRPr lang="en-US"/>
          </a:p>
        </p:txBody>
      </p:sp>
    </p:spTree>
    <p:extLst>
      <p:ext uri="{BB962C8B-B14F-4D97-AF65-F5344CB8AC3E}">
        <p14:creationId xmlns:p14="http://schemas.microsoft.com/office/powerpoint/2010/main" val="719026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6/8/2022</a:t>
            </a:fld>
            <a:endParaRPr lang="en-US" dirty="0"/>
          </a:p>
        </p:txBody>
      </p:sp>
      <p:sp>
        <p:nvSpPr>
          <p:cNvPr id="5" name="Footer Placeholder 4"/>
          <p:cNvSpPr>
            <a:spLocks noGrp="1"/>
          </p:cNvSpPr>
          <p:nvPr>
            <p:ph type="ftr" sz="quarter" idx="11"/>
          </p:nvPr>
        </p:nvSpPr>
        <p:spPr>
          <a:xfrm>
            <a:off x="2396319" y="329308"/>
            <a:ext cx="3086292" cy="309201"/>
          </a:xfrm>
        </p:spPr>
        <p:txBody>
          <a:bodyPr/>
          <a:lstStyle/>
          <a:p>
            <a:endParaRPr lang="en-US" dirty="0"/>
          </a:p>
        </p:txBody>
      </p:sp>
      <p:sp>
        <p:nvSpPr>
          <p:cNvPr id="6" name="Slide Number Placeholder 5"/>
          <p:cNvSpPr>
            <a:spLocks noGrp="1"/>
          </p:cNvSpPr>
          <p:nvPr>
            <p:ph type="sldNum" sz="quarter" idx="12"/>
          </p:nvPr>
        </p:nvSpPr>
        <p:spPr>
          <a:xfrm>
            <a:off x="1434703" y="798973"/>
            <a:ext cx="802005" cy="503578"/>
          </a:xfrm>
        </p:spPr>
        <p:txBody>
          <a:bodyPr/>
          <a:lstStyle/>
          <a:p>
            <a:fld id="{3A98EE3D-8CD1-4C3F-BD1C-C98C9596463C}" type="slidenum">
              <a:rPr lang="en-US" smtClean="0"/>
              <a:t>‹#›</a:t>
            </a:fld>
            <a:endParaRPr lang="en-US" dirty="0"/>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2036289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5378250"/>
      </p:ext>
    </p:extLst>
  </p:cSld>
  <p:clrMapOvr>
    <a:masterClrMapping/>
  </p:clrMapOvr>
  <p:transition spd="slow">
    <p:push dir="u"/>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3313322"/>
      </p:ext>
    </p:extLst>
  </p:cSld>
  <p:clrMapOvr>
    <a:masterClrMapping/>
  </p:clrMapOvr>
  <p:transition spd="slow">
    <p:push dir="u"/>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7460292"/>
      </p:ext>
    </p:extLst>
  </p:cSld>
  <p:clrMapOvr>
    <a:masterClrMapping/>
  </p:clrMapOvr>
  <p:transition spd="slow">
    <p:push dir="u"/>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0454886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291B17-9318-49DB-B28B-6E5994AE9581}" type="datetime1">
              <a:rPr lang="en-US" smtClean="0"/>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1201690"/>
      </p:ext>
    </p:extLst>
  </p:cSld>
  <p:clrMapOvr>
    <a:masterClrMapping/>
  </p:clrMapOvr>
  <p:transition spd="slow">
    <p:push dir="u"/>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291B17-9318-49DB-B28B-6E5994AE9581}" type="datetime1">
              <a:rPr lang="en-US" smtClean="0"/>
              <a:t>6/8/2022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9987793"/>
      </p:ext>
    </p:extLst>
  </p:cSld>
  <p:clrMapOvr>
    <a:masterClrMapping/>
  </p:clrMapOvr>
  <p:transition spd="slow">
    <p:push dir="u"/>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6/8/2022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81561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6/8/2022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776034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74439451"/>
      </p:ext>
    </p:extLst>
  </p:cSld>
  <p:clrMapOvr>
    <a:masterClrMapping/>
  </p:clrMapOvr>
  <p:transition spd="slow">
    <p:push dir="u"/>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7E18DB4A-8810-4A10-AD5C-D5E2C667F5B3}" type="datetime1">
              <a:rPr lang="en-US" smtClean="0"/>
              <a:t>6/8/2022</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8537839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D291B17-9318-49DB-B28B-6E5994AE9581}" type="datetime1">
              <a:rPr lang="en-US" smtClean="0"/>
              <a:t>6/8/2022</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55788648"/>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spd="slow">
    <p:push dir="u"/>
  </p:transition>
  <p:hf sldNum="0" hdr="0" ftr="0" dt="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epa.gov/sites/default/files/2015-06/documents/g6-final.pdf"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36888" y="850787"/>
            <a:ext cx="8245162" cy="1106260"/>
          </a:xfrm>
        </p:spPr>
        <p:txBody>
          <a:bodyPr>
            <a:normAutofit fontScale="90000"/>
          </a:bodyPr>
          <a:lstStyle/>
          <a:p>
            <a:r>
              <a:rPr lang="en-US" dirty="0"/>
              <a:t>Quality control in agricultural labs</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638227" y="2166772"/>
            <a:ext cx="8245160" cy="551262"/>
          </a:xfrm>
        </p:spPr>
        <p:txBody>
          <a:bodyPr>
            <a:noAutofit/>
          </a:bodyPr>
          <a:lstStyle/>
          <a:p>
            <a:r>
              <a:rPr lang="en-US" sz="2000" dirty="0"/>
              <a:t>Kristin Hicks</a:t>
            </a:r>
          </a:p>
          <a:p>
            <a:r>
              <a:rPr lang="en-US" sz="2000" dirty="0"/>
              <a:t>NCDA Agronomic division</a:t>
            </a:r>
          </a:p>
        </p:txBody>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36550" y="3168650"/>
            <a:ext cx="8445500" cy="2482850"/>
          </a:xfrm>
          <a:prstGeom prst="rect">
            <a:avLst/>
          </a:prstGeom>
        </p:spPr>
      </p:pic>
    </p:spTree>
    <p:extLst>
      <p:ext uri="{BB962C8B-B14F-4D97-AF65-F5344CB8AC3E}">
        <p14:creationId xmlns:p14="http://schemas.microsoft.com/office/powerpoint/2010/main" val="247580555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7AF25-37D5-8ECE-7C4A-145233AE6EC8}"/>
              </a:ext>
            </a:extLst>
          </p:cNvPr>
          <p:cNvSpPr>
            <a:spLocks noGrp="1"/>
          </p:cNvSpPr>
          <p:nvPr>
            <p:ph type="title"/>
          </p:nvPr>
        </p:nvSpPr>
        <p:spPr/>
        <p:txBody>
          <a:bodyPr/>
          <a:lstStyle/>
          <a:p>
            <a:r>
              <a:rPr lang="en-US" dirty="0"/>
              <a:t>Accuracy and Bias</a:t>
            </a:r>
          </a:p>
        </p:txBody>
      </p:sp>
      <p:sp>
        <p:nvSpPr>
          <p:cNvPr id="5" name="Content Placeholder 4">
            <a:extLst>
              <a:ext uri="{FF2B5EF4-FFF2-40B4-BE49-F238E27FC236}">
                <a16:creationId xmlns:a16="http://schemas.microsoft.com/office/drawing/2014/main" id="{DBD9BB4F-80A9-CDF5-03CC-66F00E7AF0C1}"/>
              </a:ext>
            </a:extLst>
          </p:cNvPr>
          <p:cNvSpPr>
            <a:spLocks noGrp="1"/>
          </p:cNvSpPr>
          <p:nvPr>
            <p:ph sz="half" idx="2"/>
          </p:nvPr>
        </p:nvSpPr>
        <p:spPr>
          <a:xfrm>
            <a:off x="302004" y="2030136"/>
            <a:ext cx="5335398" cy="4320329"/>
          </a:xfrm>
        </p:spPr>
        <p:txBody>
          <a:bodyPr>
            <a:normAutofit/>
          </a:bodyPr>
          <a:lstStyle/>
          <a:p>
            <a:r>
              <a:rPr lang="en-US" dirty="0">
                <a:latin typeface="+mj-lt"/>
              </a:rPr>
              <a:t>Difference between the true and measured value is known as the BIAS and can be:</a:t>
            </a:r>
          </a:p>
          <a:p>
            <a:pPr lvl="1"/>
            <a:r>
              <a:rPr lang="en-US" b="0" i="1" dirty="0">
                <a:solidFill>
                  <a:srgbClr val="000000"/>
                </a:solidFill>
                <a:effectLst/>
                <a:latin typeface="+mj-lt"/>
              </a:rPr>
              <a:t>Constant bias</a:t>
            </a:r>
            <a:r>
              <a:rPr lang="en-US" b="0" i="0" dirty="0">
                <a:solidFill>
                  <a:srgbClr val="000000"/>
                </a:solidFill>
                <a:effectLst/>
                <a:latin typeface="+mj-lt"/>
              </a:rPr>
              <a:t>: </a:t>
            </a:r>
            <a:r>
              <a:rPr lang="en-US" dirty="0">
                <a:solidFill>
                  <a:srgbClr val="000000"/>
                </a:solidFill>
                <a:latin typeface="+mj-lt"/>
              </a:rPr>
              <a:t>C</a:t>
            </a:r>
            <a:r>
              <a:rPr lang="en-US" b="0" i="0" dirty="0">
                <a:solidFill>
                  <a:srgbClr val="000000"/>
                </a:solidFill>
                <a:effectLst/>
                <a:latin typeface="+mj-lt"/>
              </a:rPr>
              <a:t>onsistently positive or negative. </a:t>
            </a:r>
            <a:r>
              <a:rPr lang="en-US" dirty="0">
                <a:solidFill>
                  <a:srgbClr val="000000"/>
                </a:solidFill>
                <a:latin typeface="+mj-lt"/>
              </a:rPr>
              <a:t>C</a:t>
            </a:r>
            <a:r>
              <a:rPr lang="en-US" b="0" i="0" dirty="0">
                <a:solidFill>
                  <a:srgbClr val="000000"/>
                </a:solidFill>
                <a:effectLst/>
                <a:latin typeface="+mj-lt"/>
              </a:rPr>
              <a:t>an be ascertained from the regression curve.</a:t>
            </a:r>
          </a:p>
          <a:p>
            <a:pPr lvl="1"/>
            <a:r>
              <a:rPr lang="en-US" b="0" i="1" dirty="0">
                <a:solidFill>
                  <a:srgbClr val="000000"/>
                </a:solidFill>
                <a:effectLst/>
                <a:latin typeface="+mj-lt"/>
              </a:rPr>
              <a:t>Random bias</a:t>
            </a:r>
            <a:r>
              <a:rPr lang="en-US" b="0" i="0" dirty="0">
                <a:solidFill>
                  <a:srgbClr val="000000"/>
                </a:solidFill>
                <a:effectLst/>
                <a:latin typeface="+mj-lt"/>
              </a:rPr>
              <a:t>: </a:t>
            </a:r>
            <a:r>
              <a:rPr lang="en-US" dirty="0">
                <a:solidFill>
                  <a:srgbClr val="000000"/>
                </a:solidFill>
                <a:latin typeface="+mj-lt"/>
              </a:rPr>
              <a:t>S</a:t>
            </a:r>
            <a:r>
              <a:rPr lang="en-US" b="0" i="0" dirty="0">
                <a:solidFill>
                  <a:srgbClr val="000000"/>
                </a:solidFill>
                <a:effectLst/>
                <a:latin typeface="+mj-lt"/>
              </a:rPr>
              <a:t>ometimes positive or negative </a:t>
            </a:r>
          </a:p>
          <a:p>
            <a:pPr lvl="1"/>
            <a:r>
              <a:rPr lang="en-US" b="0" i="1" dirty="0">
                <a:solidFill>
                  <a:srgbClr val="000000"/>
                </a:solidFill>
                <a:effectLst/>
                <a:latin typeface="+mj-lt"/>
              </a:rPr>
              <a:t>Proportional bias</a:t>
            </a:r>
            <a:r>
              <a:rPr lang="en-US" b="0" i="0" dirty="0">
                <a:solidFill>
                  <a:srgbClr val="000000"/>
                </a:solidFill>
                <a:effectLst/>
                <a:latin typeface="+mj-lt"/>
              </a:rPr>
              <a:t>: Bias is proportional (negative or positive) to the concentration of the analyte. Can also be ascertained from the regression curve</a:t>
            </a:r>
            <a:endParaRPr lang="en-US" dirty="0">
              <a:latin typeface="+mj-lt"/>
            </a:endParaRPr>
          </a:p>
          <a:p>
            <a:r>
              <a:rPr lang="en-US" dirty="0">
                <a:latin typeface="+mj-lt"/>
              </a:rPr>
              <a:t>QCs that measure Accuracy are:</a:t>
            </a:r>
          </a:p>
          <a:p>
            <a:pPr lvl="1"/>
            <a:r>
              <a:rPr lang="en-US" dirty="0">
                <a:latin typeface="+mj-lt"/>
              </a:rPr>
              <a:t>Calibration, CCV, ICV, Spiked Blanks, Matrix Spike,  Reference material</a:t>
            </a:r>
          </a:p>
        </p:txBody>
      </p:sp>
      <p:grpSp>
        <p:nvGrpSpPr>
          <p:cNvPr id="6" name="Group 5">
            <a:extLst>
              <a:ext uri="{FF2B5EF4-FFF2-40B4-BE49-F238E27FC236}">
                <a16:creationId xmlns:a16="http://schemas.microsoft.com/office/drawing/2014/main" id="{D315C42F-0E9A-A184-F318-5CC5A76A10E5}"/>
              </a:ext>
            </a:extLst>
          </p:cNvPr>
          <p:cNvGrpSpPr/>
          <p:nvPr/>
        </p:nvGrpSpPr>
        <p:grpSpPr>
          <a:xfrm>
            <a:off x="6769916" y="156086"/>
            <a:ext cx="1912690" cy="1635853"/>
            <a:chOff x="6132352" y="453006"/>
            <a:chExt cx="914400" cy="914400"/>
          </a:xfrm>
        </p:grpSpPr>
        <p:sp>
          <p:nvSpPr>
            <p:cNvPr id="3" name="Star: 5 Points 2">
              <a:extLst>
                <a:ext uri="{FF2B5EF4-FFF2-40B4-BE49-F238E27FC236}">
                  <a16:creationId xmlns:a16="http://schemas.microsoft.com/office/drawing/2014/main" id="{FA44BF22-C3A7-E387-263C-3B92A05776C7}"/>
                </a:ext>
              </a:extLst>
            </p:cNvPr>
            <p:cNvSpPr/>
            <p:nvPr/>
          </p:nvSpPr>
          <p:spPr>
            <a:xfrm>
              <a:off x="6132352" y="453006"/>
              <a:ext cx="914400" cy="914400"/>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C312C26-75D9-CB8A-51E9-845CB08F491B}"/>
                </a:ext>
              </a:extLst>
            </p:cNvPr>
            <p:cNvSpPr txBox="1"/>
            <p:nvPr/>
          </p:nvSpPr>
          <p:spPr>
            <a:xfrm>
              <a:off x="6316272" y="787008"/>
              <a:ext cx="546559" cy="246396"/>
            </a:xfrm>
            <a:prstGeom prst="rect">
              <a:avLst/>
            </a:prstGeom>
            <a:noFill/>
          </p:spPr>
          <p:txBody>
            <a:bodyPr wrap="none" rtlCol="0">
              <a:spAutoFit/>
            </a:bodyPr>
            <a:lstStyle/>
            <a:p>
              <a:r>
                <a:rPr lang="en-US" sz="2000" dirty="0"/>
                <a:t>Accuracy</a:t>
              </a:r>
            </a:p>
          </p:txBody>
        </p:sp>
      </p:grpSp>
      <p:pic>
        <p:nvPicPr>
          <p:cNvPr id="8" name="Picture 7">
            <a:extLst>
              <a:ext uri="{FF2B5EF4-FFF2-40B4-BE49-F238E27FC236}">
                <a16:creationId xmlns:a16="http://schemas.microsoft.com/office/drawing/2014/main" id="{FA8C86EF-56DB-80BC-64BC-1A86B7D43E4A}"/>
              </a:ext>
            </a:extLst>
          </p:cNvPr>
          <p:cNvPicPr>
            <a:picLocks noChangeAspect="1"/>
          </p:cNvPicPr>
          <p:nvPr/>
        </p:nvPicPr>
        <p:blipFill>
          <a:blip r:embed="rId2"/>
          <a:stretch>
            <a:fillRect/>
          </a:stretch>
        </p:blipFill>
        <p:spPr>
          <a:xfrm>
            <a:off x="5865182" y="2164257"/>
            <a:ext cx="2962688" cy="2124371"/>
          </a:xfrm>
          <a:prstGeom prst="rect">
            <a:avLst/>
          </a:prstGeom>
        </p:spPr>
      </p:pic>
      <p:pic>
        <p:nvPicPr>
          <p:cNvPr id="10" name="Picture 9">
            <a:extLst>
              <a:ext uri="{FF2B5EF4-FFF2-40B4-BE49-F238E27FC236}">
                <a16:creationId xmlns:a16="http://schemas.microsoft.com/office/drawing/2014/main" id="{C8A0D817-3658-6B31-6BA2-9EF1E01985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8777" y="4722020"/>
            <a:ext cx="3010762" cy="2035312"/>
          </a:xfrm>
          <a:prstGeom prst="rect">
            <a:avLst/>
          </a:prstGeom>
        </p:spPr>
      </p:pic>
      <p:sp>
        <p:nvSpPr>
          <p:cNvPr id="11" name="TextBox 10">
            <a:extLst>
              <a:ext uri="{FF2B5EF4-FFF2-40B4-BE49-F238E27FC236}">
                <a16:creationId xmlns:a16="http://schemas.microsoft.com/office/drawing/2014/main" id="{591C4787-EFEC-3196-686A-BBA4F5782062}"/>
              </a:ext>
            </a:extLst>
          </p:cNvPr>
          <p:cNvSpPr txBox="1"/>
          <p:nvPr/>
        </p:nvSpPr>
        <p:spPr>
          <a:xfrm>
            <a:off x="6106067" y="1842490"/>
            <a:ext cx="2576539" cy="369332"/>
          </a:xfrm>
          <a:prstGeom prst="rect">
            <a:avLst/>
          </a:prstGeom>
          <a:noFill/>
        </p:spPr>
        <p:txBody>
          <a:bodyPr wrap="none" rtlCol="0">
            <a:spAutoFit/>
          </a:bodyPr>
          <a:lstStyle/>
          <a:p>
            <a:r>
              <a:rPr lang="en-US" dirty="0"/>
              <a:t>Ex: Positive Constant Bias</a:t>
            </a:r>
          </a:p>
        </p:txBody>
      </p:sp>
      <p:sp>
        <p:nvSpPr>
          <p:cNvPr id="12" name="TextBox 11">
            <a:extLst>
              <a:ext uri="{FF2B5EF4-FFF2-40B4-BE49-F238E27FC236}">
                <a16:creationId xmlns:a16="http://schemas.microsoft.com/office/drawing/2014/main" id="{55AEA72E-A10B-F2BB-8091-B1C261C2567A}"/>
              </a:ext>
            </a:extLst>
          </p:cNvPr>
          <p:cNvSpPr txBox="1"/>
          <p:nvPr/>
        </p:nvSpPr>
        <p:spPr>
          <a:xfrm>
            <a:off x="5865182" y="4333596"/>
            <a:ext cx="3010761" cy="369332"/>
          </a:xfrm>
          <a:prstGeom prst="rect">
            <a:avLst/>
          </a:prstGeom>
          <a:noFill/>
        </p:spPr>
        <p:txBody>
          <a:bodyPr wrap="none" rtlCol="0">
            <a:spAutoFit/>
          </a:bodyPr>
          <a:lstStyle/>
          <a:p>
            <a:r>
              <a:rPr lang="en-US" dirty="0"/>
              <a:t>Ex: Negative Proportional Bias</a:t>
            </a:r>
          </a:p>
        </p:txBody>
      </p:sp>
    </p:spTree>
    <p:extLst>
      <p:ext uri="{BB962C8B-B14F-4D97-AF65-F5344CB8AC3E}">
        <p14:creationId xmlns:p14="http://schemas.microsoft.com/office/powerpoint/2010/main" val="185256079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2C329-5401-9404-4E65-153E2371A1C5}"/>
              </a:ext>
            </a:extLst>
          </p:cNvPr>
          <p:cNvSpPr>
            <a:spLocks noGrp="1"/>
          </p:cNvSpPr>
          <p:nvPr>
            <p:ph type="title"/>
          </p:nvPr>
        </p:nvSpPr>
        <p:spPr/>
        <p:txBody>
          <a:bodyPr/>
          <a:lstStyle/>
          <a:p>
            <a:r>
              <a:rPr lang="en-US" dirty="0"/>
              <a:t>Precision</a:t>
            </a:r>
          </a:p>
        </p:txBody>
      </p:sp>
      <p:sp>
        <p:nvSpPr>
          <p:cNvPr id="3" name="Content Placeholder 2">
            <a:extLst>
              <a:ext uri="{FF2B5EF4-FFF2-40B4-BE49-F238E27FC236}">
                <a16:creationId xmlns:a16="http://schemas.microsoft.com/office/drawing/2014/main" id="{DC1DB904-9CC1-0017-F416-65482C0FD668}"/>
              </a:ext>
            </a:extLst>
          </p:cNvPr>
          <p:cNvSpPr>
            <a:spLocks noGrp="1"/>
          </p:cNvSpPr>
          <p:nvPr>
            <p:ph idx="1"/>
          </p:nvPr>
        </p:nvSpPr>
        <p:spPr>
          <a:xfrm>
            <a:off x="155787" y="1937173"/>
            <a:ext cx="4738910" cy="3817675"/>
          </a:xfrm>
        </p:spPr>
        <p:txBody>
          <a:bodyPr>
            <a:normAutofit fontScale="85000" lnSpcReduction="20000"/>
          </a:bodyPr>
          <a:lstStyle/>
          <a:p>
            <a:r>
              <a:rPr lang="en-US" altLang="en-US" sz="2000" dirty="0"/>
              <a:t>Precision is a measure of agreement among replicate measurements of the same sample under the same conditions (i.e., reproducibility</a:t>
            </a:r>
            <a:r>
              <a:rPr lang="en-US" altLang="en-US" dirty="0"/>
              <a:t>, </a:t>
            </a:r>
            <a:r>
              <a:rPr lang="en-US" altLang="en-US" sz="2000" dirty="0"/>
              <a:t>repeatability).</a:t>
            </a:r>
          </a:p>
          <a:p>
            <a:pPr algn="l">
              <a:buFont typeface="Arial" panose="020B0604020202020204" pitchFamily="34" charset="0"/>
              <a:buChar char="•"/>
            </a:pPr>
            <a:r>
              <a:rPr lang="en-US" b="0" i="1" dirty="0">
                <a:solidFill>
                  <a:srgbClr val="000000"/>
                </a:solidFill>
                <a:effectLst/>
                <a:latin typeface="+mj-lt"/>
              </a:rPr>
              <a:t>Within batch precision: </a:t>
            </a:r>
            <a:r>
              <a:rPr lang="en-US" b="0" i="0" dirty="0">
                <a:solidFill>
                  <a:srgbClr val="000000"/>
                </a:solidFill>
                <a:effectLst/>
                <a:latin typeface="+mj-lt"/>
              </a:rPr>
              <a:t>Determined by measuring the same sample more than onc</a:t>
            </a:r>
            <a:r>
              <a:rPr lang="en-US" dirty="0">
                <a:solidFill>
                  <a:srgbClr val="000000"/>
                </a:solidFill>
                <a:latin typeface="+mj-lt"/>
              </a:rPr>
              <a:t>e in the same batch</a:t>
            </a:r>
          </a:p>
          <a:p>
            <a:pPr algn="l">
              <a:buFont typeface="Arial" panose="020B0604020202020204" pitchFamily="34" charset="0"/>
              <a:buChar char="•"/>
            </a:pPr>
            <a:r>
              <a:rPr lang="en-US" b="0" i="1" dirty="0">
                <a:solidFill>
                  <a:srgbClr val="000000"/>
                </a:solidFill>
                <a:effectLst/>
                <a:latin typeface="+mj-lt"/>
              </a:rPr>
              <a:t>Between batch precision: </a:t>
            </a:r>
            <a:r>
              <a:rPr lang="en-US" b="0" i="0" dirty="0">
                <a:solidFill>
                  <a:srgbClr val="000000"/>
                </a:solidFill>
                <a:effectLst/>
                <a:latin typeface="+mj-lt"/>
              </a:rPr>
              <a:t>Determined by measuring the same sample </a:t>
            </a:r>
            <a:r>
              <a:rPr lang="en-US" dirty="0">
                <a:solidFill>
                  <a:srgbClr val="000000"/>
                </a:solidFill>
                <a:latin typeface="+mj-lt"/>
              </a:rPr>
              <a:t>on different days or with different instruments or different operators. </a:t>
            </a:r>
            <a:r>
              <a:rPr lang="en-US" b="0" i="0" dirty="0">
                <a:solidFill>
                  <a:srgbClr val="000000"/>
                </a:solidFill>
                <a:effectLst/>
                <a:latin typeface="+mj-lt"/>
              </a:rPr>
              <a:t>Usually less precise than within run precision. </a:t>
            </a:r>
          </a:p>
          <a:p>
            <a:pPr algn="l">
              <a:buFont typeface="Arial" panose="020B0604020202020204" pitchFamily="34" charset="0"/>
              <a:buChar char="•"/>
            </a:pPr>
            <a:r>
              <a:rPr lang="en-US" dirty="0">
                <a:solidFill>
                  <a:srgbClr val="000000"/>
                </a:solidFill>
                <a:latin typeface="+mj-lt"/>
              </a:rPr>
              <a:t>QCs that measure precision: duplicates</a:t>
            </a:r>
            <a:endParaRPr lang="en-US" dirty="0">
              <a:latin typeface="+mj-lt"/>
            </a:endParaRPr>
          </a:p>
        </p:txBody>
      </p:sp>
      <p:grpSp>
        <p:nvGrpSpPr>
          <p:cNvPr id="7" name="Group 6">
            <a:extLst>
              <a:ext uri="{FF2B5EF4-FFF2-40B4-BE49-F238E27FC236}">
                <a16:creationId xmlns:a16="http://schemas.microsoft.com/office/drawing/2014/main" id="{E6DB2FE6-D609-07BB-2900-A5A3D1CE5E98}"/>
              </a:ext>
            </a:extLst>
          </p:cNvPr>
          <p:cNvGrpSpPr/>
          <p:nvPr/>
        </p:nvGrpSpPr>
        <p:grpSpPr>
          <a:xfrm>
            <a:off x="6283354" y="184559"/>
            <a:ext cx="1694577" cy="1518406"/>
            <a:chOff x="7063531" y="453006"/>
            <a:chExt cx="914400" cy="914400"/>
          </a:xfrm>
        </p:grpSpPr>
        <p:sp>
          <p:nvSpPr>
            <p:cNvPr id="5" name="Star: 5 Points 4">
              <a:extLst>
                <a:ext uri="{FF2B5EF4-FFF2-40B4-BE49-F238E27FC236}">
                  <a16:creationId xmlns:a16="http://schemas.microsoft.com/office/drawing/2014/main" id="{2BED5EDA-9B05-3639-C6A7-45601B6C6FA7}"/>
                </a:ext>
              </a:extLst>
            </p:cNvPr>
            <p:cNvSpPr/>
            <p:nvPr/>
          </p:nvSpPr>
          <p:spPr>
            <a:xfrm>
              <a:off x="7063531" y="453006"/>
              <a:ext cx="914400" cy="914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35DFE55-79C9-D6A8-1D22-0635604C3129}"/>
                </a:ext>
              </a:extLst>
            </p:cNvPr>
            <p:cNvSpPr txBox="1"/>
            <p:nvPr/>
          </p:nvSpPr>
          <p:spPr>
            <a:xfrm>
              <a:off x="7235054" y="776118"/>
              <a:ext cx="608950" cy="240950"/>
            </a:xfrm>
            <a:prstGeom prst="rect">
              <a:avLst/>
            </a:prstGeom>
            <a:noFill/>
          </p:spPr>
          <p:txBody>
            <a:bodyPr wrap="none" rtlCol="0">
              <a:spAutoFit/>
            </a:bodyPr>
            <a:lstStyle/>
            <a:p>
              <a:r>
                <a:rPr lang="en-US" sz="2000" dirty="0"/>
                <a:t>Precision</a:t>
              </a:r>
            </a:p>
          </p:txBody>
        </p:sp>
      </p:grpSp>
      <p:pic>
        <p:nvPicPr>
          <p:cNvPr id="4" name="Picture 3">
            <a:extLst>
              <a:ext uri="{FF2B5EF4-FFF2-40B4-BE49-F238E27FC236}">
                <a16:creationId xmlns:a16="http://schemas.microsoft.com/office/drawing/2014/main" id="{3947D044-6F76-32BA-304D-C9C38966AC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94697" y="2195635"/>
            <a:ext cx="3840480" cy="3055620"/>
          </a:xfrm>
          <a:prstGeom prst="rect">
            <a:avLst/>
          </a:prstGeom>
        </p:spPr>
      </p:pic>
    </p:spTree>
    <p:extLst>
      <p:ext uri="{BB962C8B-B14F-4D97-AF65-F5344CB8AC3E}">
        <p14:creationId xmlns:p14="http://schemas.microsoft.com/office/powerpoint/2010/main" val="401365782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icture containing indoor, measuring stick, plant&#10;&#10;Description automatically generated">
            <a:extLst>
              <a:ext uri="{FF2B5EF4-FFF2-40B4-BE49-F238E27FC236}">
                <a16:creationId xmlns:a16="http://schemas.microsoft.com/office/drawing/2014/main" id="{9CA0D592-2DA5-C13B-2B96-EA0CE50206B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9143771" cy="6857990"/>
          </a:xfrm>
          <a:prstGeom prst="rect">
            <a:avLst/>
          </a:prstGeom>
        </p:spPr>
      </p:pic>
      <p:sp>
        <p:nvSpPr>
          <p:cNvPr id="10" name="Rectangle 9">
            <a:extLst>
              <a:ext uri="{FF2B5EF4-FFF2-40B4-BE49-F238E27FC236}">
                <a16:creationId xmlns:a16="http://schemas.microsoft.com/office/drawing/2014/main" id="{368B8211-0B9F-4516-8771-3316E00DB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18732" y="636753"/>
            <a:ext cx="6224576"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4710C7-7840-D8C0-8015-04D7590F87B1}"/>
              </a:ext>
            </a:extLst>
          </p:cNvPr>
          <p:cNvSpPr>
            <a:spLocks noGrp="1"/>
          </p:cNvSpPr>
          <p:nvPr>
            <p:ph type="title"/>
          </p:nvPr>
        </p:nvSpPr>
        <p:spPr>
          <a:xfrm>
            <a:off x="3047565" y="804520"/>
            <a:ext cx="5111799" cy="1049235"/>
          </a:xfrm>
        </p:spPr>
        <p:txBody>
          <a:bodyPr>
            <a:normAutofit/>
          </a:bodyPr>
          <a:lstStyle/>
          <a:p>
            <a:r>
              <a:rPr lang="en-US">
                <a:solidFill>
                  <a:srgbClr val="FFFFFE"/>
                </a:solidFill>
              </a:rPr>
              <a:t>Acceptance criteria</a:t>
            </a:r>
          </a:p>
        </p:txBody>
      </p:sp>
      <p:cxnSp>
        <p:nvCxnSpPr>
          <p:cNvPr id="12" name="Straight Connector 11">
            <a:extLst>
              <a:ext uri="{FF2B5EF4-FFF2-40B4-BE49-F238E27FC236}">
                <a16:creationId xmlns:a16="http://schemas.microsoft.com/office/drawing/2014/main" id="{B7582E73-8B46-4A0E-944E-58357C8088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9341" y="1847088"/>
            <a:ext cx="5110023" cy="0"/>
          </a:xfrm>
          <a:prstGeom prst="line">
            <a:avLst/>
          </a:prstGeom>
          <a:ln w="31750">
            <a:solidFill>
              <a:srgbClr val="AD8F60"/>
            </a:solidFill>
          </a:ln>
        </p:spPr>
        <p:style>
          <a:lnRef idx="3">
            <a:schemeClr val="accent1"/>
          </a:lnRef>
          <a:fillRef idx="0">
            <a:schemeClr val="accent1"/>
          </a:fillRef>
          <a:effectRef idx="2">
            <a:schemeClr val="accent1"/>
          </a:effectRef>
          <a:fontRef idx="minor">
            <a:schemeClr val="tx1"/>
          </a:fontRef>
        </p:style>
      </p:cxnSp>
      <p:sp>
        <p:nvSpPr>
          <p:cNvPr id="3" name="Content Placeholder 2">
            <a:extLst>
              <a:ext uri="{FF2B5EF4-FFF2-40B4-BE49-F238E27FC236}">
                <a16:creationId xmlns:a16="http://schemas.microsoft.com/office/drawing/2014/main" id="{CD746995-8392-9E32-8010-A48CF5F4DD3B}"/>
              </a:ext>
            </a:extLst>
          </p:cNvPr>
          <p:cNvSpPr>
            <a:spLocks noGrp="1"/>
          </p:cNvSpPr>
          <p:nvPr>
            <p:ph idx="1"/>
          </p:nvPr>
        </p:nvSpPr>
        <p:spPr>
          <a:xfrm>
            <a:off x="3047565" y="2015733"/>
            <a:ext cx="5111799" cy="4021267"/>
          </a:xfrm>
        </p:spPr>
        <p:txBody>
          <a:bodyPr>
            <a:normAutofit fontScale="92500" lnSpcReduction="10000"/>
          </a:bodyPr>
          <a:lstStyle/>
          <a:p>
            <a:pPr>
              <a:buClr>
                <a:srgbClr val="AD8F60"/>
              </a:buClr>
            </a:pPr>
            <a:r>
              <a:rPr lang="en-US" altLang="en-US" sz="2400" dirty="0">
                <a:solidFill>
                  <a:srgbClr val="FFFFFE"/>
                </a:solidFill>
              </a:rPr>
              <a:t>Second part of QC checks is establishing what is an acceptable result. </a:t>
            </a:r>
          </a:p>
          <a:p>
            <a:pPr>
              <a:buClr>
                <a:srgbClr val="AD8F60"/>
              </a:buClr>
            </a:pPr>
            <a:r>
              <a:rPr lang="en-US" altLang="en-US" sz="2400" dirty="0">
                <a:solidFill>
                  <a:srgbClr val="FFFFFE"/>
                </a:solidFill>
              </a:rPr>
              <a:t>What constitutes reasonable accuracy and precision is challenging to define.</a:t>
            </a:r>
          </a:p>
          <a:p>
            <a:pPr lvl="1">
              <a:buClr>
                <a:srgbClr val="AD8F60"/>
              </a:buClr>
            </a:pPr>
            <a:r>
              <a:rPr lang="en-US" altLang="en-US" sz="1800" dirty="0">
                <a:solidFill>
                  <a:srgbClr val="FFFFFE"/>
                </a:solidFill>
              </a:rPr>
              <a:t>A confidence measure for some analytes may be </a:t>
            </a:r>
            <a:r>
              <a:rPr lang="en-US" altLang="en-US" sz="1800" dirty="0">
                <a:solidFill>
                  <a:srgbClr val="FFFFFE"/>
                </a:solidFill>
                <a:cs typeface="Tahoma" panose="020B0604030504040204" pitchFamily="34" charset="0"/>
              </a:rPr>
              <a:t>±15%, while for others, ±30% may be reasonable.</a:t>
            </a:r>
          </a:p>
          <a:p>
            <a:pPr lvl="1">
              <a:buClr>
                <a:srgbClr val="AD8F60"/>
              </a:buClr>
            </a:pPr>
            <a:r>
              <a:rPr lang="en-US" altLang="en-US" sz="1800" dirty="0">
                <a:solidFill>
                  <a:srgbClr val="FFFFFE"/>
                </a:solidFill>
                <a:cs typeface="Tahoma" panose="020B0604030504040204" pitchFamily="34" charset="0"/>
              </a:rPr>
              <a:t>Rely on regulatory methods, scientific literature, historical lab performance and analyst experience.</a:t>
            </a:r>
          </a:p>
          <a:p>
            <a:pPr lvl="1">
              <a:buClr>
                <a:srgbClr val="AD8F60"/>
              </a:buClr>
            </a:pPr>
            <a:r>
              <a:rPr lang="en-US" altLang="en-US" sz="1800" dirty="0">
                <a:solidFill>
                  <a:srgbClr val="FFFFFE"/>
                </a:solidFill>
                <a:cs typeface="Tahoma" panose="020B0604030504040204" pitchFamily="34" charset="0"/>
              </a:rPr>
              <a:t>DOCUMENT</a:t>
            </a:r>
          </a:p>
        </p:txBody>
      </p:sp>
    </p:spTree>
    <p:extLst>
      <p:ext uri="{BB962C8B-B14F-4D97-AF65-F5344CB8AC3E}">
        <p14:creationId xmlns:p14="http://schemas.microsoft.com/office/powerpoint/2010/main" val="50295907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7157C7B-5BD6-404A-9073-673C1198E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44BC347-8964-476D-89D3-92BAE6D56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23" name="Straight Connector 22">
            <a:extLst>
              <a:ext uri="{FF2B5EF4-FFF2-40B4-BE49-F238E27FC236}">
                <a16:creationId xmlns:a16="http://schemas.microsoft.com/office/drawing/2014/main" id="{A528BB2E-BE2B-416D-A6B3-28D6574248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4183161"/>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F9B1513A-D740-03EC-3028-EB2A472D4707}"/>
              </a:ext>
            </a:extLst>
          </p:cNvPr>
          <p:cNvSpPr>
            <a:spLocks noGrp="1"/>
          </p:cNvSpPr>
          <p:nvPr>
            <p:ph type="title"/>
          </p:nvPr>
        </p:nvSpPr>
        <p:spPr>
          <a:xfrm>
            <a:off x="1014794" y="2881744"/>
            <a:ext cx="2454071" cy="1211879"/>
          </a:xfrm>
        </p:spPr>
        <p:txBody>
          <a:bodyPr anchor="b">
            <a:normAutofit/>
          </a:bodyPr>
          <a:lstStyle/>
          <a:p>
            <a:r>
              <a:rPr lang="en-US" sz="2700" dirty="0"/>
              <a:t>statistical tests</a:t>
            </a:r>
          </a:p>
        </p:txBody>
      </p:sp>
      <p:sp>
        <p:nvSpPr>
          <p:cNvPr id="3" name="Content Placeholder 2">
            <a:extLst>
              <a:ext uri="{FF2B5EF4-FFF2-40B4-BE49-F238E27FC236}">
                <a16:creationId xmlns:a16="http://schemas.microsoft.com/office/drawing/2014/main" id="{DC127310-5A76-105E-E296-4BD668771CDC}"/>
              </a:ext>
            </a:extLst>
          </p:cNvPr>
          <p:cNvSpPr>
            <a:spLocks noGrp="1"/>
          </p:cNvSpPr>
          <p:nvPr>
            <p:ph idx="1"/>
          </p:nvPr>
        </p:nvSpPr>
        <p:spPr>
          <a:xfrm>
            <a:off x="3780167" y="798974"/>
            <a:ext cx="4510973" cy="2544048"/>
          </a:xfrm>
        </p:spPr>
        <p:txBody>
          <a:bodyPr>
            <a:normAutofit/>
          </a:bodyPr>
          <a:lstStyle/>
          <a:p>
            <a:pPr rtl="0">
              <a:spcBef>
                <a:spcPts val="0"/>
              </a:spcBef>
              <a:spcAft>
                <a:spcPts val="600"/>
              </a:spcAft>
            </a:pPr>
            <a:r>
              <a:rPr lang="en-US" b="1" i="0" u="none" strike="noStrike" dirty="0">
                <a:effectLst/>
                <a:latin typeface="Calibri" panose="020F0502020204030204" pitchFamily="34" charset="0"/>
              </a:rPr>
              <a:t>Percent error (PE).  </a:t>
            </a:r>
            <a:r>
              <a:rPr lang="en-US" b="0" i="0" u="none" strike="noStrike" dirty="0">
                <a:effectLst/>
                <a:latin typeface="Calibri" panose="020F0502020204030204" pitchFamily="34" charset="0"/>
              </a:rPr>
              <a:t>A statistical test used to evaluate the </a:t>
            </a:r>
            <a:r>
              <a:rPr lang="en-US" b="0" i="0" u="sng" strike="noStrike" dirty="0">
                <a:effectLst/>
                <a:latin typeface="Calibri" panose="020F0502020204030204" pitchFamily="34" charset="0"/>
              </a:rPr>
              <a:t>accuracy</a:t>
            </a:r>
            <a:r>
              <a:rPr lang="en-US" b="0" i="0" u="none" strike="noStrike" dirty="0">
                <a:effectLst/>
                <a:latin typeface="Calibri" panose="020F0502020204030204" pitchFamily="34" charset="0"/>
              </a:rPr>
              <a:t> of a measured value relative to a known value. </a:t>
            </a:r>
            <a:endParaRPr lang="en-US" b="0" i="0" u="none" strike="noStrike">
              <a:effectLst/>
              <a:latin typeface="Calibri" panose="020F0502020204030204" pitchFamily="34" charset="0"/>
            </a:endParaRPr>
          </a:p>
          <a:p>
            <a:pPr rtl="0">
              <a:spcBef>
                <a:spcPts val="0"/>
              </a:spcBef>
              <a:spcAft>
                <a:spcPts val="600"/>
              </a:spcAft>
            </a:pPr>
            <a:r>
              <a:rPr lang="en-US" dirty="0">
                <a:latin typeface="Calibri" panose="020F0502020204030204" pitchFamily="34" charset="0"/>
              </a:rPr>
              <a:t>Used in CCV, ICV, RM</a:t>
            </a:r>
            <a:br>
              <a:rPr lang="en-US" dirty="0"/>
            </a:br>
            <a:endParaRPr lang="en-US"/>
          </a:p>
        </p:txBody>
      </p:sp>
      <p:pic>
        <p:nvPicPr>
          <p:cNvPr id="7" name="Picture 6">
            <a:extLst>
              <a:ext uri="{FF2B5EF4-FFF2-40B4-BE49-F238E27FC236}">
                <a16:creationId xmlns:a16="http://schemas.microsoft.com/office/drawing/2014/main" id="{1678EA23-F7EA-45A9-E9FF-11A85E8AC141}"/>
              </a:ext>
            </a:extLst>
          </p:cNvPr>
          <p:cNvPicPr>
            <a:picLocks noChangeAspect="1"/>
          </p:cNvPicPr>
          <p:nvPr/>
        </p:nvPicPr>
        <p:blipFill rotWithShape="1">
          <a:blip r:embed="rId2"/>
          <a:srcRect t="52712"/>
          <a:stretch/>
        </p:blipFill>
        <p:spPr>
          <a:xfrm>
            <a:off x="3940867" y="3514979"/>
            <a:ext cx="4959852" cy="981520"/>
          </a:xfrm>
          <a:prstGeom prst="rect">
            <a:avLst/>
          </a:prstGeom>
        </p:spPr>
      </p:pic>
      <p:pic>
        <p:nvPicPr>
          <p:cNvPr id="25" name="Picture 24">
            <a:extLst>
              <a:ext uri="{FF2B5EF4-FFF2-40B4-BE49-F238E27FC236}">
                <a16:creationId xmlns:a16="http://schemas.microsoft.com/office/drawing/2014/main" id="{5970D13F-8358-42A9-9237-91B5B4DDA4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7" name="Straight Connector 26">
            <a:extLst>
              <a:ext uri="{FF2B5EF4-FFF2-40B4-BE49-F238E27FC236}">
                <a16:creationId xmlns:a16="http://schemas.microsoft.com/office/drawing/2014/main" id="{06BFB317-A03A-48CB-B03E-4504961FA0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89F0334E-9A9D-BCDC-A376-94FAC886846E}"/>
              </a:ext>
            </a:extLst>
          </p:cNvPr>
          <p:cNvGrpSpPr/>
          <p:nvPr/>
        </p:nvGrpSpPr>
        <p:grpSpPr>
          <a:xfrm>
            <a:off x="119723" y="137614"/>
            <a:ext cx="1912690" cy="1635853"/>
            <a:chOff x="6132352" y="453006"/>
            <a:chExt cx="914400" cy="914400"/>
          </a:xfrm>
        </p:grpSpPr>
        <p:sp>
          <p:nvSpPr>
            <p:cNvPr id="11" name="Star: 5 Points 10">
              <a:extLst>
                <a:ext uri="{FF2B5EF4-FFF2-40B4-BE49-F238E27FC236}">
                  <a16:creationId xmlns:a16="http://schemas.microsoft.com/office/drawing/2014/main" id="{3A59F130-4E3A-6E2F-3C27-8944629AE732}"/>
                </a:ext>
              </a:extLst>
            </p:cNvPr>
            <p:cNvSpPr/>
            <p:nvPr/>
          </p:nvSpPr>
          <p:spPr>
            <a:xfrm>
              <a:off x="6132352" y="453006"/>
              <a:ext cx="914400" cy="914400"/>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885EDFD-1363-E1F5-7772-45195E6DEF0D}"/>
                </a:ext>
              </a:extLst>
            </p:cNvPr>
            <p:cNvSpPr txBox="1"/>
            <p:nvPr/>
          </p:nvSpPr>
          <p:spPr>
            <a:xfrm>
              <a:off x="6316272" y="787008"/>
              <a:ext cx="546559" cy="246396"/>
            </a:xfrm>
            <a:prstGeom prst="rect">
              <a:avLst/>
            </a:prstGeom>
            <a:noFill/>
          </p:spPr>
          <p:txBody>
            <a:bodyPr wrap="none" rtlCol="0">
              <a:spAutoFit/>
            </a:bodyPr>
            <a:lstStyle/>
            <a:p>
              <a:r>
                <a:rPr lang="en-US" sz="2000" dirty="0"/>
                <a:t>Accuracy</a:t>
              </a:r>
            </a:p>
          </p:txBody>
        </p:sp>
      </p:grpSp>
    </p:spTree>
    <p:extLst>
      <p:ext uri="{BB962C8B-B14F-4D97-AF65-F5344CB8AC3E}">
        <p14:creationId xmlns:p14="http://schemas.microsoft.com/office/powerpoint/2010/main" val="349818623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157C7B-5BD6-404A-9073-673C1198E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44BC347-8964-476D-89D3-92BAE6D56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14" name="Straight Connector 13">
            <a:extLst>
              <a:ext uri="{FF2B5EF4-FFF2-40B4-BE49-F238E27FC236}">
                <a16:creationId xmlns:a16="http://schemas.microsoft.com/office/drawing/2014/main" id="{A528BB2E-BE2B-416D-A6B3-28D6574248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4183161"/>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F9B1513A-D740-03EC-3028-EB2A472D4707}"/>
              </a:ext>
            </a:extLst>
          </p:cNvPr>
          <p:cNvSpPr>
            <a:spLocks noGrp="1"/>
          </p:cNvSpPr>
          <p:nvPr>
            <p:ph type="title"/>
          </p:nvPr>
        </p:nvSpPr>
        <p:spPr>
          <a:xfrm>
            <a:off x="1088685" y="2082800"/>
            <a:ext cx="2454071" cy="2085578"/>
          </a:xfrm>
        </p:spPr>
        <p:txBody>
          <a:bodyPr anchor="b">
            <a:normAutofit/>
          </a:bodyPr>
          <a:lstStyle/>
          <a:p>
            <a:r>
              <a:rPr lang="en-US" sz="3000"/>
              <a:t>statistical tests</a:t>
            </a:r>
          </a:p>
        </p:txBody>
      </p:sp>
      <p:sp>
        <p:nvSpPr>
          <p:cNvPr id="3" name="Content Placeholder 2">
            <a:extLst>
              <a:ext uri="{FF2B5EF4-FFF2-40B4-BE49-F238E27FC236}">
                <a16:creationId xmlns:a16="http://schemas.microsoft.com/office/drawing/2014/main" id="{DC127310-5A76-105E-E296-4BD668771CDC}"/>
              </a:ext>
            </a:extLst>
          </p:cNvPr>
          <p:cNvSpPr>
            <a:spLocks noGrp="1"/>
          </p:cNvSpPr>
          <p:nvPr>
            <p:ph idx="1"/>
          </p:nvPr>
        </p:nvSpPr>
        <p:spPr>
          <a:xfrm>
            <a:off x="3814615" y="544945"/>
            <a:ext cx="4559649" cy="2798077"/>
          </a:xfrm>
        </p:spPr>
        <p:txBody>
          <a:bodyPr>
            <a:normAutofit/>
          </a:bodyPr>
          <a:lstStyle/>
          <a:p>
            <a:pPr rtl="0">
              <a:lnSpc>
                <a:spcPct val="110000"/>
              </a:lnSpc>
              <a:spcBef>
                <a:spcPts val="0"/>
              </a:spcBef>
              <a:spcAft>
                <a:spcPts val="600"/>
              </a:spcAft>
            </a:pPr>
            <a:r>
              <a:rPr lang="en-US" sz="1900" b="1" i="0" u="none" strike="noStrike" dirty="0">
                <a:effectLst/>
                <a:latin typeface="Calibri" panose="020F0502020204030204" pitchFamily="34" charset="0"/>
              </a:rPr>
              <a:t>Relative percent difference (RPD)</a:t>
            </a:r>
            <a:r>
              <a:rPr lang="en-US" sz="1900" b="0" i="0" u="none" strike="noStrike" dirty="0">
                <a:effectLst/>
                <a:latin typeface="Calibri" panose="020F0502020204030204" pitchFamily="34" charset="0"/>
              </a:rPr>
              <a:t>. </a:t>
            </a:r>
            <a:r>
              <a:rPr lang="en-US" sz="1900" dirty="0">
                <a:latin typeface="Calibri" panose="020F0502020204030204" pitchFamily="34" charset="0"/>
              </a:rPr>
              <a:t>U</a:t>
            </a:r>
            <a:r>
              <a:rPr lang="en-US" sz="1900" b="0" i="0" u="none" strike="noStrike" dirty="0">
                <a:effectLst/>
                <a:latin typeface="Calibri" panose="020F0502020204030204" pitchFamily="34" charset="0"/>
              </a:rPr>
              <a:t>sed to calculate the </a:t>
            </a:r>
            <a:r>
              <a:rPr lang="en-US" sz="1900" b="0" i="0" u="sng" strike="noStrike" dirty="0">
                <a:effectLst/>
                <a:latin typeface="Calibri" panose="020F0502020204030204" pitchFamily="34" charset="0"/>
              </a:rPr>
              <a:t>precision</a:t>
            </a:r>
            <a:r>
              <a:rPr lang="en-US" sz="1900" b="0" i="0" u="none" strike="noStrike" dirty="0">
                <a:effectLst/>
                <a:latin typeface="Calibri" panose="020F0502020204030204" pitchFamily="34" charset="0"/>
              </a:rPr>
              <a:t> or random error between duplicate measurements. </a:t>
            </a:r>
          </a:p>
          <a:p>
            <a:pPr rtl="0">
              <a:lnSpc>
                <a:spcPct val="110000"/>
              </a:lnSpc>
              <a:spcBef>
                <a:spcPts val="0"/>
              </a:spcBef>
              <a:spcAft>
                <a:spcPts val="600"/>
              </a:spcAft>
            </a:pPr>
            <a:r>
              <a:rPr lang="en-US" sz="1900" dirty="0">
                <a:latin typeface="Calibri" panose="020F0502020204030204" pitchFamily="34" charset="0"/>
              </a:rPr>
              <a:t>D</a:t>
            </a:r>
            <a:r>
              <a:rPr lang="en-US" sz="1900" b="0" i="0" u="none" strike="noStrike" dirty="0">
                <a:effectLst/>
                <a:latin typeface="Calibri" panose="020F0502020204030204" pitchFamily="34" charset="0"/>
              </a:rPr>
              <a:t>efined as the absolute difference between two values divided by their mean, expressed as a percent</a:t>
            </a:r>
          </a:p>
          <a:p>
            <a:pPr rtl="0">
              <a:lnSpc>
                <a:spcPct val="110000"/>
              </a:lnSpc>
              <a:spcBef>
                <a:spcPts val="0"/>
              </a:spcBef>
              <a:spcAft>
                <a:spcPts val="600"/>
              </a:spcAft>
            </a:pPr>
            <a:r>
              <a:rPr lang="en-US" sz="1900" b="0" i="0" u="none" strike="noStrike" dirty="0">
                <a:effectLst/>
                <a:latin typeface="Calibri" panose="020F0502020204030204" pitchFamily="34" charset="0"/>
              </a:rPr>
              <a:t>Duplicates </a:t>
            </a:r>
            <a:br>
              <a:rPr lang="en-US" sz="1900" dirty="0"/>
            </a:br>
            <a:endParaRPr lang="en-US" sz="1900" dirty="0"/>
          </a:p>
        </p:txBody>
      </p:sp>
      <p:pic>
        <p:nvPicPr>
          <p:cNvPr id="5" name="Picture 4">
            <a:extLst>
              <a:ext uri="{FF2B5EF4-FFF2-40B4-BE49-F238E27FC236}">
                <a16:creationId xmlns:a16="http://schemas.microsoft.com/office/drawing/2014/main" id="{0808399E-54CD-6F12-0472-6091943B1C25}"/>
              </a:ext>
            </a:extLst>
          </p:cNvPr>
          <p:cNvPicPr>
            <a:picLocks noChangeAspect="1"/>
          </p:cNvPicPr>
          <p:nvPr/>
        </p:nvPicPr>
        <p:blipFill>
          <a:blip r:embed="rId2"/>
          <a:stretch>
            <a:fillRect/>
          </a:stretch>
        </p:blipFill>
        <p:spPr>
          <a:xfrm>
            <a:off x="3809183" y="3514979"/>
            <a:ext cx="5232961" cy="1850680"/>
          </a:xfrm>
          <a:prstGeom prst="rect">
            <a:avLst/>
          </a:prstGeom>
        </p:spPr>
      </p:pic>
      <p:pic>
        <p:nvPicPr>
          <p:cNvPr id="16" name="Picture 15">
            <a:extLst>
              <a:ext uri="{FF2B5EF4-FFF2-40B4-BE49-F238E27FC236}">
                <a16:creationId xmlns:a16="http://schemas.microsoft.com/office/drawing/2014/main" id="{5970D13F-8358-42A9-9237-91B5B4DDA4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8" name="Straight Connector 17">
            <a:extLst>
              <a:ext uri="{FF2B5EF4-FFF2-40B4-BE49-F238E27FC236}">
                <a16:creationId xmlns:a16="http://schemas.microsoft.com/office/drawing/2014/main" id="{06BFB317-A03A-48CB-B03E-4504961FA0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51735AD9-0277-5ED1-4AFC-922D28954219}"/>
              </a:ext>
            </a:extLst>
          </p:cNvPr>
          <p:cNvGrpSpPr/>
          <p:nvPr/>
        </p:nvGrpSpPr>
        <p:grpSpPr>
          <a:xfrm>
            <a:off x="131918" y="129150"/>
            <a:ext cx="1694577" cy="1518406"/>
            <a:chOff x="7063531" y="453006"/>
            <a:chExt cx="914400" cy="914400"/>
          </a:xfrm>
        </p:grpSpPr>
        <p:sp>
          <p:nvSpPr>
            <p:cNvPr id="15" name="Star: 5 Points 14">
              <a:extLst>
                <a:ext uri="{FF2B5EF4-FFF2-40B4-BE49-F238E27FC236}">
                  <a16:creationId xmlns:a16="http://schemas.microsoft.com/office/drawing/2014/main" id="{F737035C-57D0-BC11-B94E-210E0BFB3640}"/>
                </a:ext>
              </a:extLst>
            </p:cNvPr>
            <p:cNvSpPr/>
            <p:nvPr/>
          </p:nvSpPr>
          <p:spPr>
            <a:xfrm>
              <a:off x="7063531" y="453006"/>
              <a:ext cx="914400" cy="914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EC31142-93FA-D452-2424-2B45839F50A1}"/>
                </a:ext>
              </a:extLst>
            </p:cNvPr>
            <p:cNvSpPr txBox="1"/>
            <p:nvPr/>
          </p:nvSpPr>
          <p:spPr>
            <a:xfrm>
              <a:off x="7235054" y="776118"/>
              <a:ext cx="608950" cy="240950"/>
            </a:xfrm>
            <a:prstGeom prst="rect">
              <a:avLst/>
            </a:prstGeom>
            <a:noFill/>
          </p:spPr>
          <p:txBody>
            <a:bodyPr wrap="none" rtlCol="0">
              <a:spAutoFit/>
            </a:bodyPr>
            <a:lstStyle/>
            <a:p>
              <a:r>
                <a:rPr lang="en-US" sz="2000" dirty="0"/>
                <a:t>Precision</a:t>
              </a:r>
            </a:p>
          </p:txBody>
        </p:sp>
      </p:grpSp>
    </p:spTree>
    <p:extLst>
      <p:ext uri="{BB962C8B-B14F-4D97-AF65-F5344CB8AC3E}">
        <p14:creationId xmlns:p14="http://schemas.microsoft.com/office/powerpoint/2010/main" val="314049164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157C7B-5BD6-404A-9073-673C1198E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44BC347-8964-476D-89D3-92BAE6D56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14" name="Straight Connector 13">
            <a:extLst>
              <a:ext uri="{FF2B5EF4-FFF2-40B4-BE49-F238E27FC236}">
                <a16:creationId xmlns:a16="http://schemas.microsoft.com/office/drawing/2014/main" id="{A528BB2E-BE2B-416D-A6B3-28D6574248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4183161"/>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F04DF6D0-4C4B-F6EB-6A18-60A13DD43F8E}"/>
              </a:ext>
            </a:extLst>
          </p:cNvPr>
          <p:cNvSpPr>
            <a:spLocks noGrp="1"/>
          </p:cNvSpPr>
          <p:nvPr>
            <p:ph type="title"/>
          </p:nvPr>
        </p:nvSpPr>
        <p:spPr>
          <a:xfrm>
            <a:off x="1088685" y="2082800"/>
            <a:ext cx="2454071" cy="2085578"/>
          </a:xfrm>
        </p:spPr>
        <p:txBody>
          <a:bodyPr anchor="b">
            <a:normAutofit/>
          </a:bodyPr>
          <a:lstStyle/>
          <a:p>
            <a:r>
              <a:rPr lang="en-US" sz="3000"/>
              <a:t>statistical tests</a:t>
            </a:r>
          </a:p>
        </p:txBody>
      </p:sp>
      <p:sp>
        <p:nvSpPr>
          <p:cNvPr id="3" name="Content Placeholder 2">
            <a:extLst>
              <a:ext uri="{FF2B5EF4-FFF2-40B4-BE49-F238E27FC236}">
                <a16:creationId xmlns:a16="http://schemas.microsoft.com/office/drawing/2014/main" id="{5C9B666F-41A0-0583-574E-D03EB243EF54}"/>
              </a:ext>
            </a:extLst>
          </p:cNvPr>
          <p:cNvSpPr>
            <a:spLocks noGrp="1"/>
          </p:cNvSpPr>
          <p:nvPr>
            <p:ph idx="1"/>
          </p:nvPr>
        </p:nvSpPr>
        <p:spPr>
          <a:xfrm>
            <a:off x="3780167" y="798974"/>
            <a:ext cx="4800415" cy="3068156"/>
          </a:xfrm>
        </p:spPr>
        <p:txBody>
          <a:bodyPr>
            <a:normAutofit/>
          </a:bodyPr>
          <a:lstStyle/>
          <a:p>
            <a:pPr>
              <a:lnSpc>
                <a:spcPct val="110000"/>
              </a:lnSpc>
            </a:pPr>
            <a:r>
              <a:rPr lang="en-US" sz="1800" b="1" i="0" u="none" strike="noStrike" dirty="0">
                <a:effectLst/>
                <a:latin typeface="Calibri" panose="020F0502020204030204" pitchFamily="34" charset="0"/>
              </a:rPr>
              <a:t>Relative standard deviation (RSD).</a:t>
            </a:r>
            <a:r>
              <a:rPr lang="en-US" sz="1800" b="0" i="0" u="none" strike="noStrike" dirty="0">
                <a:effectLst/>
                <a:latin typeface="Calibri" panose="020F0502020204030204" pitchFamily="34" charset="0"/>
              </a:rPr>
              <a:t> The ratio of the standard deviation to the mean, expressed as a percent. It provides a normalized expression of </a:t>
            </a:r>
            <a:r>
              <a:rPr lang="en-US" sz="1800" b="0" i="0" u="sng" strike="noStrike" dirty="0">
                <a:effectLst/>
                <a:latin typeface="Calibri" panose="020F0502020204030204" pitchFamily="34" charset="0"/>
              </a:rPr>
              <a:t>precision</a:t>
            </a:r>
            <a:r>
              <a:rPr lang="en-US" sz="1800" b="0" i="0" u="none" strike="noStrike" dirty="0">
                <a:effectLst/>
                <a:latin typeface="Calibri" panose="020F0502020204030204" pitchFamily="34" charset="0"/>
              </a:rPr>
              <a:t> between </a:t>
            </a:r>
            <a:r>
              <a:rPr lang="en-US" sz="1800" b="0" i="0" u="sng" strike="noStrike" dirty="0">
                <a:effectLst/>
                <a:latin typeface="Calibri" panose="020F0502020204030204" pitchFamily="34" charset="0"/>
              </a:rPr>
              <a:t>multiple</a:t>
            </a:r>
            <a:r>
              <a:rPr lang="en-US" sz="1800" b="0" i="0" u="none" strike="noStrike" dirty="0">
                <a:effectLst/>
                <a:latin typeface="Calibri" panose="020F0502020204030204" pitchFamily="34" charset="0"/>
              </a:rPr>
              <a:t> measurements</a:t>
            </a:r>
            <a:endParaRPr lang="en-US" sz="1800" dirty="0">
              <a:latin typeface="Calibri" panose="020F0502020204030204" pitchFamily="34" charset="0"/>
            </a:endParaRPr>
          </a:p>
          <a:p>
            <a:pPr>
              <a:lnSpc>
                <a:spcPct val="110000"/>
              </a:lnSpc>
            </a:pPr>
            <a:r>
              <a:rPr lang="en-US" sz="1800" b="0" i="0" u="none" strike="noStrike" dirty="0">
                <a:effectLst/>
                <a:latin typeface="Calibri" panose="020F0502020204030204" pitchFamily="34" charset="0"/>
              </a:rPr>
              <a:t>Used to develop acceptance criteria for  internal reference or in evaluating acceptance for analytes at  low concentrations.</a:t>
            </a:r>
          </a:p>
          <a:p>
            <a:pPr>
              <a:lnSpc>
                <a:spcPct val="110000"/>
              </a:lnSpc>
            </a:pPr>
            <a:r>
              <a:rPr lang="en-US" sz="1800" b="0" i="0" u="none" strike="noStrike" dirty="0">
                <a:effectLst/>
                <a:latin typeface="Calibri" panose="020F0502020204030204" pitchFamily="34" charset="0"/>
              </a:rPr>
              <a:t>Also known as the Coefficient of Variation (CV).</a:t>
            </a:r>
            <a:endParaRPr lang="en-US" sz="1800" dirty="0"/>
          </a:p>
        </p:txBody>
      </p:sp>
      <p:pic>
        <p:nvPicPr>
          <p:cNvPr id="5" name="Picture 4">
            <a:extLst>
              <a:ext uri="{FF2B5EF4-FFF2-40B4-BE49-F238E27FC236}">
                <a16:creationId xmlns:a16="http://schemas.microsoft.com/office/drawing/2014/main" id="{FF69E43A-B982-C0F1-047E-AFFE06C8FD83}"/>
              </a:ext>
            </a:extLst>
          </p:cNvPr>
          <p:cNvPicPr>
            <a:picLocks noChangeAspect="1"/>
          </p:cNvPicPr>
          <p:nvPr/>
        </p:nvPicPr>
        <p:blipFill rotWithShape="1">
          <a:blip r:embed="rId2"/>
          <a:srcRect t="52617"/>
          <a:stretch/>
        </p:blipFill>
        <p:spPr>
          <a:xfrm>
            <a:off x="3781476" y="3933976"/>
            <a:ext cx="4509664" cy="1379318"/>
          </a:xfrm>
          <a:prstGeom prst="rect">
            <a:avLst/>
          </a:prstGeom>
        </p:spPr>
      </p:pic>
      <p:pic>
        <p:nvPicPr>
          <p:cNvPr id="16" name="Picture 15">
            <a:extLst>
              <a:ext uri="{FF2B5EF4-FFF2-40B4-BE49-F238E27FC236}">
                <a16:creationId xmlns:a16="http://schemas.microsoft.com/office/drawing/2014/main" id="{5970D13F-8358-42A9-9237-91B5B4DDA4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8" name="Straight Connector 17">
            <a:extLst>
              <a:ext uri="{FF2B5EF4-FFF2-40B4-BE49-F238E27FC236}">
                <a16:creationId xmlns:a16="http://schemas.microsoft.com/office/drawing/2014/main" id="{06BFB317-A03A-48CB-B03E-4504961FA0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33407AD2-32CE-584D-7ADE-18A83EC89EEC}"/>
              </a:ext>
            </a:extLst>
          </p:cNvPr>
          <p:cNvGrpSpPr/>
          <p:nvPr/>
        </p:nvGrpSpPr>
        <p:grpSpPr>
          <a:xfrm>
            <a:off x="131929" y="166087"/>
            <a:ext cx="1694577" cy="1518406"/>
            <a:chOff x="7063531" y="453006"/>
            <a:chExt cx="914400" cy="914400"/>
          </a:xfrm>
        </p:grpSpPr>
        <p:sp>
          <p:nvSpPr>
            <p:cNvPr id="13" name="Star: 5 Points 12">
              <a:extLst>
                <a:ext uri="{FF2B5EF4-FFF2-40B4-BE49-F238E27FC236}">
                  <a16:creationId xmlns:a16="http://schemas.microsoft.com/office/drawing/2014/main" id="{FFD52D23-B215-03D2-2D92-C63A34E1F4D3}"/>
                </a:ext>
              </a:extLst>
            </p:cNvPr>
            <p:cNvSpPr/>
            <p:nvPr/>
          </p:nvSpPr>
          <p:spPr>
            <a:xfrm>
              <a:off x="7063531" y="453006"/>
              <a:ext cx="914400" cy="914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B20D8B0-C2E5-0790-260E-7A6F4407D84A}"/>
                </a:ext>
              </a:extLst>
            </p:cNvPr>
            <p:cNvSpPr txBox="1"/>
            <p:nvPr/>
          </p:nvSpPr>
          <p:spPr>
            <a:xfrm>
              <a:off x="7235054" y="776118"/>
              <a:ext cx="608950" cy="240950"/>
            </a:xfrm>
            <a:prstGeom prst="rect">
              <a:avLst/>
            </a:prstGeom>
            <a:noFill/>
          </p:spPr>
          <p:txBody>
            <a:bodyPr wrap="none" rtlCol="0">
              <a:spAutoFit/>
            </a:bodyPr>
            <a:lstStyle/>
            <a:p>
              <a:r>
                <a:rPr lang="en-US" sz="2000" dirty="0"/>
                <a:t>Precision</a:t>
              </a:r>
            </a:p>
          </p:txBody>
        </p:sp>
      </p:grpSp>
    </p:spTree>
    <p:extLst>
      <p:ext uri="{BB962C8B-B14F-4D97-AF65-F5344CB8AC3E}">
        <p14:creationId xmlns:p14="http://schemas.microsoft.com/office/powerpoint/2010/main" val="535119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A44A18-DAB9-46A6-8454-3A0898CDB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05841ED-BA63-4F25-B31B-A4692716F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14" name="Straight Connector 13">
            <a:extLst>
              <a:ext uri="{FF2B5EF4-FFF2-40B4-BE49-F238E27FC236}">
                <a16:creationId xmlns:a16="http://schemas.microsoft.com/office/drawing/2014/main" id="{602FDDEF-350D-4767-ACB6-CCEA68DD42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4183161"/>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7554C373-D92B-EFC7-D32F-917AD4580BE4}"/>
              </a:ext>
            </a:extLst>
          </p:cNvPr>
          <p:cNvSpPr>
            <a:spLocks noGrp="1"/>
          </p:cNvSpPr>
          <p:nvPr>
            <p:ph type="title"/>
          </p:nvPr>
        </p:nvSpPr>
        <p:spPr>
          <a:xfrm>
            <a:off x="1088685" y="2082800"/>
            <a:ext cx="2454071" cy="2085578"/>
          </a:xfrm>
        </p:spPr>
        <p:txBody>
          <a:bodyPr anchor="b">
            <a:normAutofit/>
          </a:bodyPr>
          <a:lstStyle/>
          <a:p>
            <a:r>
              <a:rPr lang="en-US" sz="3000"/>
              <a:t>statistical tests</a:t>
            </a:r>
          </a:p>
        </p:txBody>
      </p:sp>
      <p:sp>
        <p:nvSpPr>
          <p:cNvPr id="3" name="Content Placeholder 2">
            <a:extLst>
              <a:ext uri="{FF2B5EF4-FFF2-40B4-BE49-F238E27FC236}">
                <a16:creationId xmlns:a16="http://schemas.microsoft.com/office/drawing/2014/main" id="{6E256868-7FD5-A0C2-FCB3-F0E9F8AFF46F}"/>
              </a:ext>
            </a:extLst>
          </p:cNvPr>
          <p:cNvSpPr>
            <a:spLocks noGrp="1"/>
          </p:cNvSpPr>
          <p:nvPr>
            <p:ph idx="1"/>
          </p:nvPr>
        </p:nvSpPr>
        <p:spPr>
          <a:xfrm>
            <a:off x="3780167" y="798974"/>
            <a:ext cx="4510973" cy="1809521"/>
          </a:xfrm>
        </p:spPr>
        <p:txBody>
          <a:bodyPr>
            <a:normAutofit/>
          </a:bodyPr>
          <a:lstStyle/>
          <a:p>
            <a:r>
              <a:rPr lang="en-US" sz="2400" b="1" dirty="0">
                <a:latin typeface="Calibri" panose="020F0502020204030204" pitchFamily="34" charset="0"/>
              </a:rPr>
              <a:t>Recovery, %: </a:t>
            </a:r>
            <a:r>
              <a:rPr lang="en-US" sz="2400" dirty="0">
                <a:latin typeface="Calibri" panose="020F0502020204030204" pitchFamily="34" charset="0"/>
              </a:rPr>
              <a:t>A</a:t>
            </a:r>
            <a:r>
              <a:rPr lang="en-US" sz="2400" b="0" i="0" u="none" strike="noStrike" dirty="0">
                <a:effectLst/>
                <a:latin typeface="Calibri" panose="020F0502020204030204" pitchFamily="34" charset="0"/>
              </a:rPr>
              <a:t> statistical test used to measure </a:t>
            </a:r>
            <a:r>
              <a:rPr lang="en-US" sz="2400" b="0" i="0" u="sng" strike="noStrike" dirty="0">
                <a:effectLst/>
                <a:latin typeface="Calibri" panose="020F0502020204030204" pitchFamily="34" charset="0"/>
              </a:rPr>
              <a:t>accuracy</a:t>
            </a:r>
          </a:p>
          <a:p>
            <a:r>
              <a:rPr lang="en-US" sz="2400" dirty="0">
                <a:latin typeface="Calibri" panose="020F0502020204030204" pitchFamily="34" charset="0"/>
              </a:rPr>
              <a:t>Spiked blanks, matrix spikes</a:t>
            </a:r>
            <a:endParaRPr lang="en-US" sz="2400" dirty="0"/>
          </a:p>
        </p:txBody>
      </p:sp>
      <p:pic>
        <p:nvPicPr>
          <p:cNvPr id="5" name="Picture 4">
            <a:extLst>
              <a:ext uri="{FF2B5EF4-FFF2-40B4-BE49-F238E27FC236}">
                <a16:creationId xmlns:a16="http://schemas.microsoft.com/office/drawing/2014/main" id="{410D8ED4-0ABC-5EB5-BC4C-E37662F21022}"/>
              </a:ext>
            </a:extLst>
          </p:cNvPr>
          <p:cNvPicPr>
            <a:picLocks noChangeAspect="1"/>
          </p:cNvPicPr>
          <p:nvPr/>
        </p:nvPicPr>
        <p:blipFill rotWithShape="1">
          <a:blip r:embed="rId2"/>
          <a:srcRect t="19933"/>
          <a:stretch/>
        </p:blipFill>
        <p:spPr>
          <a:xfrm>
            <a:off x="3781476" y="3158842"/>
            <a:ext cx="5045778" cy="1895444"/>
          </a:xfrm>
          <a:prstGeom prst="rect">
            <a:avLst/>
          </a:prstGeom>
        </p:spPr>
      </p:pic>
      <p:pic>
        <p:nvPicPr>
          <p:cNvPr id="16" name="Picture 15">
            <a:extLst>
              <a:ext uri="{FF2B5EF4-FFF2-40B4-BE49-F238E27FC236}">
                <a16:creationId xmlns:a16="http://schemas.microsoft.com/office/drawing/2014/main" id="{2E465D32-A51E-44CE-9D04-60690BB4144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8" name="Straight Connector 17">
            <a:extLst>
              <a:ext uri="{FF2B5EF4-FFF2-40B4-BE49-F238E27FC236}">
                <a16:creationId xmlns:a16="http://schemas.microsoft.com/office/drawing/2014/main" id="{DAF243D8-8E9E-4B55-8369-B6A7221E55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B54DD77F-EF1B-BF91-3917-BC75F20DF252}"/>
              </a:ext>
            </a:extLst>
          </p:cNvPr>
          <p:cNvGrpSpPr/>
          <p:nvPr/>
        </p:nvGrpSpPr>
        <p:grpSpPr>
          <a:xfrm>
            <a:off x="119722" y="137614"/>
            <a:ext cx="1912690" cy="1635853"/>
            <a:chOff x="6132352" y="453006"/>
            <a:chExt cx="914400" cy="914400"/>
          </a:xfrm>
        </p:grpSpPr>
        <p:sp>
          <p:nvSpPr>
            <p:cNvPr id="13" name="Star: 5 Points 12">
              <a:extLst>
                <a:ext uri="{FF2B5EF4-FFF2-40B4-BE49-F238E27FC236}">
                  <a16:creationId xmlns:a16="http://schemas.microsoft.com/office/drawing/2014/main" id="{698E2E71-2BD1-4FEE-9BA8-56F5619377A5}"/>
                </a:ext>
              </a:extLst>
            </p:cNvPr>
            <p:cNvSpPr/>
            <p:nvPr/>
          </p:nvSpPr>
          <p:spPr>
            <a:xfrm>
              <a:off x="6132352" y="453006"/>
              <a:ext cx="914400" cy="914400"/>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AB5BB5F-24D9-116D-F8B6-B54BF3A19037}"/>
                </a:ext>
              </a:extLst>
            </p:cNvPr>
            <p:cNvSpPr txBox="1"/>
            <p:nvPr/>
          </p:nvSpPr>
          <p:spPr>
            <a:xfrm>
              <a:off x="6316272" y="787008"/>
              <a:ext cx="546559" cy="246396"/>
            </a:xfrm>
            <a:prstGeom prst="rect">
              <a:avLst/>
            </a:prstGeom>
            <a:noFill/>
          </p:spPr>
          <p:txBody>
            <a:bodyPr wrap="none" rtlCol="0">
              <a:spAutoFit/>
            </a:bodyPr>
            <a:lstStyle/>
            <a:p>
              <a:r>
                <a:rPr lang="en-US" sz="2000" dirty="0"/>
                <a:t>Accuracy</a:t>
              </a:r>
            </a:p>
          </p:txBody>
        </p:sp>
      </p:grpSp>
    </p:spTree>
    <p:extLst>
      <p:ext uri="{BB962C8B-B14F-4D97-AF65-F5344CB8AC3E}">
        <p14:creationId xmlns:p14="http://schemas.microsoft.com/office/powerpoint/2010/main" val="82875351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D19296C-C9EB-AD4A-0CDD-73ED0F8E16CA}"/>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228" y="10"/>
            <a:ext cx="9143772" cy="6857990"/>
          </a:xfrm>
          <a:prstGeom prst="rect">
            <a:avLst/>
          </a:prstGeom>
        </p:spPr>
      </p:pic>
      <p:sp>
        <p:nvSpPr>
          <p:cNvPr id="74"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6"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78" name="Rectangle 77">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0418" name="Title 1">
            <a:extLst>
              <a:ext uri="{FF2B5EF4-FFF2-40B4-BE49-F238E27FC236}">
                <a16:creationId xmlns:a16="http://schemas.microsoft.com/office/drawing/2014/main" id="{39B0900C-2CDC-E936-CFF4-65CE0E71E82F}"/>
              </a:ext>
            </a:extLst>
          </p:cNvPr>
          <p:cNvSpPr>
            <a:spLocks noGrp="1"/>
          </p:cNvSpPr>
          <p:nvPr>
            <p:ph type="title"/>
          </p:nvPr>
        </p:nvSpPr>
        <p:spPr>
          <a:xfrm>
            <a:off x="847703" y="1193800"/>
            <a:ext cx="2394787" cy="4699000"/>
          </a:xfrm>
        </p:spPr>
        <p:txBody>
          <a:bodyPr anchor="ctr">
            <a:normAutofit/>
          </a:bodyPr>
          <a:lstStyle/>
          <a:p>
            <a:r>
              <a:rPr lang="en-US" altLang="en-US"/>
              <a:t>Control Charts</a:t>
            </a:r>
          </a:p>
        </p:txBody>
      </p:sp>
      <p:cxnSp>
        <p:nvCxnSpPr>
          <p:cNvPr id="80" name="Straight Connector 79">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60419" name="Content Placeholder 2">
            <a:extLst>
              <a:ext uri="{FF2B5EF4-FFF2-40B4-BE49-F238E27FC236}">
                <a16:creationId xmlns:a16="http://schemas.microsoft.com/office/drawing/2014/main" id="{A134A51F-0831-7345-9B0B-CCF1FF228E2C}"/>
              </a:ext>
            </a:extLst>
          </p:cNvPr>
          <p:cNvSpPr>
            <a:spLocks noGrp="1"/>
          </p:cNvSpPr>
          <p:nvPr>
            <p:ph idx="1"/>
          </p:nvPr>
        </p:nvSpPr>
        <p:spPr>
          <a:xfrm>
            <a:off x="3732477" y="1193800"/>
            <a:ext cx="4563818" cy="4699000"/>
          </a:xfrm>
        </p:spPr>
        <p:txBody>
          <a:bodyPr anchor="ctr">
            <a:normAutofit/>
          </a:bodyPr>
          <a:lstStyle/>
          <a:p>
            <a:r>
              <a:rPr lang="en-US" altLang="en-US" sz="2400" dirty="0"/>
              <a:t>A graph of the quality control test data with warning and control limits.</a:t>
            </a:r>
          </a:p>
          <a:p>
            <a:pPr marL="0" indent="0">
              <a:buNone/>
            </a:pPr>
            <a:endParaRPr lang="en-US" altLang="en-US" sz="2400" dirty="0"/>
          </a:p>
          <a:p>
            <a:r>
              <a:rPr lang="en-US" altLang="en-US" sz="2400" dirty="0"/>
              <a:t>Shows bias, trends and predicts future precision.</a:t>
            </a:r>
          </a:p>
          <a:p>
            <a:endParaRPr lang="en-US" altLang="en-US" sz="2400" dirty="0"/>
          </a:p>
          <a:p>
            <a:r>
              <a:rPr lang="en-US" altLang="en-US" sz="2400" dirty="0"/>
              <a:t>Use statistical test (std dev) to visually track outliers.</a:t>
            </a:r>
          </a:p>
        </p:txBody>
      </p:sp>
      <p:sp>
        <p:nvSpPr>
          <p:cNvPr id="82"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cSld>
  <p:clrMapOvr>
    <a:overrideClrMapping bg1="dk1" tx1="lt1" bg2="dk2" tx2="lt2" accent1="accent1" accent2="accent2" accent3="accent3" accent4="accent4" accent5="accent5" accent6="accent6" hlink="hlink" folHlink="folHlink"/>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FC964-0EB4-D8DA-2645-A9D19993EF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3097A5-1EAD-CE52-DBA1-9E02895DBB5A}"/>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0B4D2BE3-B51F-47F5-FEC3-DDBE4A0C472C}"/>
              </a:ext>
            </a:extLst>
          </p:cNvPr>
          <p:cNvPicPr>
            <a:picLocks noChangeAspect="1"/>
          </p:cNvPicPr>
          <p:nvPr/>
        </p:nvPicPr>
        <p:blipFill>
          <a:blip r:embed="rId2"/>
          <a:stretch>
            <a:fillRect/>
          </a:stretch>
        </p:blipFill>
        <p:spPr>
          <a:xfrm>
            <a:off x="0" y="186267"/>
            <a:ext cx="9144000" cy="5524882"/>
          </a:xfrm>
          <a:prstGeom prst="rect">
            <a:avLst/>
          </a:prstGeom>
        </p:spPr>
      </p:pic>
    </p:spTree>
    <p:extLst>
      <p:ext uri="{BB962C8B-B14F-4D97-AF65-F5344CB8AC3E}">
        <p14:creationId xmlns:p14="http://schemas.microsoft.com/office/powerpoint/2010/main" val="37835526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Rectangle 12">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7F57283-FE90-C922-4804-7F8FA2A05934}"/>
              </a:ext>
            </a:extLst>
          </p:cNvPr>
          <p:cNvSpPr>
            <a:spLocks noGrp="1"/>
          </p:cNvSpPr>
          <p:nvPr>
            <p:ph type="ctrTitle"/>
          </p:nvPr>
        </p:nvSpPr>
        <p:spPr>
          <a:xfrm>
            <a:off x="1167803" y="1584552"/>
            <a:ext cx="6824441" cy="2537251"/>
          </a:xfrm>
        </p:spPr>
        <p:txBody>
          <a:bodyPr anchor="ctr">
            <a:normAutofit/>
          </a:bodyPr>
          <a:lstStyle/>
          <a:p>
            <a:pPr algn="ctr"/>
            <a:r>
              <a:rPr lang="en-US" sz="5800">
                <a:solidFill>
                  <a:srgbClr val="454545"/>
                </a:solidFill>
              </a:rPr>
              <a:t>QUALITY CONTROL COMPONENTS</a:t>
            </a:r>
          </a:p>
        </p:txBody>
      </p:sp>
      <p:pic>
        <p:nvPicPr>
          <p:cNvPr id="19" name="Picture 18">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1" name="Straight Connector 20">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631924"/>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6354C-0243-FC94-8A84-6ED0D608A0F7}"/>
              </a:ext>
            </a:extLst>
          </p:cNvPr>
          <p:cNvSpPr>
            <a:spLocks noGrp="1"/>
          </p:cNvSpPr>
          <p:nvPr>
            <p:ph type="title"/>
          </p:nvPr>
        </p:nvSpPr>
        <p:spPr/>
        <p:txBody>
          <a:bodyPr/>
          <a:lstStyle/>
          <a:p>
            <a:r>
              <a:rPr lang="en-US" dirty="0"/>
              <a:t>Quality control overview</a:t>
            </a:r>
          </a:p>
        </p:txBody>
      </p:sp>
      <p:sp>
        <p:nvSpPr>
          <p:cNvPr id="3" name="Content Placeholder 2">
            <a:extLst>
              <a:ext uri="{FF2B5EF4-FFF2-40B4-BE49-F238E27FC236}">
                <a16:creationId xmlns:a16="http://schemas.microsoft.com/office/drawing/2014/main" id="{FDCE5ED0-0509-7D4A-1DC9-5D80CDE63B7B}"/>
              </a:ext>
            </a:extLst>
          </p:cNvPr>
          <p:cNvSpPr>
            <a:spLocks noGrp="1"/>
          </p:cNvSpPr>
          <p:nvPr>
            <p:ph idx="1"/>
          </p:nvPr>
        </p:nvSpPr>
        <p:spPr>
          <a:xfrm>
            <a:off x="1191237" y="2015733"/>
            <a:ext cx="6823597" cy="3450613"/>
          </a:xfrm>
        </p:spPr>
        <p:txBody>
          <a:bodyPr>
            <a:normAutofit fontScale="85000" lnSpcReduction="20000"/>
          </a:bodyPr>
          <a:lstStyle/>
          <a:p>
            <a:r>
              <a:rPr lang="en-US" dirty="0"/>
              <a:t>QA QC Introduction</a:t>
            </a:r>
          </a:p>
          <a:p>
            <a:r>
              <a:rPr lang="en-US" dirty="0"/>
              <a:t>Acceptance Criteria</a:t>
            </a:r>
          </a:p>
          <a:p>
            <a:r>
              <a:rPr lang="en-US" dirty="0"/>
              <a:t>Common Statistical Tests</a:t>
            </a:r>
          </a:p>
          <a:p>
            <a:r>
              <a:rPr lang="en-US" dirty="0"/>
              <a:t>Calibration</a:t>
            </a:r>
          </a:p>
          <a:p>
            <a:r>
              <a:rPr lang="en-US" dirty="0"/>
              <a:t>Continuing Calibration and Independent Calibration</a:t>
            </a:r>
          </a:p>
          <a:p>
            <a:r>
              <a:rPr lang="en-US" dirty="0"/>
              <a:t>Blanks: Calibration and Method Blank</a:t>
            </a:r>
          </a:p>
          <a:p>
            <a:r>
              <a:rPr lang="en-US" dirty="0"/>
              <a:t>Duplicates</a:t>
            </a:r>
          </a:p>
          <a:p>
            <a:r>
              <a:rPr lang="en-US" dirty="0"/>
              <a:t>Spiked Blanks</a:t>
            </a:r>
          </a:p>
          <a:p>
            <a:r>
              <a:rPr lang="en-US" dirty="0"/>
              <a:t>Matrix Spikes</a:t>
            </a:r>
          </a:p>
        </p:txBody>
      </p:sp>
    </p:spTree>
    <p:extLst>
      <p:ext uri="{BB962C8B-B14F-4D97-AF65-F5344CB8AC3E}">
        <p14:creationId xmlns:p14="http://schemas.microsoft.com/office/powerpoint/2010/main" val="324470462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5041-789F-2EBD-284D-E8285A7F687B}"/>
              </a:ext>
            </a:extLst>
          </p:cNvPr>
          <p:cNvSpPr>
            <a:spLocks noGrp="1"/>
          </p:cNvSpPr>
          <p:nvPr>
            <p:ph type="title"/>
          </p:nvPr>
        </p:nvSpPr>
        <p:spPr/>
        <p:txBody>
          <a:bodyPr/>
          <a:lstStyle/>
          <a:p>
            <a:r>
              <a:rPr lang="en-US" dirty="0"/>
              <a:t>calibration</a:t>
            </a:r>
          </a:p>
        </p:txBody>
      </p:sp>
      <p:sp>
        <p:nvSpPr>
          <p:cNvPr id="3" name="Content Placeholder 2">
            <a:extLst>
              <a:ext uri="{FF2B5EF4-FFF2-40B4-BE49-F238E27FC236}">
                <a16:creationId xmlns:a16="http://schemas.microsoft.com/office/drawing/2014/main" id="{FC48414A-3729-163A-2953-9BEC78B9397D}"/>
              </a:ext>
            </a:extLst>
          </p:cNvPr>
          <p:cNvSpPr>
            <a:spLocks noGrp="1"/>
          </p:cNvSpPr>
          <p:nvPr>
            <p:ph idx="1"/>
          </p:nvPr>
        </p:nvSpPr>
        <p:spPr/>
        <p:txBody>
          <a:bodyPr>
            <a:normAutofit/>
          </a:bodyPr>
          <a:lstStyle/>
          <a:p>
            <a:r>
              <a:rPr lang="en-US" dirty="0"/>
              <a:t>Essential first step in all analyses</a:t>
            </a:r>
          </a:p>
          <a:p>
            <a:r>
              <a:rPr lang="en-US" dirty="0"/>
              <a:t>Some methods don’t require daily calibration but most do.  Instruments sensitive to drift or require high sensitivity should be calibrated daily.  Otherwise, validate calibration with standards.</a:t>
            </a:r>
          </a:p>
          <a:p>
            <a:r>
              <a:rPr lang="en-US" altLang="en-US" sz="2000" dirty="0"/>
              <a:t>For linear regression, r</a:t>
            </a:r>
            <a:r>
              <a:rPr lang="en-US" altLang="en-US" sz="2000" baseline="30000" dirty="0"/>
              <a:t>2</a:t>
            </a:r>
            <a:r>
              <a:rPr lang="en-US" altLang="en-US" sz="2000" dirty="0"/>
              <a:t> ≠ r.  For most methods, the correlation coefficient r should be &gt; 0.995 or r</a:t>
            </a:r>
            <a:r>
              <a:rPr lang="en-US" altLang="en-US" sz="2000" baseline="30000" dirty="0"/>
              <a:t>2  &gt;</a:t>
            </a:r>
            <a:r>
              <a:rPr lang="en-US" altLang="en-US" sz="2000" dirty="0"/>
              <a:t>0.990. </a:t>
            </a:r>
          </a:p>
          <a:p>
            <a:pPr marL="0" indent="0">
              <a:buNone/>
            </a:pPr>
            <a:endParaRPr lang="en-US" altLang="en-US" sz="2000" dirty="0"/>
          </a:p>
          <a:p>
            <a:endParaRPr lang="en-US" dirty="0"/>
          </a:p>
        </p:txBody>
      </p:sp>
      <p:grpSp>
        <p:nvGrpSpPr>
          <p:cNvPr id="4" name="Group 3">
            <a:extLst>
              <a:ext uri="{FF2B5EF4-FFF2-40B4-BE49-F238E27FC236}">
                <a16:creationId xmlns:a16="http://schemas.microsoft.com/office/drawing/2014/main" id="{7E89BB90-19E9-3BCA-9700-BE677D412987}"/>
              </a:ext>
            </a:extLst>
          </p:cNvPr>
          <p:cNvGrpSpPr/>
          <p:nvPr/>
        </p:nvGrpSpPr>
        <p:grpSpPr>
          <a:xfrm>
            <a:off x="6769916" y="100668"/>
            <a:ext cx="1912690" cy="1635853"/>
            <a:chOff x="6132352" y="453006"/>
            <a:chExt cx="914400" cy="914400"/>
          </a:xfrm>
        </p:grpSpPr>
        <p:sp>
          <p:nvSpPr>
            <p:cNvPr id="5" name="Star: 5 Points 4">
              <a:extLst>
                <a:ext uri="{FF2B5EF4-FFF2-40B4-BE49-F238E27FC236}">
                  <a16:creationId xmlns:a16="http://schemas.microsoft.com/office/drawing/2014/main" id="{C52BA732-6AAF-6383-07B0-2F831E12D1C3}"/>
                </a:ext>
              </a:extLst>
            </p:cNvPr>
            <p:cNvSpPr/>
            <p:nvPr/>
          </p:nvSpPr>
          <p:spPr>
            <a:xfrm>
              <a:off x="6132352" y="453006"/>
              <a:ext cx="914400" cy="914400"/>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0091DB7-E0DA-EEDE-54EC-828D0C4E912F}"/>
                </a:ext>
              </a:extLst>
            </p:cNvPr>
            <p:cNvSpPr txBox="1"/>
            <p:nvPr/>
          </p:nvSpPr>
          <p:spPr>
            <a:xfrm>
              <a:off x="6316272" y="787008"/>
              <a:ext cx="546559" cy="246396"/>
            </a:xfrm>
            <a:prstGeom prst="rect">
              <a:avLst/>
            </a:prstGeom>
            <a:noFill/>
          </p:spPr>
          <p:txBody>
            <a:bodyPr wrap="none" rtlCol="0">
              <a:spAutoFit/>
            </a:bodyPr>
            <a:lstStyle/>
            <a:p>
              <a:r>
                <a:rPr lang="en-US" sz="2000" dirty="0"/>
                <a:t>Accuracy</a:t>
              </a:r>
            </a:p>
          </p:txBody>
        </p:sp>
      </p:grpSp>
    </p:spTree>
    <p:extLst>
      <p:ext uri="{BB962C8B-B14F-4D97-AF65-F5344CB8AC3E}">
        <p14:creationId xmlns:p14="http://schemas.microsoft.com/office/powerpoint/2010/main" val="124574943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EED59-DBAC-F085-8239-6F0A8895508B}"/>
              </a:ext>
            </a:extLst>
          </p:cNvPr>
          <p:cNvSpPr>
            <a:spLocks noGrp="1"/>
          </p:cNvSpPr>
          <p:nvPr>
            <p:ph type="title"/>
          </p:nvPr>
        </p:nvSpPr>
        <p:spPr/>
        <p:txBody>
          <a:bodyPr/>
          <a:lstStyle/>
          <a:p>
            <a:r>
              <a:rPr lang="en-US" dirty="0"/>
              <a:t>Calibration</a:t>
            </a:r>
          </a:p>
        </p:txBody>
      </p:sp>
      <p:sp>
        <p:nvSpPr>
          <p:cNvPr id="3" name="Content Placeholder 2">
            <a:extLst>
              <a:ext uri="{FF2B5EF4-FFF2-40B4-BE49-F238E27FC236}">
                <a16:creationId xmlns:a16="http://schemas.microsoft.com/office/drawing/2014/main" id="{B22D9C82-02B0-57D9-DE03-5F4C88ABB85F}"/>
              </a:ext>
            </a:extLst>
          </p:cNvPr>
          <p:cNvSpPr>
            <a:spLocks noGrp="1"/>
          </p:cNvSpPr>
          <p:nvPr>
            <p:ph idx="1"/>
          </p:nvPr>
        </p:nvSpPr>
        <p:spPr/>
        <p:txBody>
          <a:bodyPr>
            <a:normAutofit/>
          </a:bodyPr>
          <a:lstStyle/>
          <a:p>
            <a:r>
              <a:rPr lang="en-US" altLang="en-US" sz="2400" dirty="0"/>
              <a:t>A high correlation can be obtained with significant scatter– check visually for imprecision.</a:t>
            </a:r>
          </a:p>
          <a:p>
            <a:r>
              <a:rPr lang="en-US" altLang="en-US" sz="2400" dirty="0"/>
              <a:t>Do not drop standards to achieve high correlation</a:t>
            </a:r>
          </a:p>
          <a:p>
            <a:r>
              <a:rPr lang="en-US" altLang="en-US" sz="2400" dirty="0"/>
              <a:t>Number of standards to use varies but for most instruments should be at least 5. Use more when using higher order </a:t>
            </a:r>
            <a:r>
              <a:rPr lang="en-US" altLang="en-US" sz="2400" u="sng" dirty="0"/>
              <a:t>non-linear </a:t>
            </a:r>
            <a:r>
              <a:rPr lang="en-US" altLang="en-US" sz="2400" dirty="0"/>
              <a:t>regression.</a:t>
            </a:r>
          </a:p>
          <a:p>
            <a:endParaRPr lang="en-US" dirty="0"/>
          </a:p>
        </p:txBody>
      </p:sp>
      <p:grpSp>
        <p:nvGrpSpPr>
          <p:cNvPr id="4" name="Group 3">
            <a:extLst>
              <a:ext uri="{FF2B5EF4-FFF2-40B4-BE49-F238E27FC236}">
                <a16:creationId xmlns:a16="http://schemas.microsoft.com/office/drawing/2014/main" id="{EF7D50F8-6535-AE6E-246E-612E9183A7A8}"/>
              </a:ext>
            </a:extLst>
          </p:cNvPr>
          <p:cNvGrpSpPr/>
          <p:nvPr/>
        </p:nvGrpSpPr>
        <p:grpSpPr>
          <a:xfrm>
            <a:off x="6769916" y="100668"/>
            <a:ext cx="1912690" cy="1635853"/>
            <a:chOff x="6132352" y="453006"/>
            <a:chExt cx="914400" cy="914400"/>
          </a:xfrm>
        </p:grpSpPr>
        <p:sp>
          <p:nvSpPr>
            <p:cNvPr id="5" name="Star: 5 Points 4">
              <a:extLst>
                <a:ext uri="{FF2B5EF4-FFF2-40B4-BE49-F238E27FC236}">
                  <a16:creationId xmlns:a16="http://schemas.microsoft.com/office/drawing/2014/main" id="{E5F528EC-1466-508E-07BB-FE4D3E777FE2}"/>
                </a:ext>
              </a:extLst>
            </p:cNvPr>
            <p:cNvSpPr/>
            <p:nvPr/>
          </p:nvSpPr>
          <p:spPr>
            <a:xfrm>
              <a:off x="6132352" y="453006"/>
              <a:ext cx="914400" cy="914400"/>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E059FCA-FAA2-602B-1868-3FC351B238B9}"/>
                </a:ext>
              </a:extLst>
            </p:cNvPr>
            <p:cNvSpPr txBox="1"/>
            <p:nvPr/>
          </p:nvSpPr>
          <p:spPr>
            <a:xfrm>
              <a:off x="6316272" y="787008"/>
              <a:ext cx="546559" cy="246396"/>
            </a:xfrm>
            <a:prstGeom prst="rect">
              <a:avLst/>
            </a:prstGeom>
            <a:noFill/>
          </p:spPr>
          <p:txBody>
            <a:bodyPr wrap="none" rtlCol="0">
              <a:spAutoFit/>
            </a:bodyPr>
            <a:lstStyle/>
            <a:p>
              <a:r>
                <a:rPr lang="en-US" sz="2000" dirty="0"/>
                <a:t>Accuracy</a:t>
              </a:r>
            </a:p>
          </p:txBody>
        </p:sp>
      </p:grpSp>
    </p:spTree>
    <p:extLst>
      <p:ext uri="{BB962C8B-B14F-4D97-AF65-F5344CB8AC3E}">
        <p14:creationId xmlns:p14="http://schemas.microsoft.com/office/powerpoint/2010/main" val="11123379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89285-82B3-A66B-B983-D14A757829F3}"/>
              </a:ext>
            </a:extLst>
          </p:cNvPr>
          <p:cNvSpPr>
            <a:spLocks noGrp="1"/>
          </p:cNvSpPr>
          <p:nvPr>
            <p:ph type="title"/>
          </p:nvPr>
        </p:nvSpPr>
        <p:spPr/>
        <p:txBody>
          <a:bodyPr/>
          <a:lstStyle/>
          <a:p>
            <a:r>
              <a:rPr lang="en-US" dirty="0"/>
              <a:t>Calibration</a:t>
            </a:r>
          </a:p>
        </p:txBody>
      </p:sp>
      <p:sp>
        <p:nvSpPr>
          <p:cNvPr id="3" name="Content Placeholder 2">
            <a:extLst>
              <a:ext uri="{FF2B5EF4-FFF2-40B4-BE49-F238E27FC236}">
                <a16:creationId xmlns:a16="http://schemas.microsoft.com/office/drawing/2014/main" id="{3E999628-37A6-0130-F423-0EA58BCBA68A}"/>
              </a:ext>
            </a:extLst>
          </p:cNvPr>
          <p:cNvSpPr>
            <a:spLocks noGrp="1"/>
          </p:cNvSpPr>
          <p:nvPr>
            <p:ph idx="1"/>
          </p:nvPr>
        </p:nvSpPr>
        <p:spPr/>
        <p:txBody>
          <a:bodyPr>
            <a:normAutofit/>
          </a:bodyPr>
          <a:lstStyle/>
          <a:p>
            <a:r>
              <a:rPr lang="en-US" altLang="en-US" sz="2400" dirty="0"/>
              <a:t>Deviation from linearity is usually related to concentration at both the lower and the upper end.</a:t>
            </a:r>
          </a:p>
          <a:p>
            <a:r>
              <a:rPr lang="en-US" altLang="en-US" sz="2400" dirty="0"/>
              <a:t>If you identify non-linearity, reduce the calibration range  </a:t>
            </a:r>
          </a:p>
          <a:p>
            <a:r>
              <a:rPr lang="en-US" altLang="en-US" sz="2400" dirty="0"/>
              <a:t>All unknown measurements should fall within the range of the calibration standards</a:t>
            </a:r>
          </a:p>
          <a:p>
            <a:endParaRPr lang="en-US" altLang="en-US" sz="2400" dirty="0"/>
          </a:p>
          <a:p>
            <a:endParaRPr lang="en-US" dirty="0"/>
          </a:p>
        </p:txBody>
      </p:sp>
      <p:grpSp>
        <p:nvGrpSpPr>
          <p:cNvPr id="4" name="Group 3">
            <a:extLst>
              <a:ext uri="{FF2B5EF4-FFF2-40B4-BE49-F238E27FC236}">
                <a16:creationId xmlns:a16="http://schemas.microsoft.com/office/drawing/2014/main" id="{F8CD0AE3-E2D5-2386-8598-AD12C7861379}"/>
              </a:ext>
            </a:extLst>
          </p:cNvPr>
          <p:cNvGrpSpPr/>
          <p:nvPr/>
        </p:nvGrpSpPr>
        <p:grpSpPr>
          <a:xfrm>
            <a:off x="6769916" y="100668"/>
            <a:ext cx="1912690" cy="1635853"/>
            <a:chOff x="6132352" y="453006"/>
            <a:chExt cx="914400" cy="914400"/>
          </a:xfrm>
        </p:grpSpPr>
        <p:sp>
          <p:nvSpPr>
            <p:cNvPr id="5" name="Star: 5 Points 4">
              <a:extLst>
                <a:ext uri="{FF2B5EF4-FFF2-40B4-BE49-F238E27FC236}">
                  <a16:creationId xmlns:a16="http://schemas.microsoft.com/office/drawing/2014/main" id="{7EC3BCCD-B0CE-D1BF-F399-E1BE47CE43AC}"/>
                </a:ext>
              </a:extLst>
            </p:cNvPr>
            <p:cNvSpPr/>
            <p:nvPr/>
          </p:nvSpPr>
          <p:spPr>
            <a:xfrm>
              <a:off x="6132352" y="453006"/>
              <a:ext cx="914400" cy="914400"/>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61DE052-A576-567D-4E93-253F38D3EFD6}"/>
                </a:ext>
              </a:extLst>
            </p:cNvPr>
            <p:cNvSpPr txBox="1"/>
            <p:nvPr/>
          </p:nvSpPr>
          <p:spPr>
            <a:xfrm>
              <a:off x="6316272" y="787008"/>
              <a:ext cx="546559" cy="246396"/>
            </a:xfrm>
            <a:prstGeom prst="rect">
              <a:avLst/>
            </a:prstGeom>
            <a:noFill/>
          </p:spPr>
          <p:txBody>
            <a:bodyPr wrap="none" rtlCol="0">
              <a:spAutoFit/>
            </a:bodyPr>
            <a:lstStyle/>
            <a:p>
              <a:r>
                <a:rPr lang="en-US" sz="2000" dirty="0"/>
                <a:t>Accuracy</a:t>
              </a:r>
            </a:p>
          </p:txBody>
        </p:sp>
      </p:grpSp>
    </p:spTree>
    <p:extLst>
      <p:ext uri="{BB962C8B-B14F-4D97-AF65-F5344CB8AC3E}">
        <p14:creationId xmlns:p14="http://schemas.microsoft.com/office/powerpoint/2010/main" val="3937107453"/>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D61E6-F70C-4AE8-887F-142AD8435F50}"/>
              </a:ext>
            </a:extLst>
          </p:cNvPr>
          <p:cNvSpPr>
            <a:spLocks noGrp="1"/>
          </p:cNvSpPr>
          <p:nvPr>
            <p:ph type="title"/>
          </p:nvPr>
        </p:nvSpPr>
        <p:spPr>
          <a:xfrm>
            <a:off x="1468658" y="698194"/>
            <a:ext cx="6571343" cy="1049235"/>
          </a:xfrm>
        </p:spPr>
        <p:txBody>
          <a:bodyPr/>
          <a:lstStyle/>
          <a:p>
            <a:r>
              <a:rPr lang="en-US" dirty="0" err="1"/>
              <a:t>Ccv</a:t>
            </a:r>
            <a:r>
              <a:rPr lang="en-US" dirty="0"/>
              <a:t> and </a:t>
            </a:r>
            <a:r>
              <a:rPr lang="en-US" dirty="0" err="1"/>
              <a:t>icv</a:t>
            </a:r>
            <a:endParaRPr lang="en-US" dirty="0"/>
          </a:p>
        </p:txBody>
      </p:sp>
      <p:sp>
        <p:nvSpPr>
          <p:cNvPr id="3" name="Content Placeholder 2">
            <a:extLst>
              <a:ext uri="{FF2B5EF4-FFF2-40B4-BE49-F238E27FC236}">
                <a16:creationId xmlns:a16="http://schemas.microsoft.com/office/drawing/2014/main" id="{6B16EF90-D122-5EFE-BCF2-9FC9A9A0A588}"/>
              </a:ext>
            </a:extLst>
          </p:cNvPr>
          <p:cNvSpPr>
            <a:spLocks noGrp="1"/>
          </p:cNvSpPr>
          <p:nvPr>
            <p:ph idx="1"/>
          </p:nvPr>
        </p:nvSpPr>
        <p:spPr>
          <a:xfrm>
            <a:off x="67112" y="1937857"/>
            <a:ext cx="4348006" cy="3900881"/>
          </a:xfrm>
        </p:spPr>
        <p:txBody>
          <a:bodyPr>
            <a:normAutofit fontScale="70000" lnSpcReduction="20000"/>
          </a:bodyPr>
          <a:lstStyle/>
          <a:p>
            <a:r>
              <a:rPr lang="en-US" b="1" i="0" u="none" strike="noStrike" dirty="0">
                <a:solidFill>
                  <a:srgbClr val="000000"/>
                </a:solidFill>
                <a:effectLst/>
                <a:latin typeface="+mj-lt"/>
              </a:rPr>
              <a:t>Continuing Calibration Verification (CCV) </a:t>
            </a:r>
            <a:r>
              <a:rPr lang="en-US" b="0" i="0" u="none" strike="noStrike" dirty="0">
                <a:solidFill>
                  <a:srgbClr val="000000"/>
                </a:solidFill>
                <a:effectLst/>
                <a:latin typeface="+mj-lt"/>
              </a:rPr>
              <a:t>is a calibration standard or reference material used in the initial calibration. Analyzed to validate the ongoing calibration during the run.  Also known as the calibration verification solution or instrument performance check. </a:t>
            </a:r>
          </a:p>
          <a:p>
            <a:r>
              <a:rPr lang="en-US" b="1" i="0" u="none" strike="noStrike" dirty="0">
                <a:solidFill>
                  <a:srgbClr val="000000"/>
                </a:solidFill>
                <a:effectLst/>
                <a:latin typeface="+mj-lt"/>
              </a:rPr>
              <a:t>Independent Calibration Verification (ICV) </a:t>
            </a:r>
            <a:r>
              <a:rPr lang="en-US" i="0" u="none" strike="noStrike" dirty="0">
                <a:solidFill>
                  <a:srgbClr val="000000"/>
                </a:solidFill>
                <a:effectLst/>
                <a:latin typeface="+mj-lt"/>
              </a:rPr>
              <a:t>is</a:t>
            </a:r>
            <a:r>
              <a:rPr lang="en-US" b="1" i="0" u="none" strike="noStrike" dirty="0">
                <a:solidFill>
                  <a:srgbClr val="000000"/>
                </a:solidFill>
                <a:effectLst/>
                <a:latin typeface="+mj-lt"/>
              </a:rPr>
              <a:t> </a:t>
            </a:r>
            <a:r>
              <a:rPr lang="en-US" b="0" i="0" u="none" strike="noStrike" dirty="0">
                <a:solidFill>
                  <a:srgbClr val="000000"/>
                </a:solidFill>
                <a:effectLst/>
                <a:latin typeface="+mj-lt"/>
              </a:rPr>
              <a:t>used to detect contamination or other errors that affect the accuracy of the calibration standards. The ICV is prepared from a source other than the one from which the calibration standards are prepared.  Also known as an initial calibration verification solution.</a:t>
            </a:r>
          </a:p>
          <a:p>
            <a:r>
              <a:rPr lang="en-US" altLang="en-US" dirty="0">
                <a:solidFill>
                  <a:srgbClr val="000000"/>
                </a:solidFill>
                <a:latin typeface="+mj-lt"/>
              </a:rPr>
              <a:t>Most methods should include both and t</a:t>
            </a:r>
            <a:r>
              <a:rPr lang="en-US" altLang="en-US" dirty="0">
                <a:latin typeface="+mj-lt"/>
              </a:rPr>
              <a:t>wo concentration points better than one.</a:t>
            </a:r>
          </a:p>
          <a:p>
            <a:r>
              <a:rPr lang="en-US" altLang="en-US" dirty="0">
                <a:latin typeface="+mj-lt"/>
              </a:rPr>
              <a:t>Acceptance criteria: PE ~&lt;10%</a:t>
            </a:r>
          </a:p>
          <a:p>
            <a:endParaRPr lang="en-US" sz="1600" dirty="0"/>
          </a:p>
        </p:txBody>
      </p:sp>
      <p:grpSp>
        <p:nvGrpSpPr>
          <p:cNvPr id="4" name="Group 3">
            <a:extLst>
              <a:ext uri="{FF2B5EF4-FFF2-40B4-BE49-F238E27FC236}">
                <a16:creationId xmlns:a16="http://schemas.microsoft.com/office/drawing/2014/main" id="{DBA61F8D-0244-C95B-DDDF-965119801D90}"/>
              </a:ext>
            </a:extLst>
          </p:cNvPr>
          <p:cNvGrpSpPr/>
          <p:nvPr/>
        </p:nvGrpSpPr>
        <p:grpSpPr>
          <a:xfrm>
            <a:off x="6769916" y="100668"/>
            <a:ext cx="1912690" cy="1635853"/>
            <a:chOff x="6132352" y="453006"/>
            <a:chExt cx="914400" cy="914400"/>
          </a:xfrm>
        </p:grpSpPr>
        <p:sp>
          <p:nvSpPr>
            <p:cNvPr id="5" name="Star: 5 Points 4">
              <a:extLst>
                <a:ext uri="{FF2B5EF4-FFF2-40B4-BE49-F238E27FC236}">
                  <a16:creationId xmlns:a16="http://schemas.microsoft.com/office/drawing/2014/main" id="{9261A2EA-A747-E79D-E2A4-41B0920F7638}"/>
                </a:ext>
              </a:extLst>
            </p:cNvPr>
            <p:cNvSpPr/>
            <p:nvPr/>
          </p:nvSpPr>
          <p:spPr>
            <a:xfrm>
              <a:off x="6132352" y="453006"/>
              <a:ext cx="914400" cy="914400"/>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1B3DA78-8C20-ACF4-C83C-20FC683EB951}"/>
                </a:ext>
              </a:extLst>
            </p:cNvPr>
            <p:cNvSpPr txBox="1"/>
            <p:nvPr/>
          </p:nvSpPr>
          <p:spPr>
            <a:xfrm>
              <a:off x="6316272" y="787008"/>
              <a:ext cx="546559" cy="246396"/>
            </a:xfrm>
            <a:prstGeom prst="rect">
              <a:avLst/>
            </a:prstGeom>
            <a:noFill/>
          </p:spPr>
          <p:txBody>
            <a:bodyPr wrap="none" rtlCol="0">
              <a:spAutoFit/>
            </a:bodyPr>
            <a:lstStyle/>
            <a:p>
              <a:r>
                <a:rPr lang="en-US" sz="2000" dirty="0"/>
                <a:t>Accuracy</a:t>
              </a:r>
            </a:p>
          </p:txBody>
        </p:sp>
      </p:grpSp>
      <p:pic>
        <p:nvPicPr>
          <p:cNvPr id="7" name="Picture 6">
            <a:extLst>
              <a:ext uri="{FF2B5EF4-FFF2-40B4-BE49-F238E27FC236}">
                <a16:creationId xmlns:a16="http://schemas.microsoft.com/office/drawing/2014/main" id="{EDC5DDCE-D112-5B3C-4DEB-A7DF14216FD3}"/>
              </a:ext>
            </a:extLst>
          </p:cNvPr>
          <p:cNvPicPr>
            <a:picLocks noChangeAspect="1"/>
          </p:cNvPicPr>
          <p:nvPr/>
        </p:nvPicPr>
        <p:blipFill>
          <a:blip r:embed="rId2"/>
          <a:stretch>
            <a:fillRect/>
          </a:stretch>
        </p:blipFill>
        <p:spPr>
          <a:xfrm>
            <a:off x="4415118" y="2150225"/>
            <a:ext cx="4556760" cy="2834640"/>
          </a:xfrm>
          <a:prstGeom prst="rect">
            <a:avLst/>
          </a:prstGeom>
        </p:spPr>
      </p:pic>
    </p:spTree>
    <p:extLst>
      <p:ext uri="{BB962C8B-B14F-4D97-AF65-F5344CB8AC3E}">
        <p14:creationId xmlns:p14="http://schemas.microsoft.com/office/powerpoint/2010/main" val="2304153399"/>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708BB-E0A0-EF57-DC43-2C22655BA9D6}"/>
              </a:ext>
            </a:extLst>
          </p:cNvPr>
          <p:cNvSpPr>
            <a:spLocks noGrp="1"/>
          </p:cNvSpPr>
          <p:nvPr>
            <p:ph type="title"/>
          </p:nvPr>
        </p:nvSpPr>
        <p:spPr/>
        <p:txBody>
          <a:bodyPr/>
          <a:lstStyle/>
          <a:p>
            <a:r>
              <a:rPr lang="en-US" dirty="0"/>
              <a:t>Reference material</a:t>
            </a:r>
          </a:p>
        </p:txBody>
      </p:sp>
      <p:sp>
        <p:nvSpPr>
          <p:cNvPr id="3" name="Content Placeholder 2">
            <a:extLst>
              <a:ext uri="{FF2B5EF4-FFF2-40B4-BE49-F238E27FC236}">
                <a16:creationId xmlns:a16="http://schemas.microsoft.com/office/drawing/2014/main" id="{5EE053C4-866E-6363-3607-B358B0B2AB9E}"/>
              </a:ext>
            </a:extLst>
          </p:cNvPr>
          <p:cNvSpPr>
            <a:spLocks noGrp="1"/>
          </p:cNvSpPr>
          <p:nvPr>
            <p:ph idx="1"/>
          </p:nvPr>
        </p:nvSpPr>
        <p:spPr>
          <a:xfrm>
            <a:off x="461394" y="2015733"/>
            <a:ext cx="8221211" cy="4037747"/>
          </a:xfrm>
        </p:spPr>
        <p:txBody>
          <a:bodyPr>
            <a:normAutofit/>
          </a:bodyPr>
          <a:lstStyle/>
          <a:p>
            <a:r>
              <a:rPr lang="en-US" sz="2000" b="0" i="0" u="none" strike="noStrike" dirty="0">
                <a:solidFill>
                  <a:srgbClr val="000000"/>
                </a:solidFill>
                <a:effectLst/>
                <a:latin typeface="Calibri" panose="020F0502020204030204" pitchFamily="34" charset="0"/>
              </a:rPr>
              <a:t>Critical QC component of every method </a:t>
            </a:r>
          </a:p>
          <a:p>
            <a:r>
              <a:rPr lang="en-US" sz="2000" b="0" i="0" u="none" strike="noStrike" dirty="0">
                <a:solidFill>
                  <a:srgbClr val="000000"/>
                </a:solidFill>
                <a:effectLst/>
                <a:latin typeface="Calibri" panose="020F0502020204030204" pitchFamily="34" charset="0"/>
              </a:rPr>
              <a:t>Used as an independent measure of accuracy, frequently called “check” samples, should be included with each batch (or more). </a:t>
            </a:r>
          </a:p>
          <a:p>
            <a:r>
              <a:rPr lang="en-US" sz="2000" b="0" i="0" u="none" strike="noStrike" dirty="0">
                <a:solidFill>
                  <a:srgbClr val="000000"/>
                </a:solidFill>
                <a:effectLst/>
                <a:latin typeface="Calibri" panose="020F0502020204030204" pitchFamily="34" charset="0"/>
              </a:rPr>
              <a:t>A </a:t>
            </a:r>
            <a:r>
              <a:rPr lang="en-US" dirty="0">
                <a:solidFill>
                  <a:srgbClr val="000000"/>
                </a:solidFill>
                <a:latin typeface="Calibri" panose="020F0502020204030204" pitchFamily="34" charset="0"/>
              </a:rPr>
              <a:t>Certified, Standard or Internal </a:t>
            </a:r>
            <a:r>
              <a:rPr lang="en-US" sz="2000" b="0" i="0" u="none" strike="noStrike" dirty="0">
                <a:solidFill>
                  <a:srgbClr val="000000"/>
                </a:solidFill>
                <a:effectLst/>
                <a:latin typeface="Calibri" panose="020F0502020204030204" pitchFamily="34" charset="0"/>
              </a:rPr>
              <a:t>material with a matrix similar to that of materials tested.</a:t>
            </a:r>
          </a:p>
          <a:p>
            <a:r>
              <a:rPr lang="en-US" altLang="en-US" sz="2000" dirty="0"/>
              <a:t>Reference material is sufficiently homogeneous and stable with respect to one or more specified properties, which has been established to be fit for its intended use in a measurement process (ISO Guide 30:2015).</a:t>
            </a:r>
            <a:endParaRPr lang="en-US" b="0" dirty="0">
              <a:effectLst/>
            </a:endParaRPr>
          </a:p>
        </p:txBody>
      </p:sp>
      <p:grpSp>
        <p:nvGrpSpPr>
          <p:cNvPr id="4" name="Group 3">
            <a:extLst>
              <a:ext uri="{FF2B5EF4-FFF2-40B4-BE49-F238E27FC236}">
                <a16:creationId xmlns:a16="http://schemas.microsoft.com/office/drawing/2014/main" id="{0629980B-E56E-CD90-404F-31A114BBDECB}"/>
              </a:ext>
            </a:extLst>
          </p:cNvPr>
          <p:cNvGrpSpPr/>
          <p:nvPr/>
        </p:nvGrpSpPr>
        <p:grpSpPr>
          <a:xfrm>
            <a:off x="6769916" y="100668"/>
            <a:ext cx="1912690" cy="1635853"/>
            <a:chOff x="6132352" y="453006"/>
            <a:chExt cx="914400" cy="914400"/>
          </a:xfrm>
        </p:grpSpPr>
        <p:sp>
          <p:nvSpPr>
            <p:cNvPr id="5" name="Star: 5 Points 4">
              <a:extLst>
                <a:ext uri="{FF2B5EF4-FFF2-40B4-BE49-F238E27FC236}">
                  <a16:creationId xmlns:a16="http://schemas.microsoft.com/office/drawing/2014/main" id="{C81B4129-2405-DCBA-28A7-091204898F3C}"/>
                </a:ext>
              </a:extLst>
            </p:cNvPr>
            <p:cNvSpPr/>
            <p:nvPr/>
          </p:nvSpPr>
          <p:spPr>
            <a:xfrm>
              <a:off x="6132352" y="453006"/>
              <a:ext cx="914400" cy="914400"/>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C9AB32F-A9F6-CE9F-EE13-FEA0E4209CA9}"/>
                </a:ext>
              </a:extLst>
            </p:cNvPr>
            <p:cNvSpPr txBox="1"/>
            <p:nvPr/>
          </p:nvSpPr>
          <p:spPr>
            <a:xfrm>
              <a:off x="6316272" y="787008"/>
              <a:ext cx="546559" cy="246396"/>
            </a:xfrm>
            <a:prstGeom prst="rect">
              <a:avLst/>
            </a:prstGeom>
            <a:noFill/>
          </p:spPr>
          <p:txBody>
            <a:bodyPr wrap="none" rtlCol="0">
              <a:spAutoFit/>
            </a:bodyPr>
            <a:lstStyle/>
            <a:p>
              <a:r>
                <a:rPr lang="en-US" sz="2000" dirty="0"/>
                <a:t>Accuracy</a:t>
              </a:r>
            </a:p>
          </p:txBody>
        </p:sp>
      </p:grpSp>
    </p:spTree>
    <p:extLst>
      <p:ext uri="{BB962C8B-B14F-4D97-AF65-F5344CB8AC3E}">
        <p14:creationId xmlns:p14="http://schemas.microsoft.com/office/powerpoint/2010/main" val="3435786424"/>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708BB-E0A0-EF57-DC43-2C22655BA9D6}"/>
              </a:ext>
            </a:extLst>
          </p:cNvPr>
          <p:cNvSpPr>
            <a:spLocks noGrp="1"/>
          </p:cNvSpPr>
          <p:nvPr>
            <p:ph type="title"/>
          </p:nvPr>
        </p:nvSpPr>
        <p:spPr/>
        <p:txBody>
          <a:bodyPr/>
          <a:lstStyle/>
          <a:p>
            <a:r>
              <a:rPr lang="en-US" dirty="0"/>
              <a:t>Reference material</a:t>
            </a:r>
          </a:p>
        </p:txBody>
      </p:sp>
      <p:sp>
        <p:nvSpPr>
          <p:cNvPr id="3" name="Content Placeholder 2">
            <a:extLst>
              <a:ext uri="{FF2B5EF4-FFF2-40B4-BE49-F238E27FC236}">
                <a16:creationId xmlns:a16="http://schemas.microsoft.com/office/drawing/2014/main" id="{5EE053C4-866E-6363-3607-B358B0B2AB9E}"/>
              </a:ext>
            </a:extLst>
          </p:cNvPr>
          <p:cNvSpPr>
            <a:spLocks noGrp="1"/>
          </p:cNvSpPr>
          <p:nvPr>
            <p:ph idx="1"/>
          </p:nvPr>
        </p:nvSpPr>
        <p:spPr>
          <a:xfrm>
            <a:off x="260059" y="2015733"/>
            <a:ext cx="7667537" cy="4037747"/>
          </a:xfrm>
        </p:spPr>
        <p:txBody>
          <a:bodyPr>
            <a:normAutofit fontScale="92500" lnSpcReduction="10000"/>
          </a:bodyPr>
          <a:lstStyle/>
          <a:p>
            <a:r>
              <a:rPr lang="en-US" altLang="en-US" sz="1800" b="1" dirty="0"/>
              <a:t>Certified or standard RM </a:t>
            </a:r>
            <a:r>
              <a:rPr lang="en-US" altLang="en-US" sz="1800" dirty="0"/>
              <a:t>are </a:t>
            </a:r>
            <a:r>
              <a:rPr lang="en-US" sz="1800" b="0" dirty="0">
                <a:solidFill>
                  <a:srgbClr val="000000"/>
                </a:solidFill>
                <a:effectLst/>
              </a:rPr>
              <a:t>accompanied by a certificate, one or more of whose property values are accurately determined by a selected laboratory which </a:t>
            </a:r>
            <a:r>
              <a:rPr lang="en-US" altLang="en-US" sz="1800" dirty="0"/>
              <a:t>provides the value of the specified property, and its associated uncertainty. </a:t>
            </a:r>
            <a:r>
              <a:rPr lang="en-US" sz="1800" b="0" u="none" strike="noStrike" dirty="0">
                <a:solidFill>
                  <a:srgbClr val="000000"/>
                </a:solidFill>
                <a:effectLst/>
                <a:latin typeface="+mj-lt"/>
              </a:rPr>
              <a:t>Results should be within specified uncertainty limits. </a:t>
            </a:r>
            <a:endParaRPr lang="en-US" sz="1800" b="0" i="0" u="none" strike="noStrike" dirty="0">
              <a:solidFill>
                <a:srgbClr val="000000"/>
              </a:solidFill>
              <a:effectLst/>
              <a:latin typeface="+mj-lt"/>
            </a:endParaRPr>
          </a:p>
          <a:p>
            <a:r>
              <a:rPr lang="en-US" altLang="en-US" sz="1800" dirty="0"/>
              <a:t>Can be used for calibration (in some methods), CCV and ICV. </a:t>
            </a:r>
            <a:r>
              <a:rPr lang="en-US" sz="1800" dirty="0">
                <a:solidFill>
                  <a:srgbClr val="000000"/>
                </a:solidFill>
                <a:latin typeface="+mj-lt"/>
              </a:rPr>
              <a:t>Examples: A</a:t>
            </a:r>
            <a:r>
              <a:rPr lang="en-US" sz="1800" b="0" i="0" u="none" strike="noStrike" dirty="0">
                <a:solidFill>
                  <a:srgbClr val="000000"/>
                </a:solidFill>
                <a:effectLst/>
                <a:latin typeface="+mj-lt"/>
              </a:rPr>
              <a:t>cetanilide (10.36% N), glutamic acid (9.52% N) and EDTA (9.59% N)</a:t>
            </a:r>
            <a:r>
              <a:rPr lang="en-US" sz="1800" b="1" i="0" u="none" strike="noStrike" dirty="0">
                <a:solidFill>
                  <a:srgbClr val="000000"/>
                </a:solidFill>
                <a:effectLst/>
                <a:latin typeface="+mj-lt"/>
              </a:rPr>
              <a:t> </a:t>
            </a:r>
            <a:r>
              <a:rPr lang="en-US" sz="1800" b="0" i="0" u="none" strike="noStrike" dirty="0">
                <a:solidFill>
                  <a:srgbClr val="000000"/>
                </a:solidFill>
                <a:effectLst/>
                <a:latin typeface="+mj-lt"/>
              </a:rPr>
              <a:t>Domestic Sludge, (4.78% N).  Plant CRMs, e.g. wheat flour, spinach. Reagent </a:t>
            </a:r>
            <a:r>
              <a:rPr lang="en-US" sz="1800" dirty="0">
                <a:solidFill>
                  <a:srgbClr val="000000"/>
                </a:solidFill>
                <a:latin typeface="+mj-lt"/>
              </a:rPr>
              <a:t>grade calcium carbonate (for CCE).  </a:t>
            </a:r>
            <a:r>
              <a:rPr lang="en-US" altLang="en-US" sz="1800" dirty="0"/>
              <a:t>$$$ so.</a:t>
            </a:r>
          </a:p>
          <a:p>
            <a:r>
              <a:rPr lang="en-US" altLang="en-US" sz="1800" b="1" dirty="0"/>
              <a:t>Internal RM </a:t>
            </a:r>
            <a:r>
              <a:rPr lang="en-US" altLang="en-US" sz="1800" dirty="0"/>
              <a:t>often prepared by labs for soil and plant (less so manure, water).  The RM should be sufficiently stable and homogeneous for the properties concerned.  How to determine? Suitable for use as CCV but not calibration or ICV. </a:t>
            </a:r>
            <a:endParaRPr lang="en-US" sz="1800" b="0" i="0" u="none" strike="noStrike" dirty="0">
              <a:solidFill>
                <a:srgbClr val="000000"/>
              </a:solidFill>
              <a:effectLst/>
              <a:latin typeface="+mj-lt"/>
            </a:endParaRPr>
          </a:p>
        </p:txBody>
      </p:sp>
      <p:grpSp>
        <p:nvGrpSpPr>
          <p:cNvPr id="4" name="Group 3">
            <a:extLst>
              <a:ext uri="{FF2B5EF4-FFF2-40B4-BE49-F238E27FC236}">
                <a16:creationId xmlns:a16="http://schemas.microsoft.com/office/drawing/2014/main" id="{0629980B-E56E-CD90-404F-31A114BBDECB}"/>
              </a:ext>
            </a:extLst>
          </p:cNvPr>
          <p:cNvGrpSpPr/>
          <p:nvPr/>
        </p:nvGrpSpPr>
        <p:grpSpPr>
          <a:xfrm>
            <a:off x="6769916" y="100668"/>
            <a:ext cx="1912690" cy="1635853"/>
            <a:chOff x="6132352" y="453006"/>
            <a:chExt cx="914400" cy="914400"/>
          </a:xfrm>
        </p:grpSpPr>
        <p:sp>
          <p:nvSpPr>
            <p:cNvPr id="5" name="Star: 5 Points 4">
              <a:extLst>
                <a:ext uri="{FF2B5EF4-FFF2-40B4-BE49-F238E27FC236}">
                  <a16:creationId xmlns:a16="http://schemas.microsoft.com/office/drawing/2014/main" id="{C81B4129-2405-DCBA-28A7-091204898F3C}"/>
                </a:ext>
              </a:extLst>
            </p:cNvPr>
            <p:cNvSpPr/>
            <p:nvPr/>
          </p:nvSpPr>
          <p:spPr>
            <a:xfrm>
              <a:off x="6132352" y="453006"/>
              <a:ext cx="914400" cy="914400"/>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C9AB32F-A9F6-CE9F-EE13-FEA0E4209CA9}"/>
                </a:ext>
              </a:extLst>
            </p:cNvPr>
            <p:cNvSpPr txBox="1"/>
            <p:nvPr/>
          </p:nvSpPr>
          <p:spPr>
            <a:xfrm>
              <a:off x="6316272" y="787008"/>
              <a:ext cx="546559" cy="246396"/>
            </a:xfrm>
            <a:prstGeom prst="rect">
              <a:avLst/>
            </a:prstGeom>
            <a:noFill/>
          </p:spPr>
          <p:txBody>
            <a:bodyPr wrap="none" rtlCol="0">
              <a:spAutoFit/>
            </a:bodyPr>
            <a:lstStyle/>
            <a:p>
              <a:r>
                <a:rPr lang="en-US" sz="2000" dirty="0"/>
                <a:t>Accuracy</a:t>
              </a:r>
            </a:p>
          </p:txBody>
        </p:sp>
      </p:grpSp>
    </p:spTree>
    <p:extLst>
      <p:ext uri="{BB962C8B-B14F-4D97-AF65-F5344CB8AC3E}">
        <p14:creationId xmlns:p14="http://schemas.microsoft.com/office/powerpoint/2010/main" val="20122149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id-3CF91CE9-190C-4C04-8D08-A92D65EF82DE" descr="Image.jpeg">
            <a:extLst>
              <a:ext uri="{FF2B5EF4-FFF2-40B4-BE49-F238E27FC236}">
                <a16:creationId xmlns:a16="http://schemas.microsoft.com/office/drawing/2014/main" id="{2093BE71-90A4-2870-E945-6323D53C689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29" y="73901"/>
            <a:ext cx="9143771" cy="685799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368B8211-0B9F-4516-8771-3316E00DB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18732" y="636753"/>
            <a:ext cx="6224576"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7E29D-B285-3245-355C-51C85C4973D0}"/>
              </a:ext>
            </a:extLst>
          </p:cNvPr>
          <p:cNvSpPr>
            <a:spLocks noGrp="1"/>
          </p:cNvSpPr>
          <p:nvPr>
            <p:ph type="title"/>
          </p:nvPr>
        </p:nvSpPr>
        <p:spPr>
          <a:xfrm>
            <a:off x="3047565" y="804520"/>
            <a:ext cx="5111799" cy="1049235"/>
          </a:xfrm>
        </p:spPr>
        <p:txBody>
          <a:bodyPr>
            <a:normAutofit/>
          </a:bodyPr>
          <a:lstStyle/>
          <a:p>
            <a:r>
              <a:rPr lang="en-US">
                <a:solidFill>
                  <a:srgbClr val="FFFFFE"/>
                </a:solidFill>
              </a:rPr>
              <a:t>Calibration &amp; Method Blanks</a:t>
            </a:r>
          </a:p>
        </p:txBody>
      </p:sp>
      <p:cxnSp>
        <p:nvCxnSpPr>
          <p:cNvPr id="11" name="Straight Connector 10">
            <a:extLst>
              <a:ext uri="{FF2B5EF4-FFF2-40B4-BE49-F238E27FC236}">
                <a16:creationId xmlns:a16="http://schemas.microsoft.com/office/drawing/2014/main" id="{B7582E73-8B46-4A0E-944E-58357C8088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9341" y="1847088"/>
            <a:ext cx="5110023" cy="0"/>
          </a:xfrm>
          <a:prstGeom prst="line">
            <a:avLst/>
          </a:prstGeom>
          <a:ln w="31750">
            <a:solidFill>
              <a:srgbClr val="987FE5"/>
            </a:solidFill>
          </a:ln>
        </p:spPr>
        <p:style>
          <a:lnRef idx="3">
            <a:schemeClr val="accent1"/>
          </a:lnRef>
          <a:fillRef idx="0">
            <a:schemeClr val="accent1"/>
          </a:fillRef>
          <a:effectRef idx="2">
            <a:schemeClr val="accent1"/>
          </a:effectRef>
          <a:fontRef idx="minor">
            <a:schemeClr val="tx1"/>
          </a:fontRef>
        </p:style>
      </p:cxnSp>
      <p:sp>
        <p:nvSpPr>
          <p:cNvPr id="3" name="Content Placeholder 2">
            <a:extLst>
              <a:ext uri="{FF2B5EF4-FFF2-40B4-BE49-F238E27FC236}">
                <a16:creationId xmlns:a16="http://schemas.microsoft.com/office/drawing/2014/main" id="{A4E1DE91-64E2-7194-9466-697A9F5FF1B5}"/>
              </a:ext>
            </a:extLst>
          </p:cNvPr>
          <p:cNvSpPr>
            <a:spLocks noGrp="1"/>
          </p:cNvSpPr>
          <p:nvPr>
            <p:ph idx="1"/>
          </p:nvPr>
        </p:nvSpPr>
        <p:spPr>
          <a:xfrm>
            <a:off x="3047565" y="2015733"/>
            <a:ext cx="5111799" cy="4021267"/>
          </a:xfrm>
        </p:spPr>
        <p:txBody>
          <a:bodyPr>
            <a:normAutofit/>
          </a:bodyPr>
          <a:lstStyle/>
          <a:p>
            <a:pPr>
              <a:lnSpc>
                <a:spcPct val="110000"/>
              </a:lnSpc>
              <a:buClr>
                <a:srgbClr val="987FE5"/>
              </a:buClr>
            </a:pPr>
            <a:r>
              <a:rPr lang="en-US" sz="1600" b="1" dirty="0">
                <a:solidFill>
                  <a:srgbClr val="FFFFFE"/>
                </a:solidFill>
              </a:rPr>
              <a:t>Calibration and method blanks </a:t>
            </a:r>
            <a:r>
              <a:rPr lang="en-US" sz="1600" dirty="0">
                <a:solidFill>
                  <a:srgbClr val="FFFFFE"/>
                </a:solidFill>
              </a:rPr>
              <a:t>are analyzed to determine background contribution to the measured value and to ensure that the reported values are “true”.</a:t>
            </a:r>
          </a:p>
          <a:p>
            <a:pPr>
              <a:lnSpc>
                <a:spcPct val="110000"/>
              </a:lnSpc>
              <a:buClr>
                <a:srgbClr val="987FE5"/>
              </a:buClr>
            </a:pPr>
            <a:r>
              <a:rPr lang="en-US" sz="1600" b="1" dirty="0">
                <a:solidFill>
                  <a:srgbClr val="FFFFFE"/>
                </a:solidFill>
              </a:rPr>
              <a:t>Calibration blank (CB).  </a:t>
            </a:r>
            <a:r>
              <a:rPr lang="en-US" sz="1600" dirty="0">
                <a:solidFill>
                  <a:srgbClr val="FFFFFE"/>
                </a:solidFill>
              </a:rPr>
              <a:t>A zero standard consisting of a volume of reagent water used for initial and continuing calibration of the analytical process.  CB should be matrix matched to calibration </a:t>
            </a:r>
            <a:r>
              <a:rPr lang="en-US" sz="1600" dirty="0" err="1">
                <a:solidFill>
                  <a:srgbClr val="FFFFFE"/>
                </a:solidFill>
              </a:rPr>
              <a:t>stds</a:t>
            </a:r>
            <a:r>
              <a:rPr lang="en-US" sz="1600" dirty="0">
                <a:solidFill>
                  <a:srgbClr val="FFFFFE"/>
                </a:solidFill>
              </a:rPr>
              <a:t>,  e.g., for ICP-OES analysis, the CB contains 2-5% nitric acid in reagent water,  and for spectrophotometric analysis of NO3-N and NH4-N the CB is matrix matched to the </a:t>
            </a:r>
            <a:r>
              <a:rPr lang="en-US" sz="1600" dirty="0" err="1">
                <a:solidFill>
                  <a:srgbClr val="FFFFFE"/>
                </a:solidFill>
              </a:rPr>
              <a:t>KCl</a:t>
            </a:r>
            <a:r>
              <a:rPr lang="en-US" sz="1600" dirty="0">
                <a:solidFill>
                  <a:srgbClr val="FFFFFE"/>
                </a:solidFill>
              </a:rPr>
              <a:t> extraction solution. </a:t>
            </a:r>
          </a:p>
          <a:p>
            <a:pPr>
              <a:lnSpc>
                <a:spcPct val="110000"/>
              </a:lnSpc>
              <a:buClr>
                <a:srgbClr val="987FE5"/>
              </a:buClr>
            </a:pPr>
            <a:r>
              <a:rPr lang="en-US" sz="1600" dirty="0">
                <a:solidFill>
                  <a:srgbClr val="FFFFFE"/>
                </a:solidFill>
              </a:rPr>
              <a:t>Concentrations of detected analytes should be below the MDL for each analyte.</a:t>
            </a:r>
          </a:p>
          <a:p>
            <a:pPr>
              <a:lnSpc>
                <a:spcPct val="110000"/>
              </a:lnSpc>
              <a:buClr>
                <a:srgbClr val="987FE5"/>
              </a:buClr>
            </a:pPr>
            <a:endParaRPr lang="en-US" sz="1600" dirty="0">
              <a:solidFill>
                <a:srgbClr val="FFFFFE"/>
              </a:solidFill>
            </a:endParaRPr>
          </a:p>
        </p:txBody>
      </p:sp>
      <p:grpSp>
        <p:nvGrpSpPr>
          <p:cNvPr id="7" name="Group 6">
            <a:extLst>
              <a:ext uri="{FF2B5EF4-FFF2-40B4-BE49-F238E27FC236}">
                <a16:creationId xmlns:a16="http://schemas.microsoft.com/office/drawing/2014/main" id="{15A48055-8D47-51B6-C9DD-08606D07E88A}"/>
              </a:ext>
            </a:extLst>
          </p:cNvPr>
          <p:cNvGrpSpPr/>
          <p:nvPr/>
        </p:nvGrpSpPr>
        <p:grpSpPr>
          <a:xfrm>
            <a:off x="150931" y="5033395"/>
            <a:ext cx="1912690" cy="1635853"/>
            <a:chOff x="6132352" y="453006"/>
            <a:chExt cx="914400" cy="914400"/>
          </a:xfrm>
        </p:grpSpPr>
        <p:sp>
          <p:nvSpPr>
            <p:cNvPr id="8" name="Star: 5 Points 7">
              <a:extLst>
                <a:ext uri="{FF2B5EF4-FFF2-40B4-BE49-F238E27FC236}">
                  <a16:creationId xmlns:a16="http://schemas.microsoft.com/office/drawing/2014/main" id="{C94EE102-4B3B-AC3A-DF87-CA88B880E3DE}"/>
                </a:ext>
              </a:extLst>
            </p:cNvPr>
            <p:cNvSpPr/>
            <p:nvPr/>
          </p:nvSpPr>
          <p:spPr>
            <a:xfrm>
              <a:off x="6132352" y="453006"/>
              <a:ext cx="914400" cy="914400"/>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96CDA30-396F-A726-7254-F2ACAC9348B0}"/>
                </a:ext>
              </a:extLst>
            </p:cNvPr>
            <p:cNvSpPr txBox="1"/>
            <p:nvPr/>
          </p:nvSpPr>
          <p:spPr>
            <a:xfrm>
              <a:off x="6316272" y="787008"/>
              <a:ext cx="546559" cy="246396"/>
            </a:xfrm>
            <a:prstGeom prst="rect">
              <a:avLst/>
            </a:prstGeom>
            <a:noFill/>
          </p:spPr>
          <p:txBody>
            <a:bodyPr wrap="none" rtlCol="0">
              <a:spAutoFit/>
            </a:bodyPr>
            <a:lstStyle/>
            <a:p>
              <a:r>
                <a:rPr lang="en-US" sz="2000" dirty="0"/>
                <a:t>Accuracy</a:t>
              </a:r>
            </a:p>
          </p:txBody>
        </p:sp>
      </p:grpSp>
    </p:spTree>
    <p:extLst>
      <p:ext uri="{BB962C8B-B14F-4D97-AF65-F5344CB8AC3E}">
        <p14:creationId xmlns:p14="http://schemas.microsoft.com/office/powerpoint/2010/main" val="2637778542"/>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4F521C-74A9-42F7-CE3B-953669979BC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800000">
            <a:off x="1" y="10"/>
            <a:ext cx="9143771" cy="6857990"/>
          </a:xfrm>
          <a:prstGeom prst="rect">
            <a:avLst/>
          </a:prstGeom>
        </p:spPr>
      </p:pic>
      <p:sp>
        <p:nvSpPr>
          <p:cNvPr id="9" name="Rectangle 8">
            <a:extLst>
              <a:ext uri="{FF2B5EF4-FFF2-40B4-BE49-F238E27FC236}">
                <a16:creationId xmlns:a16="http://schemas.microsoft.com/office/drawing/2014/main" id="{368B8211-0B9F-4516-8771-3316E00DB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18732" y="636753"/>
            <a:ext cx="6224576"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C3A400-57DE-2BF4-1979-C3C28C6D27B7}"/>
              </a:ext>
            </a:extLst>
          </p:cNvPr>
          <p:cNvSpPr>
            <a:spLocks noGrp="1"/>
          </p:cNvSpPr>
          <p:nvPr>
            <p:ph type="title"/>
          </p:nvPr>
        </p:nvSpPr>
        <p:spPr>
          <a:xfrm>
            <a:off x="3047565" y="804520"/>
            <a:ext cx="5111799" cy="1049235"/>
          </a:xfrm>
        </p:spPr>
        <p:txBody>
          <a:bodyPr>
            <a:normAutofit/>
          </a:bodyPr>
          <a:lstStyle/>
          <a:p>
            <a:r>
              <a:rPr lang="en-US">
                <a:solidFill>
                  <a:srgbClr val="FFFFFE"/>
                </a:solidFill>
              </a:rPr>
              <a:t>Calibration &amp; method blanks</a:t>
            </a:r>
          </a:p>
        </p:txBody>
      </p:sp>
      <p:cxnSp>
        <p:nvCxnSpPr>
          <p:cNvPr id="11" name="Straight Connector 10">
            <a:extLst>
              <a:ext uri="{FF2B5EF4-FFF2-40B4-BE49-F238E27FC236}">
                <a16:creationId xmlns:a16="http://schemas.microsoft.com/office/drawing/2014/main" id="{B7582E73-8B46-4A0E-944E-58357C8088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9341" y="1847088"/>
            <a:ext cx="5110023" cy="0"/>
          </a:xfrm>
          <a:prstGeom prst="line">
            <a:avLst/>
          </a:prstGeom>
          <a:ln w="31750">
            <a:solidFill>
              <a:srgbClr val="618FC8"/>
            </a:solidFill>
          </a:ln>
        </p:spPr>
        <p:style>
          <a:lnRef idx="3">
            <a:schemeClr val="accent1"/>
          </a:lnRef>
          <a:fillRef idx="0">
            <a:schemeClr val="accent1"/>
          </a:fillRef>
          <a:effectRef idx="2">
            <a:schemeClr val="accent1"/>
          </a:effectRef>
          <a:fontRef idx="minor">
            <a:schemeClr val="tx1"/>
          </a:fontRef>
        </p:style>
      </p:cxnSp>
      <p:sp>
        <p:nvSpPr>
          <p:cNvPr id="3" name="Content Placeholder 2">
            <a:extLst>
              <a:ext uri="{FF2B5EF4-FFF2-40B4-BE49-F238E27FC236}">
                <a16:creationId xmlns:a16="http://schemas.microsoft.com/office/drawing/2014/main" id="{D9054FDB-B24C-C332-D113-14789441F9BD}"/>
              </a:ext>
            </a:extLst>
          </p:cNvPr>
          <p:cNvSpPr>
            <a:spLocks noGrp="1"/>
          </p:cNvSpPr>
          <p:nvPr>
            <p:ph idx="1"/>
          </p:nvPr>
        </p:nvSpPr>
        <p:spPr>
          <a:xfrm>
            <a:off x="3047565" y="2015733"/>
            <a:ext cx="5218980" cy="4126449"/>
          </a:xfrm>
        </p:spPr>
        <p:txBody>
          <a:bodyPr>
            <a:normAutofit lnSpcReduction="10000"/>
          </a:bodyPr>
          <a:lstStyle/>
          <a:p>
            <a:pPr>
              <a:lnSpc>
                <a:spcPct val="110000"/>
              </a:lnSpc>
              <a:buClr>
                <a:srgbClr val="618FC8"/>
              </a:buClr>
            </a:pPr>
            <a:r>
              <a:rPr lang="en-US" sz="1900" b="1" dirty="0">
                <a:solidFill>
                  <a:srgbClr val="FFFFFE"/>
                </a:solidFill>
                <a:latin typeface="+mj-lt"/>
              </a:rPr>
              <a:t>Method blank (MB).  </a:t>
            </a:r>
            <a:r>
              <a:rPr lang="en-US" sz="1900" dirty="0">
                <a:solidFill>
                  <a:srgbClr val="FFFFFE"/>
                </a:solidFill>
                <a:latin typeface="+mj-lt"/>
              </a:rPr>
              <a:t>A laboratory sample with a matrix similar to the associated samples (e.g., reagent water, boiling chips, glass beads), and known to be free of the analyte of interest and that is taken through all preparation, digestion and analytical steps in the method. The method blank is used to determine if analytical contamination or other interferences are present in the laboratory environment, reagents, or apparatus. </a:t>
            </a:r>
          </a:p>
          <a:p>
            <a:pPr>
              <a:lnSpc>
                <a:spcPct val="110000"/>
              </a:lnSpc>
              <a:buClr>
                <a:srgbClr val="618FC8"/>
              </a:buClr>
            </a:pPr>
            <a:r>
              <a:rPr lang="en-US" sz="1900" b="0" u="none" strike="noStrike" dirty="0">
                <a:solidFill>
                  <a:srgbClr val="FFFFFE"/>
                </a:solidFill>
                <a:effectLst/>
                <a:latin typeface="+mj-lt"/>
              </a:rPr>
              <a:t>Concentrations of detected analytes must be below the LOQ or documented historical acceptance limits</a:t>
            </a:r>
            <a:r>
              <a:rPr lang="en-US" sz="1900" b="0" i="1" u="none" strike="noStrike" dirty="0">
                <a:solidFill>
                  <a:srgbClr val="FFFFFE"/>
                </a:solidFill>
                <a:effectLst/>
                <a:latin typeface="+mj-lt"/>
              </a:rPr>
              <a:t>.</a:t>
            </a:r>
            <a:r>
              <a:rPr lang="en-US" sz="1900" b="0" i="0" dirty="0">
                <a:solidFill>
                  <a:srgbClr val="FFFFFE"/>
                </a:solidFill>
                <a:effectLst/>
                <a:latin typeface="+mj-lt"/>
              </a:rPr>
              <a:t> </a:t>
            </a:r>
            <a:endParaRPr lang="en-US" sz="1900" dirty="0">
              <a:solidFill>
                <a:srgbClr val="FFFFFE"/>
              </a:solidFill>
              <a:latin typeface="+mj-lt"/>
            </a:endParaRPr>
          </a:p>
          <a:p>
            <a:pPr>
              <a:lnSpc>
                <a:spcPct val="110000"/>
              </a:lnSpc>
              <a:buClr>
                <a:srgbClr val="618FC8"/>
              </a:buClr>
            </a:pPr>
            <a:endParaRPr lang="en-US" sz="1900" dirty="0">
              <a:solidFill>
                <a:srgbClr val="FFFFFE"/>
              </a:solidFill>
            </a:endParaRPr>
          </a:p>
        </p:txBody>
      </p:sp>
    </p:spTree>
    <p:extLst>
      <p:ext uri="{BB962C8B-B14F-4D97-AF65-F5344CB8AC3E}">
        <p14:creationId xmlns:p14="http://schemas.microsoft.com/office/powerpoint/2010/main" val="2009235906"/>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9AA2C-404D-35C1-510E-CE75763C0FD8}"/>
              </a:ext>
            </a:extLst>
          </p:cNvPr>
          <p:cNvSpPr>
            <a:spLocks noGrp="1"/>
          </p:cNvSpPr>
          <p:nvPr>
            <p:ph type="title"/>
          </p:nvPr>
        </p:nvSpPr>
        <p:spPr/>
        <p:txBody>
          <a:bodyPr/>
          <a:lstStyle/>
          <a:p>
            <a:r>
              <a:rPr lang="en-US" dirty="0"/>
              <a:t>duplicates</a:t>
            </a:r>
          </a:p>
        </p:txBody>
      </p:sp>
      <p:sp>
        <p:nvSpPr>
          <p:cNvPr id="3" name="Content Placeholder 2">
            <a:extLst>
              <a:ext uri="{FF2B5EF4-FFF2-40B4-BE49-F238E27FC236}">
                <a16:creationId xmlns:a16="http://schemas.microsoft.com/office/drawing/2014/main" id="{283DDE1C-0ACF-6106-0C0F-26DA750D3A28}"/>
              </a:ext>
            </a:extLst>
          </p:cNvPr>
          <p:cNvSpPr>
            <a:spLocks noGrp="1"/>
          </p:cNvSpPr>
          <p:nvPr>
            <p:ph idx="1"/>
          </p:nvPr>
        </p:nvSpPr>
        <p:spPr>
          <a:xfrm>
            <a:off x="791640" y="1804627"/>
            <a:ext cx="7412793" cy="3450613"/>
          </a:xfrm>
        </p:spPr>
        <p:txBody>
          <a:bodyPr>
            <a:normAutofit/>
          </a:bodyPr>
          <a:lstStyle/>
          <a:p>
            <a:r>
              <a:rPr lang="en-US" sz="1800" dirty="0">
                <a:solidFill>
                  <a:srgbClr val="000000"/>
                </a:solidFill>
                <a:latin typeface="+mj-lt"/>
              </a:rPr>
              <a:t>S</a:t>
            </a:r>
            <a:r>
              <a:rPr lang="en-US" sz="1800" b="0" i="0" u="none" strike="noStrike" dirty="0">
                <a:solidFill>
                  <a:srgbClr val="000000"/>
                </a:solidFill>
                <a:effectLst/>
                <a:latin typeface="+mj-lt"/>
              </a:rPr>
              <a:t>econd aliquot or sub-sample of an unknown sample brought through the </a:t>
            </a:r>
            <a:r>
              <a:rPr lang="en-US" sz="1800" b="0" i="0" u="sng" strike="noStrike" dirty="0">
                <a:solidFill>
                  <a:srgbClr val="000000"/>
                </a:solidFill>
                <a:effectLst/>
                <a:latin typeface="+mj-lt"/>
              </a:rPr>
              <a:t>entire</a:t>
            </a:r>
            <a:r>
              <a:rPr lang="en-US" sz="1800" b="0" i="0" u="none" strike="noStrike" dirty="0">
                <a:solidFill>
                  <a:srgbClr val="000000"/>
                </a:solidFill>
                <a:effectLst/>
                <a:latin typeface="+mj-lt"/>
              </a:rPr>
              <a:t> sample preparation and analytical process and used to evaluate method precision. </a:t>
            </a:r>
          </a:p>
          <a:p>
            <a:r>
              <a:rPr lang="en-US" altLang="en-US" sz="1800" dirty="0"/>
              <a:t>Randomly select samples to duplicate, ~every 10 or 20, depending on matrix</a:t>
            </a:r>
          </a:p>
          <a:p>
            <a:r>
              <a:rPr lang="en-US" sz="1800" dirty="0">
                <a:solidFill>
                  <a:srgbClr val="000000"/>
                </a:solidFill>
                <a:latin typeface="+mj-lt"/>
              </a:rPr>
              <a:t>M</a:t>
            </a:r>
            <a:r>
              <a:rPr lang="en-US" sz="1800" b="0" i="0" u="none" strike="noStrike" dirty="0">
                <a:solidFill>
                  <a:srgbClr val="000000"/>
                </a:solidFill>
                <a:effectLst/>
                <a:latin typeface="+mj-lt"/>
              </a:rPr>
              <a:t>easured concentrations of the analyte of interest are compared between the two samples, and the method precision is determined by calculating the relative percent difference (RPD).</a:t>
            </a:r>
          </a:p>
          <a:p>
            <a:endParaRPr lang="en-US" dirty="0"/>
          </a:p>
        </p:txBody>
      </p:sp>
      <p:grpSp>
        <p:nvGrpSpPr>
          <p:cNvPr id="4" name="Group 3">
            <a:extLst>
              <a:ext uri="{FF2B5EF4-FFF2-40B4-BE49-F238E27FC236}">
                <a16:creationId xmlns:a16="http://schemas.microsoft.com/office/drawing/2014/main" id="{E7EE8590-4464-4BDA-8EDB-D7A272530781}"/>
              </a:ext>
            </a:extLst>
          </p:cNvPr>
          <p:cNvGrpSpPr/>
          <p:nvPr/>
        </p:nvGrpSpPr>
        <p:grpSpPr>
          <a:xfrm>
            <a:off x="6283354" y="167781"/>
            <a:ext cx="1694577" cy="1518406"/>
            <a:chOff x="7063531" y="453006"/>
            <a:chExt cx="914400" cy="914400"/>
          </a:xfrm>
        </p:grpSpPr>
        <p:sp>
          <p:nvSpPr>
            <p:cNvPr id="5" name="Star: 5 Points 4">
              <a:extLst>
                <a:ext uri="{FF2B5EF4-FFF2-40B4-BE49-F238E27FC236}">
                  <a16:creationId xmlns:a16="http://schemas.microsoft.com/office/drawing/2014/main" id="{F7A4DE05-D61E-03FC-B458-DE9AEA42D131}"/>
                </a:ext>
              </a:extLst>
            </p:cNvPr>
            <p:cNvSpPr/>
            <p:nvPr/>
          </p:nvSpPr>
          <p:spPr>
            <a:xfrm>
              <a:off x="7063531" y="453006"/>
              <a:ext cx="914400" cy="914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AEC5B81-EAB9-2C64-5DE6-177A644F8EB7}"/>
                </a:ext>
              </a:extLst>
            </p:cNvPr>
            <p:cNvSpPr txBox="1"/>
            <p:nvPr/>
          </p:nvSpPr>
          <p:spPr>
            <a:xfrm>
              <a:off x="7235054" y="776118"/>
              <a:ext cx="608950" cy="240950"/>
            </a:xfrm>
            <a:prstGeom prst="rect">
              <a:avLst/>
            </a:prstGeom>
            <a:noFill/>
          </p:spPr>
          <p:txBody>
            <a:bodyPr wrap="none" rtlCol="0">
              <a:spAutoFit/>
            </a:bodyPr>
            <a:lstStyle/>
            <a:p>
              <a:r>
                <a:rPr lang="en-US" sz="2000" dirty="0"/>
                <a:t>Precision</a:t>
              </a:r>
            </a:p>
          </p:txBody>
        </p:sp>
      </p:grpSp>
    </p:spTree>
    <p:extLst>
      <p:ext uri="{BB962C8B-B14F-4D97-AF65-F5344CB8AC3E}">
        <p14:creationId xmlns:p14="http://schemas.microsoft.com/office/powerpoint/2010/main" val="98699939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BE4CF-8A80-1B9B-C750-D2D778C95196}"/>
              </a:ext>
            </a:extLst>
          </p:cNvPr>
          <p:cNvSpPr>
            <a:spLocks noGrp="1"/>
          </p:cNvSpPr>
          <p:nvPr>
            <p:ph type="title"/>
          </p:nvPr>
        </p:nvSpPr>
        <p:spPr/>
        <p:txBody>
          <a:bodyPr/>
          <a:lstStyle/>
          <a:p>
            <a:r>
              <a:rPr lang="en-US" altLang="en-US" dirty="0"/>
              <a:t>Precision is [C] Dependent</a:t>
            </a:r>
            <a:endParaRPr lang="en-US" dirty="0"/>
          </a:p>
        </p:txBody>
      </p:sp>
      <p:sp>
        <p:nvSpPr>
          <p:cNvPr id="3" name="Content Placeholder 2">
            <a:extLst>
              <a:ext uri="{FF2B5EF4-FFF2-40B4-BE49-F238E27FC236}">
                <a16:creationId xmlns:a16="http://schemas.microsoft.com/office/drawing/2014/main" id="{662D95DB-E55F-E4D7-999C-E863AB2DCF18}"/>
              </a:ext>
            </a:extLst>
          </p:cNvPr>
          <p:cNvSpPr>
            <a:spLocks noGrp="1"/>
          </p:cNvSpPr>
          <p:nvPr>
            <p:ph idx="1"/>
          </p:nvPr>
        </p:nvSpPr>
        <p:spPr/>
        <p:txBody>
          <a:bodyPr/>
          <a:lstStyle/>
          <a:p>
            <a:r>
              <a:rPr lang="en-US" dirty="0"/>
              <a:t>Difficult to meet acceptance criteria at low [C]</a:t>
            </a:r>
          </a:p>
        </p:txBody>
      </p:sp>
      <p:pic>
        <p:nvPicPr>
          <p:cNvPr id="5" name="Picture 4">
            <a:extLst>
              <a:ext uri="{FF2B5EF4-FFF2-40B4-BE49-F238E27FC236}">
                <a16:creationId xmlns:a16="http://schemas.microsoft.com/office/drawing/2014/main" id="{EC93A844-0137-385F-A498-374CAEE8A406}"/>
              </a:ext>
            </a:extLst>
          </p:cNvPr>
          <p:cNvPicPr>
            <a:picLocks noChangeAspect="1"/>
          </p:cNvPicPr>
          <p:nvPr/>
        </p:nvPicPr>
        <p:blipFill>
          <a:blip r:embed="rId2"/>
          <a:stretch>
            <a:fillRect/>
          </a:stretch>
        </p:blipFill>
        <p:spPr>
          <a:xfrm>
            <a:off x="904875" y="2881804"/>
            <a:ext cx="7334250" cy="2419350"/>
          </a:xfrm>
          <a:prstGeom prst="rect">
            <a:avLst/>
          </a:prstGeom>
        </p:spPr>
      </p:pic>
      <p:grpSp>
        <p:nvGrpSpPr>
          <p:cNvPr id="6" name="Group 5">
            <a:extLst>
              <a:ext uri="{FF2B5EF4-FFF2-40B4-BE49-F238E27FC236}">
                <a16:creationId xmlns:a16="http://schemas.microsoft.com/office/drawing/2014/main" id="{5F0C2EAC-6C45-0C9D-11B6-C0FDDE7944FF}"/>
              </a:ext>
            </a:extLst>
          </p:cNvPr>
          <p:cNvGrpSpPr/>
          <p:nvPr/>
        </p:nvGrpSpPr>
        <p:grpSpPr>
          <a:xfrm>
            <a:off x="7281645" y="167781"/>
            <a:ext cx="1694577" cy="1518406"/>
            <a:chOff x="7063531" y="453006"/>
            <a:chExt cx="914400" cy="914400"/>
          </a:xfrm>
        </p:grpSpPr>
        <p:sp>
          <p:nvSpPr>
            <p:cNvPr id="7" name="Star: 5 Points 6">
              <a:extLst>
                <a:ext uri="{FF2B5EF4-FFF2-40B4-BE49-F238E27FC236}">
                  <a16:creationId xmlns:a16="http://schemas.microsoft.com/office/drawing/2014/main" id="{0EC73FAC-4807-05F2-2086-0F547BE6FFD3}"/>
                </a:ext>
              </a:extLst>
            </p:cNvPr>
            <p:cNvSpPr/>
            <p:nvPr/>
          </p:nvSpPr>
          <p:spPr>
            <a:xfrm>
              <a:off x="7063531" y="453006"/>
              <a:ext cx="914400" cy="914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01302D6-104F-2293-C111-2C5ED992E608}"/>
                </a:ext>
              </a:extLst>
            </p:cNvPr>
            <p:cNvSpPr txBox="1"/>
            <p:nvPr/>
          </p:nvSpPr>
          <p:spPr>
            <a:xfrm>
              <a:off x="7235054" y="776118"/>
              <a:ext cx="608950" cy="240950"/>
            </a:xfrm>
            <a:prstGeom prst="rect">
              <a:avLst/>
            </a:prstGeom>
            <a:noFill/>
          </p:spPr>
          <p:txBody>
            <a:bodyPr wrap="none" rtlCol="0">
              <a:spAutoFit/>
            </a:bodyPr>
            <a:lstStyle/>
            <a:p>
              <a:r>
                <a:rPr lang="en-US" sz="2000" dirty="0"/>
                <a:t>Precision</a:t>
              </a:r>
            </a:p>
          </p:txBody>
        </p:sp>
      </p:grpSp>
    </p:spTree>
    <p:extLst>
      <p:ext uri="{BB962C8B-B14F-4D97-AF65-F5344CB8AC3E}">
        <p14:creationId xmlns:p14="http://schemas.microsoft.com/office/powerpoint/2010/main" val="276611908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51455-D9C9-1DFB-9A46-CE8A6E7E6D6C}"/>
              </a:ext>
            </a:extLst>
          </p:cNvPr>
          <p:cNvSpPr>
            <a:spLocks noGrp="1"/>
          </p:cNvSpPr>
          <p:nvPr>
            <p:ph type="title"/>
          </p:nvPr>
        </p:nvSpPr>
        <p:spPr>
          <a:xfrm>
            <a:off x="1443490" y="589581"/>
            <a:ext cx="6571343" cy="1049235"/>
          </a:xfrm>
        </p:spPr>
        <p:txBody>
          <a:bodyPr/>
          <a:lstStyle/>
          <a:p>
            <a:r>
              <a:rPr lang="en-US" dirty="0"/>
              <a:t>Challenges</a:t>
            </a:r>
          </a:p>
        </p:txBody>
      </p:sp>
      <p:sp>
        <p:nvSpPr>
          <p:cNvPr id="3" name="Content Placeholder 2">
            <a:extLst>
              <a:ext uri="{FF2B5EF4-FFF2-40B4-BE49-F238E27FC236}">
                <a16:creationId xmlns:a16="http://schemas.microsoft.com/office/drawing/2014/main" id="{7C39E1CB-B59E-4756-A0E8-6085A2EC62F9}"/>
              </a:ext>
            </a:extLst>
          </p:cNvPr>
          <p:cNvSpPr>
            <a:spLocks noGrp="1"/>
          </p:cNvSpPr>
          <p:nvPr>
            <p:ph idx="1"/>
          </p:nvPr>
        </p:nvSpPr>
        <p:spPr/>
        <p:txBody>
          <a:bodyPr>
            <a:normAutofit/>
          </a:bodyPr>
          <a:lstStyle/>
          <a:p>
            <a:r>
              <a:rPr lang="en-US" dirty="0"/>
              <a:t>Agricultural labs analyze a wide range of matrices…</a:t>
            </a:r>
          </a:p>
          <a:p>
            <a:pPr lvl="1"/>
            <a:r>
              <a:rPr lang="en-US" dirty="0"/>
              <a:t>Soil, plant tissue, water/nutrient solutions, manure/compost, soilless media</a:t>
            </a:r>
          </a:p>
          <a:p>
            <a:r>
              <a:rPr lang="en-US" dirty="0"/>
              <a:t>Using a wide range of tests/methods…</a:t>
            </a:r>
          </a:p>
          <a:p>
            <a:pPr lvl="1"/>
            <a:r>
              <a:rPr lang="en-US" dirty="0"/>
              <a:t>ICP-OES, N, NO2, NO3, PO4, WEP, solids, bulk density, NH4, Cl, EC, pH, OM, C, alkalinity, CCE</a:t>
            </a:r>
          </a:p>
          <a:p>
            <a:r>
              <a:rPr lang="en-US" dirty="0"/>
              <a:t>Across many independent labs…</a:t>
            </a:r>
          </a:p>
          <a:p>
            <a:r>
              <a:rPr lang="en-US" dirty="0"/>
              <a:t>Without clear, uniform guidelines</a:t>
            </a:r>
          </a:p>
        </p:txBody>
      </p:sp>
    </p:spTree>
    <p:extLst>
      <p:ext uri="{BB962C8B-B14F-4D97-AF65-F5344CB8AC3E}">
        <p14:creationId xmlns:p14="http://schemas.microsoft.com/office/powerpoint/2010/main" val="99775224"/>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36B0B61F-2FD9-75A2-E10E-E923656C00DF}"/>
              </a:ext>
            </a:extLst>
          </p:cNvPr>
          <p:cNvSpPr>
            <a:spLocks noGrp="1"/>
          </p:cNvSpPr>
          <p:nvPr>
            <p:ph type="title"/>
          </p:nvPr>
        </p:nvSpPr>
        <p:spPr/>
        <p:txBody>
          <a:bodyPr/>
          <a:lstStyle/>
          <a:p>
            <a:r>
              <a:rPr lang="en-US" altLang="en-US" dirty="0"/>
              <a:t>Duplicates:  acceptance criteria</a:t>
            </a:r>
          </a:p>
        </p:txBody>
      </p:sp>
      <p:sp>
        <p:nvSpPr>
          <p:cNvPr id="38915" name="Content Placeholder 2">
            <a:extLst>
              <a:ext uri="{FF2B5EF4-FFF2-40B4-BE49-F238E27FC236}">
                <a16:creationId xmlns:a16="http://schemas.microsoft.com/office/drawing/2014/main" id="{5A814C6A-3746-D513-43F3-F6966455ACFE}"/>
              </a:ext>
            </a:extLst>
          </p:cNvPr>
          <p:cNvSpPr>
            <a:spLocks noGrp="1"/>
          </p:cNvSpPr>
          <p:nvPr>
            <p:ph idx="1"/>
          </p:nvPr>
        </p:nvSpPr>
        <p:spPr/>
        <p:txBody>
          <a:bodyPr/>
          <a:lstStyle/>
          <a:p>
            <a:r>
              <a:rPr lang="en-US" altLang="en-US" sz="2400" dirty="0"/>
              <a:t>May need to use separate control limits for different concentration ranges</a:t>
            </a:r>
          </a:p>
          <a:p>
            <a:r>
              <a:rPr lang="en-US" altLang="en-US" sz="2400" dirty="0"/>
              <a:t>Or analyze matrix spike duplicates if most sample target analyte concentrations fall below reporting level </a:t>
            </a:r>
          </a:p>
          <a:p>
            <a:r>
              <a:rPr lang="en-US" altLang="en-US" sz="2400" dirty="0"/>
              <a:t>Or use a statistic other than RPD, e.g. RSD</a:t>
            </a:r>
          </a:p>
          <a:p>
            <a:endParaRPr lang="en-US" altLang="en-US" dirty="0"/>
          </a:p>
          <a:p>
            <a:pPr lvl="1">
              <a:buFontTx/>
              <a:buNone/>
            </a:pPr>
            <a:endParaRPr lang="en-US" altLang="en-US" dirty="0"/>
          </a:p>
        </p:txBody>
      </p:sp>
      <p:grpSp>
        <p:nvGrpSpPr>
          <p:cNvPr id="4" name="Group 3">
            <a:extLst>
              <a:ext uri="{FF2B5EF4-FFF2-40B4-BE49-F238E27FC236}">
                <a16:creationId xmlns:a16="http://schemas.microsoft.com/office/drawing/2014/main" id="{6F68CBD5-EB57-3F89-63D1-9F8E71525E31}"/>
              </a:ext>
            </a:extLst>
          </p:cNvPr>
          <p:cNvGrpSpPr/>
          <p:nvPr/>
        </p:nvGrpSpPr>
        <p:grpSpPr>
          <a:xfrm>
            <a:off x="7281645" y="167781"/>
            <a:ext cx="1694577" cy="1518406"/>
            <a:chOff x="7063531" y="453006"/>
            <a:chExt cx="914400" cy="914400"/>
          </a:xfrm>
        </p:grpSpPr>
        <p:sp>
          <p:nvSpPr>
            <p:cNvPr id="5" name="Star: 5 Points 4">
              <a:extLst>
                <a:ext uri="{FF2B5EF4-FFF2-40B4-BE49-F238E27FC236}">
                  <a16:creationId xmlns:a16="http://schemas.microsoft.com/office/drawing/2014/main" id="{172F7DCD-E1F5-02D5-CB9C-B2CDE21596BD}"/>
                </a:ext>
              </a:extLst>
            </p:cNvPr>
            <p:cNvSpPr/>
            <p:nvPr/>
          </p:nvSpPr>
          <p:spPr>
            <a:xfrm>
              <a:off x="7063531" y="453006"/>
              <a:ext cx="914400" cy="914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E3B09EC-7584-6F65-9D4D-DB9A734D78D6}"/>
                </a:ext>
              </a:extLst>
            </p:cNvPr>
            <p:cNvSpPr txBox="1"/>
            <p:nvPr/>
          </p:nvSpPr>
          <p:spPr>
            <a:xfrm>
              <a:off x="7235054" y="776118"/>
              <a:ext cx="608950" cy="240950"/>
            </a:xfrm>
            <a:prstGeom prst="rect">
              <a:avLst/>
            </a:prstGeom>
            <a:noFill/>
          </p:spPr>
          <p:txBody>
            <a:bodyPr wrap="none" rtlCol="0">
              <a:spAutoFit/>
            </a:bodyPr>
            <a:lstStyle/>
            <a:p>
              <a:r>
                <a:rPr lang="en-US" sz="2000" dirty="0"/>
                <a:t>Precision</a:t>
              </a:r>
            </a:p>
          </p:txBody>
        </p:sp>
      </p:grpSp>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13EF5-9356-1C23-9545-1D7FE91D02B7}"/>
              </a:ext>
            </a:extLst>
          </p:cNvPr>
          <p:cNvSpPr>
            <a:spLocks noGrp="1"/>
          </p:cNvSpPr>
          <p:nvPr>
            <p:ph type="title"/>
          </p:nvPr>
        </p:nvSpPr>
        <p:spPr/>
        <p:txBody>
          <a:bodyPr/>
          <a:lstStyle/>
          <a:p>
            <a:r>
              <a:rPr lang="en-US" dirty="0"/>
              <a:t>Spiked blank</a:t>
            </a:r>
          </a:p>
        </p:txBody>
      </p:sp>
      <p:sp>
        <p:nvSpPr>
          <p:cNvPr id="3" name="Content Placeholder 2">
            <a:extLst>
              <a:ext uri="{FF2B5EF4-FFF2-40B4-BE49-F238E27FC236}">
                <a16:creationId xmlns:a16="http://schemas.microsoft.com/office/drawing/2014/main" id="{C2719969-2909-51BF-5732-9AAE7AACD845}"/>
              </a:ext>
            </a:extLst>
          </p:cNvPr>
          <p:cNvSpPr>
            <a:spLocks noGrp="1"/>
          </p:cNvSpPr>
          <p:nvPr>
            <p:ph idx="1"/>
          </p:nvPr>
        </p:nvSpPr>
        <p:spPr>
          <a:xfrm>
            <a:off x="847873" y="2191902"/>
            <a:ext cx="6571343" cy="3450613"/>
          </a:xfrm>
        </p:spPr>
        <p:txBody>
          <a:bodyPr>
            <a:normAutofit/>
          </a:bodyPr>
          <a:lstStyle/>
          <a:p>
            <a:r>
              <a:rPr lang="en-US" altLang="en-US" dirty="0">
                <a:latin typeface="+mj-lt"/>
              </a:rPr>
              <a:t>B</a:t>
            </a:r>
            <a:r>
              <a:rPr lang="en-US" altLang="en-US" sz="2000" dirty="0">
                <a:latin typeface="+mj-lt"/>
              </a:rPr>
              <a:t>lank sample (e.g</a:t>
            </a:r>
            <a:r>
              <a:rPr lang="en-US" altLang="en-US" dirty="0">
                <a:latin typeface="+mj-lt"/>
              </a:rPr>
              <a:t>. reagent water) </a:t>
            </a:r>
            <a:r>
              <a:rPr lang="en-US" altLang="en-US" sz="2000" dirty="0">
                <a:latin typeface="+mj-lt"/>
              </a:rPr>
              <a:t>that is spiked with known concentrations of analytes of interest.  </a:t>
            </a:r>
            <a:r>
              <a:rPr lang="en-US" altLang="en-US" dirty="0">
                <a:latin typeface="+mj-lt"/>
              </a:rPr>
              <a:t>Analyte recoveries </a:t>
            </a:r>
            <a:r>
              <a:rPr lang="en-US" altLang="en-US" sz="2000" dirty="0">
                <a:latin typeface="+mj-lt"/>
              </a:rPr>
              <a:t>are used to assess analytical accuracy </a:t>
            </a:r>
          </a:p>
          <a:p>
            <a:r>
              <a:rPr lang="en-US" dirty="0">
                <a:latin typeface="+mj-lt"/>
                <a:ea typeface="Calibri" panose="020F0502020204030204" pitchFamily="34" charset="0"/>
                <a:cs typeface="Calibri" panose="020F0502020204030204" pitchFamily="34" charset="0"/>
              </a:rPr>
              <a:t>U</a:t>
            </a:r>
            <a:r>
              <a:rPr lang="en-US" sz="2000" dirty="0">
                <a:effectLst/>
                <a:latin typeface="+mj-lt"/>
                <a:ea typeface="Calibri" panose="020F0502020204030204" pitchFamily="34" charset="0"/>
                <a:cs typeface="Calibri" panose="020F0502020204030204" pitchFamily="34" charset="0"/>
              </a:rPr>
              <a:t>sed to ensure that the laboratory analysis remains in control while samples are analyzed and separates laboratory performance from method performance on the sample matrix. </a:t>
            </a:r>
            <a:endParaRPr lang="en-US" altLang="en-US" dirty="0">
              <a:latin typeface="+mj-lt"/>
            </a:endParaRPr>
          </a:p>
          <a:p>
            <a:endParaRPr lang="en-US" altLang="en-US" sz="2000" dirty="0">
              <a:latin typeface="+mj-lt"/>
            </a:endParaRPr>
          </a:p>
          <a:p>
            <a:pPr marL="0" indent="0">
              <a:buNone/>
            </a:pPr>
            <a:endParaRPr lang="en-US" dirty="0"/>
          </a:p>
        </p:txBody>
      </p:sp>
      <p:grpSp>
        <p:nvGrpSpPr>
          <p:cNvPr id="4" name="Group 3">
            <a:extLst>
              <a:ext uri="{FF2B5EF4-FFF2-40B4-BE49-F238E27FC236}">
                <a16:creationId xmlns:a16="http://schemas.microsoft.com/office/drawing/2014/main" id="{F0800A9B-6FF5-569F-4139-979B88E2A88D}"/>
              </a:ext>
            </a:extLst>
          </p:cNvPr>
          <p:cNvGrpSpPr/>
          <p:nvPr/>
        </p:nvGrpSpPr>
        <p:grpSpPr>
          <a:xfrm>
            <a:off x="6769916" y="100668"/>
            <a:ext cx="1912690" cy="1635853"/>
            <a:chOff x="6132352" y="453006"/>
            <a:chExt cx="914400" cy="914400"/>
          </a:xfrm>
        </p:grpSpPr>
        <p:sp>
          <p:nvSpPr>
            <p:cNvPr id="5" name="Star: 5 Points 4">
              <a:extLst>
                <a:ext uri="{FF2B5EF4-FFF2-40B4-BE49-F238E27FC236}">
                  <a16:creationId xmlns:a16="http://schemas.microsoft.com/office/drawing/2014/main" id="{E3539123-56AA-2967-C3FD-8694F1ECE1A3}"/>
                </a:ext>
              </a:extLst>
            </p:cNvPr>
            <p:cNvSpPr/>
            <p:nvPr/>
          </p:nvSpPr>
          <p:spPr>
            <a:xfrm>
              <a:off x="6132352" y="453006"/>
              <a:ext cx="914400" cy="914400"/>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3F5DE08-5FDA-3485-D3F6-6747F71EB8B9}"/>
                </a:ext>
              </a:extLst>
            </p:cNvPr>
            <p:cNvSpPr txBox="1"/>
            <p:nvPr/>
          </p:nvSpPr>
          <p:spPr>
            <a:xfrm>
              <a:off x="6316272" y="787008"/>
              <a:ext cx="546559" cy="246396"/>
            </a:xfrm>
            <a:prstGeom prst="rect">
              <a:avLst/>
            </a:prstGeom>
            <a:noFill/>
          </p:spPr>
          <p:txBody>
            <a:bodyPr wrap="none" rtlCol="0">
              <a:spAutoFit/>
            </a:bodyPr>
            <a:lstStyle/>
            <a:p>
              <a:r>
                <a:rPr lang="en-US" sz="2000" dirty="0"/>
                <a:t>Accuracy</a:t>
              </a:r>
            </a:p>
          </p:txBody>
        </p:sp>
      </p:grpSp>
    </p:spTree>
    <p:extLst>
      <p:ext uri="{BB962C8B-B14F-4D97-AF65-F5344CB8AC3E}">
        <p14:creationId xmlns:p14="http://schemas.microsoft.com/office/powerpoint/2010/main" val="2562907979"/>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13EF5-9356-1C23-9545-1D7FE91D02B7}"/>
              </a:ext>
            </a:extLst>
          </p:cNvPr>
          <p:cNvSpPr>
            <a:spLocks noGrp="1"/>
          </p:cNvSpPr>
          <p:nvPr>
            <p:ph type="title"/>
          </p:nvPr>
        </p:nvSpPr>
        <p:spPr/>
        <p:txBody>
          <a:bodyPr/>
          <a:lstStyle/>
          <a:p>
            <a:r>
              <a:rPr lang="en-US" dirty="0"/>
              <a:t>Spiked blank</a:t>
            </a:r>
          </a:p>
        </p:txBody>
      </p:sp>
      <p:sp>
        <p:nvSpPr>
          <p:cNvPr id="3" name="Content Placeholder 2">
            <a:extLst>
              <a:ext uri="{FF2B5EF4-FFF2-40B4-BE49-F238E27FC236}">
                <a16:creationId xmlns:a16="http://schemas.microsoft.com/office/drawing/2014/main" id="{C2719969-2909-51BF-5732-9AAE7AACD845}"/>
              </a:ext>
            </a:extLst>
          </p:cNvPr>
          <p:cNvSpPr>
            <a:spLocks noGrp="1"/>
          </p:cNvSpPr>
          <p:nvPr>
            <p:ph idx="1"/>
          </p:nvPr>
        </p:nvSpPr>
        <p:spPr>
          <a:xfrm>
            <a:off x="847873" y="2191902"/>
            <a:ext cx="6571343" cy="3450613"/>
          </a:xfrm>
        </p:spPr>
        <p:txBody>
          <a:bodyPr>
            <a:normAutofit/>
          </a:bodyPr>
          <a:lstStyle/>
          <a:p>
            <a:r>
              <a:rPr lang="en-US" altLang="en-US" sz="2000" dirty="0">
                <a:latin typeface="+mj-lt"/>
              </a:rPr>
              <a:t>Generally, </a:t>
            </a:r>
            <a:r>
              <a:rPr lang="en-US" altLang="en-US" dirty="0">
                <a:latin typeface="+mj-lt"/>
              </a:rPr>
              <a:t>s</a:t>
            </a:r>
            <a:r>
              <a:rPr lang="en-US" altLang="en-US" sz="2000" dirty="0">
                <a:latin typeface="+mj-lt"/>
              </a:rPr>
              <a:t>econd source standards are used for spiking </a:t>
            </a:r>
            <a:r>
              <a:rPr lang="en-US" sz="2000" dirty="0">
                <a:effectLst/>
                <a:latin typeface="+mj-lt"/>
                <a:ea typeface="Calibri" panose="020F0502020204030204" pitchFamily="34" charset="0"/>
                <a:cs typeface="Calibri" panose="020F0502020204030204" pitchFamily="34" charset="0"/>
              </a:rPr>
              <a:t>and sam</a:t>
            </a:r>
            <a:r>
              <a:rPr lang="en-US" dirty="0">
                <a:latin typeface="+mj-lt"/>
                <a:ea typeface="Calibri" panose="020F0502020204030204" pitchFamily="34" charset="0"/>
                <a:cs typeface="Calibri" panose="020F0502020204030204" pitchFamily="34" charset="0"/>
              </a:rPr>
              <a:t>ple is </a:t>
            </a:r>
            <a:r>
              <a:rPr lang="en-US" sz="2000" dirty="0">
                <a:effectLst/>
                <a:latin typeface="+mj-lt"/>
                <a:ea typeface="Calibri" panose="020F0502020204030204" pitchFamily="34" charset="0"/>
                <a:cs typeface="Calibri" panose="020F0502020204030204" pitchFamily="34" charset="0"/>
              </a:rPr>
              <a:t>carried through the entire procedure, including any digestions, extraction, or filtration.</a:t>
            </a:r>
            <a:endParaRPr lang="en-US" altLang="en-US" sz="2000" dirty="0">
              <a:latin typeface="+mj-lt"/>
            </a:endParaRPr>
          </a:p>
          <a:p>
            <a:r>
              <a:rPr lang="en-US" altLang="en-US" sz="2000" dirty="0">
                <a:latin typeface="+mj-lt"/>
              </a:rPr>
              <a:t>Also called a </a:t>
            </a:r>
            <a:r>
              <a:rPr lang="en-US" sz="1800" dirty="0">
                <a:effectLst/>
                <a:latin typeface="+mj-lt"/>
                <a:ea typeface="Calibri" panose="020F0502020204030204" pitchFamily="34" charset="0"/>
                <a:cs typeface="Calibri" panose="020F0502020204030204" pitchFamily="34" charset="0"/>
              </a:rPr>
              <a:t>laboratory-fortified blank (LFB), a laboratory control sample (LCS)</a:t>
            </a:r>
          </a:p>
          <a:p>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Recovery, should be higher than matrix spike criteria, ~ 90-100%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sz="2000" dirty="0">
              <a:latin typeface="+mj-lt"/>
            </a:endParaRPr>
          </a:p>
          <a:p>
            <a:pPr marL="0" indent="0">
              <a:buNone/>
            </a:pPr>
            <a:endParaRPr lang="en-US" dirty="0"/>
          </a:p>
        </p:txBody>
      </p:sp>
      <p:grpSp>
        <p:nvGrpSpPr>
          <p:cNvPr id="4" name="Group 3">
            <a:extLst>
              <a:ext uri="{FF2B5EF4-FFF2-40B4-BE49-F238E27FC236}">
                <a16:creationId xmlns:a16="http://schemas.microsoft.com/office/drawing/2014/main" id="{F0800A9B-6FF5-569F-4139-979B88E2A88D}"/>
              </a:ext>
            </a:extLst>
          </p:cNvPr>
          <p:cNvGrpSpPr/>
          <p:nvPr/>
        </p:nvGrpSpPr>
        <p:grpSpPr>
          <a:xfrm>
            <a:off x="6769916" y="100668"/>
            <a:ext cx="1912690" cy="1635853"/>
            <a:chOff x="6132352" y="453006"/>
            <a:chExt cx="914400" cy="914400"/>
          </a:xfrm>
        </p:grpSpPr>
        <p:sp>
          <p:nvSpPr>
            <p:cNvPr id="5" name="Star: 5 Points 4">
              <a:extLst>
                <a:ext uri="{FF2B5EF4-FFF2-40B4-BE49-F238E27FC236}">
                  <a16:creationId xmlns:a16="http://schemas.microsoft.com/office/drawing/2014/main" id="{E3539123-56AA-2967-C3FD-8694F1ECE1A3}"/>
                </a:ext>
              </a:extLst>
            </p:cNvPr>
            <p:cNvSpPr/>
            <p:nvPr/>
          </p:nvSpPr>
          <p:spPr>
            <a:xfrm>
              <a:off x="6132352" y="453006"/>
              <a:ext cx="914400" cy="914400"/>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3F5DE08-5FDA-3485-D3F6-6747F71EB8B9}"/>
                </a:ext>
              </a:extLst>
            </p:cNvPr>
            <p:cNvSpPr txBox="1"/>
            <p:nvPr/>
          </p:nvSpPr>
          <p:spPr>
            <a:xfrm>
              <a:off x="6316272" y="787008"/>
              <a:ext cx="546559" cy="246396"/>
            </a:xfrm>
            <a:prstGeom prst="rect">
              <a:avLst/>
            </a:prstGeom>
            <a:noFill/>
          </p:spPr>
          <p:txBody>
            <a:bodyPr wrap="none" rtlCol="0">
              <a:spAutoFit/>
            </a:bodyPr>
            <a:lstStyle/>
            <a:p>
              <a:r>
                <a:rPr lang="en-US" sz="2000" dirty="0"/>
                <a:t>Accuracy</a:t>
              </a:r>
            </a:p>
          </p:txBody>
        </p:sp>
      </p:grpSp>
    </p:spTree>
    <p:extLst>
      <p:ext uri="{BB962C8B-B14F-4D97-AF65-F5344CB8AC3E}">
        <p14:creationId xmlns:p14="http://schemas.microsoft.com/office/powerpoint/2010/main" val="1672771086"/>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E51C6B21-A5D4-2D7A-8E86-C419268BF185}"/>
              </a:ext>
            </a:extLst>
          </p:cNvPr>
          <p:cNvSpPr>
            <a:spLocks noGrp="1" noChangeArrowheads="1"/>
          </p:cNvSpPr>
          <p:nvPr>
            <p:ph type="title"/>
          </p:nvPr>
        </p:nvSpPr>
        <p:spPr/>
        <p:txBody>
          <a:bodyPr/>
          <a:lstStyle/>
          <a:p>
            <a:r>
              <a:rPr lang="en-US" altLang="en-US" dirty="0"/>
              <a:t>Matrix Spike</a:t>
            </a:r>
          </a:p>
        </p:txBody>
      </p:sp>
      <p:sp>
        <p:nvSpPr>
          <p:cNvPr id="41987" name="Rectangle 3">
            <a:extLst>
              <a:ext uri="{FF2B5EF4-FFF2-40B4-BE49-F238E27FC236}">
                <a16:creationId xmlns:a16="http://schemas.microsoft.com/office/drawing/2014/main" id="{C536F646-B5E2-E130-0274-3DCD15E3ECE6}"/>
              </a:ext>
            </a:extLst>
          </p:cNvPr>
          <p:cNvSpPr>
            <a:spLocks noGrp="1" noChangeArrowheads="1"/>
          </p:cNvSpPr>
          <p:nvPr>
            <p:ph type="body" idx="1"/>
          </p:nvPr>
        </p:nvSpPr>
        <p:spPr>
          <a:xfrm>
            <a:off x="498384" y="1960080"/>
            <a:ext cx="5532961" cy="3941955"/>
          </a:xfrm>
        </p:spPr>
        <p:txBody>
          <a:bodyPr>
            <a:normAutofit fontScale="92500"/>
          </a:bodyPr>
          <a:lstStyle/>
          <a:p>
            <a:r>
              <a:rPr lang="en-US" b="0" i="0" u="none" strike="noStrike" dirty="0">
                <a:solidFill>
                  <a:srgbClr val="000000"/>
                </a:solidFill>
                <a:effectLst/>
                <a:latin typeface="+mj-lt"/>
              </a:rPr>
              <a:t>Used to evaluate matrix interference either as spike or spiked duplicate</a:t>
            </a:r>
          </a:p>
          <a:p>
            <a:r>
              <a:rPr lang="en-US" b="0" i="0" u="none" strike="noStrike" dirty="0">
                <a:solidFill>
                  <a:srgbClr val="000000"/>
                </a:solidFill>
                <a:effectLst/>
                <a:latin typeface="+mj-lt"/>
              </a:rPr>
              <a:t>A representative duplicate subsample is spiked with a known quantity of the analyte(s) and processed and analyzed along with the un-spiked sample. </a:t>
            </a:r>
          </a:p>
          <a:p>
            <a:r>
              <a:rPr lang="en-US" b="0" i="0" u="none" strike="noStrike" dirty="0">
                <a:solidFill>
                  <a:srgbClr val="000000"/>
                </a:solidFill>
                <a:effectLst/>
                <a:latin typeface="+mj-lt"/>
              </a:rPr>
              <a:t>One should be included with each analytical batch of client samples (~5%). </a:t>
            </a:r>
            <a:endParaRPr lang="en-US" altLang="en-US" dirty="0">
              <a:latin typeface="+mj-lt"/>
            </a:endParaRPr>
          </a:p>
          <a:p>
            <a:pPr rtl="0">
              <a:spcBef>
                <a:spcPts val="0"/>
              </a:spcBef>
              <a:spcAft>
                <a:spcPts val="0"/>
              </a:spcAft>
            </a:pPr>
            <a:r>
              <a:rPr lang="en-US" b="0" i="0" u="none" strike="noStrike" dirty="0">
                <a:solidFill>
                  <a:srgbClr val="000000"/>
                </a:solidFill>
                <a:effectLst/>
                <a:latin typeface="+mj-lt"/>
              </a:rPr>
              <a:t>Also known as laboratory fortified matrix (LFM). </a:t>
            </a:r>
          </a:p>
          <a:p>
            <a:pPr>
              <a:spcBef>
                <a:spcPts val="0"/>
              </a:spcBef>
            </a:pPr>
            <a:r>
              <a:rPr lang="en-US" b="0" i="0" u="none" strike="noStrike" dirty="0">
                <a:solidFill>
                  <a:srgbClr val="000000"/>
                </a:solidFill>
                <a:effectLst/>
                <a:latin typeface="+mj-lt"/>
              </a:rPr>
              <a:t>Acceptance calculated as % Recovery: ~ </a:t>
            </a:r>
            <a:r>
              <a:rPr lang="en-US" altLang="en-US" dirty="0"/>
              <a:t>85-115%; 80-120% depending on analyte</a:t>
            </a:r>
          </a:p>
          <a:p>
            <a:pPr rtl="0">
              <a:spcBef>
                <a:spcPts val="0"/>
              </a:spcBef>
              <a:spcAft>
                <a:spcPts val="0"/>
              </a:spcAft>
            </a:pPr>
            <a:endParaRPr lang="en-US" altLang="en-US" sz="2400" dirty="0"/>
          </a:p>
        </p:txBody>
      </p:sp>
      <p:pic>
        <p:nvPicPr>
          <p:cNvPr id="3" name="Picture 2">
            <a:extLst>
              <a:ext uri="{FF2B5EF4-FFF2-40B4-BE49-F238E27FC236}">
                <a16:creationId xmlns:a16="http://schemas.microsoft.com/office/drawing/2014/main" id="{EEA688B1-C57D-FB25-AF18-BDFFCD1A1594}"/>
              </a:ext>
            </a:extLst>
          </p:cNvPr>
          <p:cNvPicPr>
            <a:picLocks noChangeAspect="1"/>
          </p:cNvPicPr>
          <p:nvPr/>
        </p:nvPicPr>
        <p:blipFill>
          <a:blip r:embed="rId2"/>
          <a:stretch>
            <a:fillRect/>
          </a:stretch>
        </p:blipFill>
        <p:spPr>
          <a:xfrm>
            <a:off x="5963015" y="3152293"/>
            <a:ext cx="3096057" cy="1286054"/>
          </a:xfrm>
          <a:prstGeom prst="rect">
            <a:avLst/>
          </a:prstGeom>
        </p:spPr>
      </p:pic>
      <p:grpSp>
        <p:nvGrpSpPr>
          <p:cNvPr id="6" name="Group 5">
            <a:extLst>
              <a:ext uri="{FF2B5EF4-FFF2-40B4-BE49-F238E27FC236}">
                <a16:creationId xmlns:a16="http://schemas.microsoft.com/office/drawing/2014/main" id="{3FEC9C47-AF8F-2A73-DF04-FF43AA2CC884}"/>
              </a:ext>
            </a:extLst>
          </p:cNvPr>
          <p:cNvGrpSpPr/>
          <p:nvPr/>
        </p:nvGrpSpPr>
        <p:grpSpPr>
          <a:xfrm>
            <a:off x="6769916" y="100668"/>
            <a:ext cx="1912690" cy="1635853"/>
            <a:chOff x="6132352" y="453006"/>
            <a:chExt cx="914400" cy="914400"/>
          </a:xfrm>
        </p:grpSpPr>
        <p:sp>
          <p:nvSpPr>
            <p:cNvPr id="7" name="Star: 5 Points 6">
              <a:extLst>
                <a:ext uri="{FF2B5EF4-FFF2-40B4-BE49-F238E27FC236}">
                  <a16:creationId xmlns:a16="http://schemas.microsoft.com/office/drawing/2014/main" id="{21173E89-34B1-A867-21C1-3DDE8CBB5007}"/>
                </a:ext>
              </a:extLst>
            </p:cNvPr>
            <p:cNvSpPr/>
            <p:nvPr/>
          </p:nvSpPr>
          <p:spPr>
            <a:xfrm>
              <a:off x="6132352" y="453006"/>
              <a:ext cx="914400" cy="914400"/>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734F330-BBFA-C81A-980B-6330D4437A8E}"/>
                </a:ext>
              </a:extLst>
            </p:cNvPr>
            <p:cNvSpPr txBox="1"/>
            <p:nvPr/>
          </p:nvSpPr>
          <p:spPr>
            <a:xfrm>
              <a:off x="6316272" y="787008"/>
              <a:ext cx="546559" cy="246396"/>
            </a:xfrm>
            <a:prstGeom prst="rect">
              <a:avLst/>
            </a:prstGeom>
            <a:noFill/>
          </p:spPr>
          <p:txBody>
            <a:bodyPr wrap="none" rtlCol="0">
              <a:spAutoFit/>
            </a:bodyPr>
            <a:lstStyle/>
            <a:p>
              <a:r>
                <a:rPr lang="en-US" sz="2000" dirty="0"/>
                <a:t>Accuracy</a:t>
              </a:r>
            </a:p>
          </p:txBody>
        </p:sp>
      </p:grpSp>
      <p:grpSp>
        <p:nvGrpSpPr>
          <p:cNvPr id="9" name="Group 8">
            <a:extLst>
              <a:ext uri="{FF2B5EF4-FFF2-40B4-BE49-F238E27FC236}">
                <a16:creationId xmlns:a16="http://schemas.microsoft.com/office/drawing/2014/main" id="{98F6974B-BE46-042B-FE1A-107B51B7FAD2}"/>
              </a:ext>
            </a:extLst>
          </p:cNvPr>
          <p:cNvGrpSpPr/>
          <p:nvPr/>
        </p:nvGrpSpPr>
        <p:grpSpPr>
          <a:xfrm>
            <a:off x="4918777" y="117446"/>
            <a:ext cx="1694577" cy="1518406"/>
            <a:chOff x="7063531" y="453006"/>
            <a:chExt cx="914400" cy="914400"/>
          </a:xfrm>
        </p:grpSpPr>
        <p:sp>
          <p:nvSpPr>
            <p:cNvPr id="10" name="Star: 5 Points 9">
              <a:extLst>
                <a:ext uri="{FF2B5EF4-FFF2-40B4-BE49-F238E27FC236}">
                  <a16:creationId xmlns:a16="http://schemas.microsoft.com/office/drawing/2014/main" id="{77F7F8AE-FF65-80C8-3EDF-AA82C6A5A106}"/>
                </a:ext>
              </a:extLst>
            </p:cNvPr>
            <p:cNvSpPr/>
            <p:nvPr/>
          </p:nvSpPr>
          <p:spPr>
            <a:xfrm>
              <a:off x="7063531" y="453006"/>
              <a:ext cx="914400" cy="914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C45E1B0-4645-0F2B-191E-05B40C32026F}"/>
                </a:ext>
              </a:extLst>
            </p:cNvPr>
            <p:cNvSpPr txBox="1"/>
            <p:nvPr/>
          </p:nvSpPr>
          <p:spPr>
            <a:xfrm>
              <a:off x="7235054" y="776118"/>
              <a:ext cx="608950" cy="240950"/>
            </a:xfrm>
            <a:prstGeom prst="rect">
              <a:avLst/>
            </a:prstGeom>
            <a:noFill/>
          </p:spPr>
          <p:txBody>
            <a:bodyPr wrap="none" rtlCol="0">
              <a:spAutoFit/>
            </a:bodyPr>
            <a:lstStyle/>
            <a:p>
              <a:r>
                <a:rPr lang="en-US" sz="2000" dirty="0"/>
                <a:t>Precision</a:t>
              </a:r>
            </a:p>
          </p:txBody>
        </p:sp>
      </p:gr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icture containing beverage&#10;&#10;Description automatically generated">
            <a:extLst>
              <a:ext uri="{FF2B5EF4-FFF2-40B4-BE49-F238E27FC236}">
                <a16:creationId xmlns:a16="http://schemas.microsoft.com/office/drawing/2014/main" id="{8C36EBBA-59CC-A796-9991-CA9CA630E79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9143771" cy="6857990"/>
          </a:xfrm>
          <a:prstGeom prst="rect">
            <a:avLst/>
          </a:prstGeom>
        </p:spPr>
      </p:pic>
      <p:sp>
        <p:nvSpPr>
          <p:cNvPr id="80" name="Rectangle 79">
            <a:extLst>
              <a:ext uri="{FF2B5EF4-FFF2-40B4-BE49-F238E27FC236}">
                <a16:creationId xmlns:a16="http://schemas.microsoft.com/office/drawing/2014/main" id="{F2AF0D79-4A1A-4F27-B9F0-CF252C4AC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3" y="636753"/>
            <a:ext cx="622457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010" name="Title 1">
            <a:extLst>
              <a:ext uri="{FF2B5EF4-FFF2-40B4-BE49-F238E27FC236}">
                <a16:creationId xmlns:a16="http://schemas.microsoft.com/office/drawing/2014/main" id="{39E9A140-C0AC-749A-F768-FCAB11AFD4A6}"/>
              </a:ext>
            </a:extLst>
          </p:cNvPr>
          <p:cNvSpPr>
            <a:spLocks noGrp="1"/>
          </p:cNvSpPr>
          <p:nvPr>
            <p:ph type="title"/>
          </p:nvPr>
        </p:nvSpPr>
        <p:spPr>
          <a:xfrm>
            <a:off x="978012" y="804520"/>
            <a:ext cx="5111799" cy="1049235"/>
          </a:xfrm>
        </p:spPr>
        <p:txBody>
          <a:bodyPr>
            <a:normAutofit/>
          </a:bodyPr>
          <a:lstStyle/>
          <a:p>
            <a:r>
              <a:rPr lang="en-US" altLang="en-US">
                <a:solidFill>
                  <a:srgbClr val="FFFFFE"/>
                </a:solidFill>
              </a:rPr>
              <a:t>Matrix Spikes: tips</a:t>
            </a:r>
          </a:p>
        </p:txBody>
      </p:sp>
      <p:cxnSp>
        <p:nvCxnSpPr>
          <p:cNvPr id="82" name="Straight Connector 81">
            <a:extLst>
              <a:ext uri="{FF2B5EF4-FFF2-40B4-BE49-F238E27FC236}">
                <a16:creationId xmlns:a16="http://schemas.microsoft.com/office/drawing/2014/main" id="{8E83266B-97F8-4AB9-818F-3A70E8D85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9788" y="1847088"/>
            <a:ext cx="5110023" cy="0"/>
          </a:xfrm>
          <a:prstGeom prst="line">
            <a:avLst/>
          </a:prstGeom>
          <a:ln w="31750">
            <a:solidFill>
              <a:srgbClr val="D2A153"/>
            </a:solidFill>
          </a:ln>
        </p:spPr>
        <p:style>
          <a:lnRef idx="3">
            <a:schemeClr val="accent1"/>
          </a:lnRef>
          <a:fillRef idx="0">
            <a:schemeClr val="accent1"/>
          </a:fillRef>
          <a:effectRef idx="2">
            <a:schemeClr val="accent1"/>
          </a:effectRef>
          <a:fontRef idx="minor">
            <a:schemeClr val="tx1"/>
          </a:fontRef>
        </p:style>
      </p:cxnSp>
      <p:sp>
        <p:nvSpPr>
          <p:cNvPr id="43011" name="Content Placeholder 2">
            <a:extLst>
              <a:ext uri="{FF2B5EF4-FFF2-40B4-BE49-F238E27FC236}">
                <a16:creationId xmlns:a16="http://schemas.microsoft.com/office/drawing/2014/main" id="{A11229BD-B159-A4EF-DEC1-8D27A53B08AC}"/>
              </a:ext>
            </a:extLst>
          </p:cNvPr>
          <p:cNvSpPr>
            <a:spLocks noGrp="1"/>
          </p:cNvSpPr>
          <p:nvPr>
            <p:ph idx="1"/>
          </p:nvPr>
        </p:nvSpPr>
        <p:spPr>
          <a:xfrm>
            <a:off x="212436" y="2015733"/>
            <a:ext cx="5877375" cy="4021267"/>
          </a:xfrm>
        </p:spPr>
        <p:txBody>
          <a:bodyPr>
            <a:normAutofit lnSpcReduction="10000"/>
          </a:bodyPr>
          <a:lstStyle/>
          <a:p>
            <a:pPr>
              <a:lnSpc>
                <a:spcPct val="110000"/>
              </a:lnSpc>
              <a:buClr>
                <a:srgbClr val="D2A153"/>
              </a:buClr>
            </a:pPr>
            <a:r>
              <a:rPr lang="en-US" altLang="en-US" sz="1800" dirty="0">
                <a:solidFill>
                  <a:srgbClr val="FFFFFE"/>
                </a:solidFill>
              </a:rPr>
              <a:t>Can dilute spike with sample to a known volume or spike on the sample. Be sure to account for dilution and to homogenize well</a:t>
            </a:r>
          </a:p>
          <a:p>
            <a:pPr>
              <a:lnSpc>
                <a:spcPct val="110000"/>
              </a:lnSpc>
              <a:buClr>
                <a:srgbClr val="D2A153"/>
              </a:buClr>
            </a:pPr>
            <a:r>
              <a:rPr lang="en-US" altLang="en-US" sz="1800" dirty="0">
                <a:solidFill>
                  <a:srgbClr val="FFFFFE"/>
                </a:solidFill>
              </a:rPr>
              <a:t>In general, spike 1 to 10 times the expected level in the sample or 5 to 50 times MDL if not known</a:t>
            </a:r>
          </a:p>
          <a:p>
            <a:pPr lvl="1">
              <a:lnSpc>
                <a:spcPct val="110000"/>
              </a:lnSpc>
              <a:buClr>
                <a:srgbClr val="D2A153"/>
              </a:buClr>
            </a:pPr>
            <a:r>
              <a:rPr lang="en-US" altLang="en-US" sz="1800" dirty="0">
                <a:solidFill>
                  <a:srgbClr val="FFFFFE"/>
                </a:solidFill>
              </a:rPr>
              <a:t>If </a:t>
            </a:r>
            <a:r>
              <a:rPr lang="en-US" altLang="en-US" sz="1800" dirty="0" err="1">
                <a:solidFill>
                  <a:srgbClr val="FFFFFE"/>
                </a:solidFill>
              </a:rPr>
              <a:t>unspiked</a:t>
            </a:r>
            <a:r>
              <a:rPr lang="en-US" altLang="en-US" sz="1800" dirty="0">
                <a:solidFill>
                  <a:srgbClr val="FFFFFE"/>
                </a:solidFill>
              </a:rPr>
              <a:t> sample result is in the top 40% of the calibration range, the sample should be diluted and the spike prepared using diluted sample</a:t>
            </a:r>
          </a:p>
          <a:p>
            <a:pPr lvl="1">
              <a:lnSpc>
                <a:spcPct val="110000"/>
              </a:lnSpc>
              <a:buClr>
                <a:srgbClr val="D2A153"/>
              </a:buClr>
            </a:pPr>
            <a:r>
              <a:rPr lang="en-US" altLang="en-US" sz="1800" dirty="0">
                <a:solidFill>
                  <a:srgbClr val="FFFFFE"/>
                </a:solidFill>
              </a:rPr>
              <a:t>Recovery of the spiked samples must be bracketed by the calibration range</a:t>
            </a:r>
          </a:p>
          <a:p>
            <a:pPr>
              <a:lnSpc>
                <a:spcPct val="110000"/>
              </a:lnSpc>
              <a:buClr>
                <a:srgbClr val="D2A153"/>
              </a:buClr>
            </a:pPr>
            <a:r>
              <a:rPr lang="en-US" altLang="en-US" sz="1800" dirty="0">
                <a:solidFill>
                  <a:srgbClr val="FFFFFE"/>
                </a:solidFill>
              </a:rPr>
              <a:t>Limit volume to &lt;10% of sample volume </a:t>
            </a:r>
          </a:p>
          <a:p>
            <a:pPr>
              <a:lnSpc>
                <a:spcPct val="110000"/>
              </a:lnSpc>
              <a:buClr>
                <a:srgbClr val="D2A153"/>
              </a:buClr>
            </a:pPr>
            <a:r>
              <a:rPr lang="en-US" altLang="en-US" sz="1800" dirty="0">
                <a:solidFill>
                  <a:srgbClr val="FFFFFE"/>
                </a:solidFill>
              </a:rPr>
              <a:t>Compare results to spiked blank results</a:t>
            </a:r>
          </a:p>
        </p:txBody>
      </p:sp>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13521" y="1847088"/>
            <a:ext cx="2640276"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5353E7E3-C90F-0172-B58F-8256B79ECA9C}"/>
              </a:ext>
            </a:extLst>
          </p:cNvPr>
          <p:cNvSpPr>
            <a:spLocks noGrp="1"/>
          </p:cNvSpPr>
          <p:nvPr>
            <p:ph type="title"/>
          </p:nvPr>
        </p:nvSpPr>
        <p:spPr>
          <a:xfrm>
            <a:off x="5413522" y="804520"/>
            <a:ext cx="2640275" cy="1049235"/>
          </a:xfrm>
        </p:spPr>
        <p:txBody>
          <a:bodyPr>
            <a:normAutofit/>
          </a:bodyPr>
          <a:lstStyle/>
          <a:p>
            <a:r>
              <a:rPr lang="en-US" sz="2200"/>
              <a:t>Standard operating procedures</a:t>
            </a:r>
          </a:p>
        </p:txBody>
      </p:sp>
      <p:sp>
        <p:nvSpPr>
          <p:cNvPr id="59" name="Rectangle 58">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61" name="Group 60">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4177" y="482171"/>
            <a:ext cx="4578249" cy="5149101"/>
            <a:chOff x="7463259" y="583365"/>
            <a:chExt cx="6104330" cy="5181928"/>
          </a:xfrm>
        </p:grpSpPr>
        <p:sp>
          <p:nvSpPr>
            <p:cNvPr id="62" name="Rectangle 61">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185A2E20-CB09-BFEF-7E39-9DE1B7BBF1BE}"/>
              </a:ext>
            </a:extLst>
          </p:cNvPr>
          <p:cNvPicPr>
            <a:picLocks noChangeAspect="1"/>
          </p:cNvPicPr>
          <p:nvPr/>
        </p:nvPicPr>
        <p:blipFill rotWithShape="1">
          <a:blip r:embed="rId2"/>
          <a:srcRect l="10377" r="13806" b="3"/>
          <a:stretch/>
        </p:blipFill>
        <p:spPr>
          <a:xfrm>
            <a:off x="953417" y="1116345"/>
            <a:ext cx="3618861" cy="3866172"/>
          </a:xfrm>
          <a:prstGeom prst="rect">
            <a:avLst/>
          </a:prstGeom>
        </p:spPr>
      </p:pic>
      <p:sp>
        <p:nvSpPr>
          <p:cNvPr id="3" name="Content Placeholder 2">
            <a:extLst>
              <a:ext uri="{FF2B5EF4-FFF2-40B4-BE49-F238E27FC236}">
                <a16:creationId xmlns:a16="http://schemas.microsoft.com/office/drawing/2014/main" id="{59AE8591-782C-3AF5-BE28-3928FC7F07A9}"/>
              </a:ext>
            </a:extLst>
          </p:cNvPr>
          <p:cNvSpPr>
            <a:spLocks noGrp="1"/>
          </p:cNvSpPr>
          <p:nvPr>
            <p:ph idx="1"/>
          </p:nvPr>
        </p:nvSpPr>
        <p:spPr>
          <a:xfrm>
            <a:off x="5413521" y="2015732"/>
            <a:ext cx="2640276" cy="3450613"/>
          </a:xfrm>
        </p:spPr>
        <p:txBody>
          <a:bodyPr>
            <a:normAutofit/>
          </a:bodyPr>
          <a:lstStyle/>
          <a:p>
            <a:r>
              <a:rPr lang="en-US" dirty="0"/>
              <a:t>EPA has guidance on SOP formatting and content</a:t>
            </a:r>
          </a:p>
          <a:p>
            <a:r>
              <a:rPr lang="en-US" dirty="0">
                <a:hlinkClick r:id="rId3"/>
              </a:rPr>
              <a:t>https://www.epa.gov/sites/default/files/2015-06/documents/g6-final.pdf</a:t>
            </a:r>
            <a:endParaRPr lang="en-US" dirty="0"/>
          </a:p>
          <a:p>
            <a:r>
              <a:rPr lang="en-US" dirty="0"/>
              <a:t>Monitor for drift!</a:t>
            </a:r>
          </a:p>
        </p:txBody>
      </p:sp>
      <p:pic>
        <p:nvPicPr>
          <p:cNvPr id="65" name="Picture 64">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67" name="Straight Connector 66">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5657027"/>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2" name="Straight Connector 1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 name="Picture 2">
            <a:extLst>
              <a:ext uri="{FF2B5EF4-FFF2-40B4-BE49-F238E27FC236}">
                <a16:creationId xmlns:a16="http://schemas.microsoft.com/office/drawing/2014/main" id="{F792DCBD-D3BE-F458-D741-DA261DA5E8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1" y="10"/>
            <a:ext cx="9143771" cy="6857990"/>
          </a:xfrm>
          <a:prstGeom prst="rect">
            <a:avLst/>
          </a:prstGeom>
        </p:spPr>
      </p:pic>
      <p:sp>
        <p:nvSpPr>
          <p:cNvPr id="16" name="Rectangle 15">
            <a:extLst>
              <a:ext uri="{FF2B5EF4-FFF2-40B4-BE49-F238E27FC236}">
                <a16:creationId xmlns:a16="http://schemas.microsoft.com/office/drawing/2014/main" id="{6A0FFA78-985C-4F50-B21A-77045C7DF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E6D948-9273-0698-1B6E-B85DAE74B4AE}"/>
              </a:ext>
            </a:extLst>
          </p:cNvPr>
          <p:cNvSpPr>
            <a:spLocks noGrp="1"/>
          </p:cNvSpPr>
          <p:nvPr>
            <p:ph type="title"/>
          </p:nvPr>
        </p:nvSpPr>
        <p:spPr>
          <a:xfrm>
            <a:off x="3049133" y="3236470"/>
            <a:ext cx="5124375" cy="1252601"/>
          </a:xfrm>
        </p:spPr>
        <p:txBody>
          <a:bodyPr vert="horz" lIns="91440" tIns="45720" rIns="91440" bIns="0" rtlCol="0" anchor="b">
            <a:normAutofit/>
          </a:bodyPr>
          <a:lstStyle/>
          <a:p>
            <a:pPr defTabSz="914400"/>
            <a:r>
              <a:rPr lang="en-US" sz="3800">
                <a:solidFill>
                  <a:srgbClr val="FFFFFE"/>
                </a:solidFill>
              </a:rPr>
              <a:t>Thank  you</a:t>
            </a:r>
          </a:p>
        </p:txBody>
      </p:sp>
      <p:cxnSp>
        <p:nvCxnSpPr>
          <p:cNvPr id="18" name="Straight Connector 17">
            <a:extLst>
              <a:ext uri="{FF2B5EF4-FFF2-40B4-BE49-F238E27FC236}">
                <a16:creationId xmlns:a16="http://schemas.microsoft.com/office/drawing/2014/main" id="{65409EC7-69B1-45CC-8FB7-1964C1AB67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9131" y="4666480"/>
            <a:ext cx="5124375" cy="0"/>
          </a:xfrm>
          <a:prstGeom prst="line">
            <a:avLst/>
          </a:prstGeom>
          <a:ln w="31750">
            <a:solidFill>
              <a:srgbClr val="8CFFD9"/>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1827224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B11B611-1B79-4ABC-8D72-4DC85A2A5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D9447CC7-2393-417B-A420-7853BF787D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264278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CF88F498-C943-0978-E096-685720612388}"/>
              </a:ext>
            </a:extLst>
          </p:cNvPr>
          <p:cNvSpPr>
            <a:spLocks noGrp="1"/>
          </p:cNvSpPr>
          <p:nvPr>
            <p:ph type="title"/>
          </p:nvPr>
        </p:nvSpPr>
        <p:spPr>
          <a:xfrm>
            <a:off x="957393" y="595621"/>
            <a:ext cx="2775180" cy="1258134"/>
          </a:xfrm>
        </p:spPr>
        <p:txBody>
          <a:bodyPr>
            <a:normAutofit/>
          </a:bodyPr>
          <a:lstStyle/>
          <a:p>
            <a:r>
              <a:rPr lang="en-US" sz="2200" dirty="0"/>
              <a:t>Factors that affect Data quality</a:t>
            </a:r>
          </a:p>
        </p:txBody>
      </p:sp>
      <p:sp>
        <p:nvSpPr>
          <p:cNvPr id="31" name="Rectangle 30">
            <a:extLst>
              <a:ext uri="{FF2B5EF4-FFF2-40B4-BE49-F238E27FC236}">
                <a16:creationId xmlns:a16="http://schemas.microsoft.com/office/drawing/2014/main" id="{49954531-3F27-4E48-83B1-1123C5BA4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AE14F186-4A71-41B1-5493-71392B9127B9}"/>
              </a:ext>
            </a:extLst>
          </p:cNvPr>
          <p:cNvSpPr>
            <a:spLocks noGrp="1"/>
          </p:cNvSpPr>
          <p:nvPr>
            <p:ph idx="1"/>
          </p:nvPr>
        </p:nvSpPr>
        <p:spPr>
          <a:xfrm>
            <a:off x="393617" y="2008046"/>
            <a:ext cx="3338956" cy="3458299"/>
          </a:xfrm>
        </p:spPr>
        <p:txBody>
          <a:bodyPr>
            <a:normAutofit/>
          </a:bodyPr>
          <a:lstStyle/>
          <a:p>
            <a:pPr>
              <a:lnSpc>
                <a:spcPct val="110000"/>
              </a:lnSpc>
            </a:pPr>
            <a:r>
              <a:rPr lang="en-US" sz="1500" dirty="0"/>
              <a:t>Outside the lab</a:t>
            </a:r>
          </a:p>
          <a:p>
            <a:pPr lvl="1">
              <a:lnSpc>
                <a:spcPct val="110000"/>
              </a:lnSpc>
            </a:pPr>
            <a:r>
              <a:rPr lang="en-US" sz="1500" dirty="0"/>
              <a:t>Representative sample collection</a:t>
            </a:r>
          </a:p>
          <a:p>
            <a:pPr lvl="1">
              <a:lnSpc>
                <a:spcPct val="110000"/>
              </a:lnSpc>
            </a:pPr>
            <a:r>
              <a:rPr lang="en-US" sz="1500" dirty="0"/>
              <a:t>Sample “holding” time</a:t>
            </a:r>
          </a:p>
          <a:p>
            <a:pPr lvl="1">
              <a:lnSpc>
                <a:spcPct val="110000"/>
              </a:lnSpc>
            </a:pPr>
            <a:r>
              <a:rPr lang="en-US" sz="1500" dirty="0"/>
              <a:t>Sample transfer conditions</a:t>
            </a:r>
          </a:p>
          <a:p>
            <a:pPr>
              <a:lnSpc>
                <a:spcPct val="110000"/>
              </a:lnSpc>
            </a:pPr>
            <a:r>
              <a:rPr lang="en-US" sz="1500" dirty="0"/>
              <a:t>Inside the lab</a:t>
            </a:r>
          </a:p>
          <a:p>
            <a:pPr lvl="1">
              <a:lnSpc>
                <a:spcPct val="110000"/>
              </a:lnSpc>
            </a:pPr>
            <a:r>
              <a:rPr lang="en-US" sz="1500" dirty="0"/>
              <a:t>Education/training of staff</a:t>
            </a:r>
          </a:p>
          <a:p>
            <a:pPr lvl="1">
              <a:lnSpc>
                <a:spcPct val="110000"/>
              </a:lnSpc>
            </a:pPr>
            <a:r>
              <a:rPr lang="en-US" sz="1500" dirty="0"/>
              <a:t>Sample storage &amp; processing</a:t>
            </a:r>
          </a:p>
          <a:p>
            <a:pPr lvl="1">
              <a:lnSpc>
                <a:spcPct val="110000"/>
              </a:lnSpc>
            </a:pPr>
            <a:r>
              <a:rPr lang="en-US" sz="1500" dirty="0"/>
              <a:t>Sample analysis (equipment, QC)</a:t>
            </a:r>
          </a:p>
          <a:p>
            <a:pPr lvl="1">
              <a:lnSpc>
                <a:spcPct val="110000"/>
              </a:lnSpc>
            </a:pPr>
            <a:r>
              <a:rPr lang="en-US" sz="1500" dirty="0"/>
              <a:t>Results and reporting</a:t>
            </a:r>
          </a:p>
        </p:txBody>
      </p:sp>
      <p:grpSp>
        <p:nvGrpSpPr>
          <p:cNvPr id="33" name="Group 32">
            <a:extLst>
              <a:ext uri="{FF2B5EF4-FFF2-40B4-BE49-F238E27FC236}">
                <a16:creationId xmlns:a16="http://schemas.microsoft.com/office/drawing/2014/main" id="{2C74BA31-6766-4A2B-9C20-5195543DDA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098" y="482171"/>
            <a:ext cx="4568843" cy="5149101"/>
            <a:chOff x="5446003" y="583365"/>
            <a:chExt cx="6091790" cy="5181928"/>
          </a:xfrm>
        </p:grpSpPr>
        <p:sp>
          <p:nvSpPr>
            <p:cNvPr id="34" name="Rectangle 33">
              <a:extLst>
                <a:ext uri="{FF2B5EF4-FFF2-40B4-BE49-F238E27FC236}">
                  <a16:creationId xmlns:a16="http://schemas.microsoft.com/office/drawing/2014/main" id="{C635B37E-B8F5-4D8A-ADB2-572417C00F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F36B717-38D8-434E-A5DF-D49C8F8071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jar of pickles&#10;&#10;Description automatically generated with low confidence">
            <a:extLst>
              <a:ext uri="{FF2B5EF4-FFF2-40B4-BE49-F238E27FC236}">
                <a16:creationId xmlns:a16="http://schemas.microsoft.com/office/drawing/2014/main" id="{595850FD-DF78-FB1A-7B0C-C810BA79364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0808" y="1116346"/>
            <a:ext cx="1746502" cy="3865108"/>
          </a:xfrm>
          <a:prstGeom prst="rect">
            <a:avLst/>
          </a:prstGeom>
        </p:spPr>
      </p:pic>
      <p:pic>
        <p:nvPicPr>
          <p:cNvPr id="13" name="Content Placeholder 3">
            <a:extLst>
              <a:ext uri="{FF2B5EF4-FFF2-40B4-BE49-F238E27FC236}">
                <a16:creationId xmlns:a16="http://schemas.microsoft.com/office/drawing/2014/main" id="{C62E6134-702D-8AE1-03E8-8C6FB8648D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40104" y="1116345"/>
            <a:ext cx="1746503" cy="3865108"/>
          </a:xfrm>
          <a:prstGeom prst="rect">
            <a:avLst/>
          </a:prstGeom>
        </p:spPr>
      </p:pic>
      <p:pic>
        <p:nvPicPr>
          <p:cNvPr id="37" name="Picture 36">
            <a:extLst>
              <a:ext uri="{FF2B5EF4-FFF2-40B4-BE49-F238E27FC236}">
                <a16:creationId xmlns:a16="http://schemas.microsoft.com/office/drawing/2014/main" id="{9724DFD3-2F3F-4857-946B-042FDED8F4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9" name="Straight Connector 38">
            <a:extLst>
              <a:ext uri="{FF2B5EF4-FFF2-40B4-BE49-F238E27FC236}">
                <a16:creationId xmlns:a16="http://schemas.microsoft.com/office/drawing/2014/main" id="{FB6E0628-52CF-4950-8D4E-4345202603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0BD309BA-14E6-9543-4C96-C33019B80700}"/>
              </a:ext>
            </a:extLst>
          </p:cNvPr>
          <p:cNvSpPr/>
          <p:nvPr/>
        </p:nvSpPr>
        <p:spPr>
          <a:xfrm>
            <a:off x="637562" y="3775046"/>
            <a:ext cx="3334741" cy="186368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9001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E43E442C-CD65-F4A4-003A-00EDF6210D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9143771" cy="6857990"/>
          </a:xfrm>
          <a:prstGeom prst="rect">
            <a:avLst/>
          </a:prstGeom>
        </p:spPr>
      </p:pic>
      <p:sp>
        <p:nvSpPr>
          <p:cNvPr id="9" name="Rectangle 8">
            <a:extLst>
              <a:ext uri="{FF2B5EF4-FFF2-40B4-BE49-F238E27FC236}">
                <a16:creationId xmlns:a16="http://schemas.microsoft.com/office/drawing/2014/main" id="{368B8211-0B9F-4516-8771-3316E00DB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18732" y="636753"/>
            <a:ext cx="6224576"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4DFB55-3855-6514-70CF-2F749B0607A4}"/>
              </a:ext>
            </a:extLst>
          </p:cNvPr>
          <p:cNvSpPr>
            <a:spLocks noGrp="1"/>
          </p:cNvSpPr>
          <p:nvPr>
            <p:ph type="title"/>
          </p:nvPr>
        </p:nvSpPr>
        <p:spPr>
          <a:xfrm>
            <a:off x="3047565" y="804520"/>
            <a:ext cx="5111799" cy="1049235"/>
          </a:xfrm>
        </p:spPr>
        <p:txBody>
          <a:bodyPr>
            <a:normAutofit/>
          </a:bodyPr>
          <a:lstStyle/>
          <a:p>
            <a:r>
              <a:rPr lang="en-US" dirty="0">
                <a:solidFill>
                  <a:srgbClr val="FFFFFE"/>
                </a:solidFill>
              </a:rPr>
              <a:t>Quality Assurance  vs. Quality Control</a:t>
            </a:r>
          </a:p>
        </p:txBody>
      </p:sp>
      <p:cxnSp>
        <p:nvCxnSpPr>
          <p:cNvPr id="11" name="Straight Connector 10">
            <a:extLst>
              <a:ext uri="{FF2B5EF4-FFF2-40B4-BE49-F238E27FC236}">
                <a16:creationId xmlns:a16="http://schemas.microsoft.com/office/drawing/2014/main" id="{B7582E73-8B46-4A0E-944E-58357C8088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9341" y="1847088"/>
            <a:ext cx="5110023" cy="0"/>
          </a:xfrm>
          <a:prstGeom prst="line">
            <a:avLst/>
          </a:prstGeom>
          <a:ln w="31750">
            <a:solidFill>
              <a:srgbClr val="B68F54"/>
            </a:solidFill>
          </a:ln>
        </p:spPr>
        <p:style>
          <a:lnRef idx="3">
            <a:schemeClr val="accent1"/>
          </a:lnRef>
          <a:fillRef idx="0">
            <a:schemeClr val="accent1"/>
          </a:fillRef>
          <a:effectRef idx="2">
            <a:schemeClr val="accent1"/>
          </a:effectRef>
          <a:fontRef idx="minor">
            <a:schemeClr val="tx1"/>
          </a:fontRef>
        </p:style>
      </p:cxnSp>
      <p:sp>
        <p:nvSpPr>
          <p:cNvPr id="3" name="Content Placeholder 2">
            <a:extLst>
              <a:ext uri="{FF2B5EF4-FFF2-40B4-BE49-F238E27FC236}">
                <a16:creationId xmlns:a16="http://schemas.microsoft.com/office/drawing/2014/main" id="{DFD95CAE-196C-6861-E344-988048472D9D}"/>
              </a:ext>
            </a:extLst>
          </p:cNvPr>
          <p:cNvSpPr>
            <a:spLocks noGrp="1"/>
          </p:cNvSpPr>
          <p:nvPr>
            <p:ph idx="1"/>
          </p:nvPr>
        </p:nvSpPr>
        <p:spPr>
          <a:xfrm>
            <a:off x="3047565" y="2015733"/>
            <a:ext cx="5111799" cy="4021267"/>
          </a:xfrm>
        </p:spPr>
        <p:txBody>
          <a:bodyPr>
            <a:normAutofit/>
          </a:bodyPr>
          <a:lstStyle/>
          <a:p>
            <a:pPr>
              <a:buClr>
                <a:srgbClr val="B68F54"/>
              </a:buClr>
            </a:pPr>
            <a:r>
              <a:rPr lang="en-US" b="1" dirty="0">
                <a:solidFill>
                  <a:srgbClr val="FFFFFE"/>
                </a:solidFill>
              </a:rPr>
              <a:t>Quality assurance: </a:t>
            </a:r>
            <a:r>
              <a:rPr lang="en-US" dirty="0">
                <a:solidFill>
                  <a:srgbClr val="FFFFFE"/>
                </a:solidFill>
              </a:rPr>
              <a:t>Overall management program that ensures that the final results reported are correct</a:t>
            </a:r>
          </a:p>
          <a:p>
            <a:pPr lvl="1">
              <a:buClr>
                <a:srgbClr val="B68F54"/>
              </a:buClr>
            </a:pPr>
            <a:r>
              <a:rPr lang="en-US" i="1" dirty="0">
                <a:solidFill>
                  <a:srgbClr val="FFFFFE"/>
                </a:solidFill>
              </a:rPr>
              <a:t>Pre-analysis</a:t>
            </a:r>
            <a:r>
              <a:rPr lang="en-US" dirty="0">
                <a:solidFill>
                  <a:srgbClr val="FFFFFE"/>
                </a:solidFill>
              </a:rPr>
              <a:t>: sample receiving, storage and handling, labeling, proficiency testing, training, SOPs</a:t>
            </a:r>
          </a:p>
          <a:p>
            <a:pPr lvl="1">
              <a:buClr>
                <a:srgbClr val="B68F54"/>
              </a:buClr>
            </a:pPr>
            <a:r>
              <a:rPr lang="en-US" i="1" dirty="0">
                <a:solidFill>
                  <a:srgbClr val="FFFFFE"/>
                </a:solidFill>
              </a:rPr>
              <a:t>Analysis: </a:t>
            </a:r>
            <a:r>
              <a:rPr lang="en-US" dirty="0">
                <a:solidFill>
                  <a:srgbClr val="FFFFFE"/>
                </a:solidFill>
              </a:rPr>
              <a:t>quality control testing</a:t>
            </a:r>
          </a:p>
          <a:p>
            <a:pPr lvl="1">
              <a:buClr>
                <a:srgbClr val="B68F54"/>
              </a:buClr>
            </a:pPr>
            <a:r>
              <a:rPr lang="en-US" i="1" dirty="0">
                <a:solidFill>
                  <a:srgbClr val="FFFFFE"/>
                </a:solidFill>
              </a:rPr>
              <a:t>Post-analysis: </a:t>
            </a:r>
            <a:r>
              <a:rPr lang="en-US" dirty="0">
                <a:solidFill>
                  <a:srgbClr val="FFFFFE"/>
                </a:solidFill>
              </a:rPr>
              <a:t>record keeping, reporting, interpretation, documentation</a:t>
            </a:r>
          </a:p>
        </p:txBody>
      </p:sp>
    </p:spTree>
    <p:extLst>
      <p:ext uri="{BB962C8B-B14F-4D97-AF65-F5344CB8AC3E}">
        <p14:creationId xmlns:p14="http://schemas.microsoft.com/office/powerpoint/2010/main" val="191163686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id-7A97DCD8-10ED-4078-9747-31FEFA899722" descr="Image.jpeg">
            <a:extLst>
              <a:ext uri="{FF2B5EF4-FFF2-40B4-BE49-F238E27FC236}">
                <a16:creationId xmlns:a16="http://schemas.microsoft.com/office/drawing/2014/main" id="{F2FCE5C1-1F8B-5F88-034D-B6CD4C6EC127}"/>
              </a:ext>
            </a:extLst>
          </p:cNvPr>
          <p:cNvPicPr>
            <a:picLocks noChangeAspect="1" noChangeArrowheads="1"/>
          </p:cNvPicPr>
          <p:nvPr/>
        </p:nvPicPr>
        <p:blipFill rotWithShape="1">
          <a:blip r:embed="rId2" cstate="email">
            <a:alphaModFix amt="50000"/>
            <a:extLst>
              <a:ext uri="{28A0092B-C50C-407E-A947-70E740481C1C}">
                <a14:useLocalDpi xmlns:a14="http://schemas.microsoft.com/office/drawing/2010/main"/>
              </a:ext>
            </a:extLst>
          </a:blip>
          <a:srcRect r="-1"/>
          <a:stretch/>
        </p:blipFill>
        <p:spPr bwMode="auto">
          <a:xfrm>
            <a:off x="228" y="10"/>
            <a:ext cx="914377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5"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77" name="Rectangle 76">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EA038C4-10EA-FB8B-71A4-919A37F99C3E}"/>
              </a:ext>
            </a:extLst>
          </p:cNvPr>
          <p:cNvSpPr>
            <a:spLocks noGrp="1"/>
          </p:cNvSpPr>
          <p:nvPr>
            <p:ph type="title"/>
          </p:nvPr>
        </p:nvSpPr>
        <p:spPr>
          <a:xfrm>
            <a:off x="847703" y="1193800"/>
            <a:ext cx="2394787" cy="4699000"/>
          </a:xfrm>
        </p:spPr>
        <p:txBody>
          <a:bodyPr anchor="ctr">
            <a:normAutofit/>
          </a:bodyPr>
          <a:lstStyle/>
          <a:p>
            <a:r>
              <a:rPr lang="en-US" dirty="0"/>
              <a:t>What is quality control?</a:t>
            </a:r>
          </a:p>
        </p:txBody>
      </p:sp>
      <p:cxnSp>
        <p:nvCxnSpPr>
          <p:cNvPr id="79" name="Straight Connector 78">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4FC08EC-3C18-E0EF-2881-894CFEE4D4AE}"/>
              </a:ext>
            </a:extLst>
          </p:cNvPr>
          <p:cNvSpPr>
            <a:spLocks noGrp="1"/>
          </p:cNvSpPr>
          <p:nvPr>
            <p:ph idx="1"/>
          </p:nvPr>
        </p:nvSpPr>
        <p:spPr>
          <a:xfrm>
            <a:off x="3732477" y="1193800"/>
            <a:ext cx="4563818" cy="4699000"/>
          </a:xfrm>
        </p:spPr>
        <p:txBody>
          <a:bodyPr anchor="ctr">
            <a:normAutofit/>
          </a:bodyPr>
          <a:lstStyle/>
          <a:p>
            <a:r>
              <a:rPr lang="en-US" sz="2800" dirty="0"/>
              <a:t>The </a:t>
            </a:r>
            <a:r>
              <a:rPr lang="en-US" sz="2800" u="sng" dirty="0"/>
              <a:t>checks</a:t>
            </a:r>
            <a:r>
              <a:rPr lang="en-US" sz="2800" dirty="0"/>
              <a:t> that must be included during each test to verify that the test is performing properly</a:t>
            </a:r>
          </a:p>
          <a:p>
            <a:r>
              <a:rPr lang="en-US" sz="2800" dirty="0"/>
              <a:t>The </a:t>
            </a:r>
            <a:r>
              <a:rPr lang="en-US" sz="2800" u="sng" dirty="0"/>
              <a:t>statistical approaches and acceptance criteria </a:t>
            </a:r>
            <a:r>
              <a:rPr lang="en-US" sz="2800" dirty="0"/>
              <a:t>used to evaluate the performance of the analytical process</a:t>
            </a:r>
          </a:p>
        </p:txBody>
      </p:sp>
      <p:sp>
        <p:nvSpPr>
          <p:cNvPr id="81"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5607419"/>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1ADE-58CA-2813-4AEF-68058CDFDFD7}"/>
              </a:ext>
            </a:extLst>
          </p:cNvPr>
          <p:cNvSpPr>
            <a:spLocks noGrp="1"/>
          </p:cNvSpPr>
          <p:nvPr>
            <p:ph type="title"/>
          </p:nvPr>
        </p:nvSpPr>
        <p:spPr/>
        <p:txBody>
          <a:bodyPr/>
          <a:lstStyle/>
          <a:p>
            <a:r>
              <a:rPr lang="en-US" dirty="0"/>
              <a:t>Types of analytical error</a:t>
            </a:r>
          </a:p>
        </p:txBody>
      </p:sp>
      <p:sp>
        <p:nvSpPr>
          <p:cNvPr id="5" name="Text Placeholder 4">
            <a:extLst>
              <a:ext uri="{FF2B5EF4-FFF2-40B4-BE49-F238E27FC236}">
                <a16:creationId xmlns:a16="http://schemas.microsoft.com/office/drawing/2014/main" id="{15BC36B8-FE05-E003-8511-5E3A92EC8D37}"/>
              </a:ext>
            </a:extLst>
          </p:cNvPr>
          <p:cNvSpPr>
            <a:spLocks noGrp="1"/>
          </p:cNvSpPr>
          <p:nvPr>
            <p:ph type="body" idx="1"/>
          </p:nvPr>
        </p:nvSpPr>
        <p:spPr>
          <a:xfrm>
            <a:off x="918315" y="1860483"/>
            <a:ext cx="3125766" cy="801943"/>
          </a:xfrm>
        </p:spPr>
        <p:txBody>
          <a:bodyPr/>
          <a:lstStyle/>
          <a:p>
            <a:r>
              <a:rPr lang="en-US" dirty="0"/>
              <a:t>Random	</a:t>
            </a:r>
          </a:p>
        </p:txBody>
      </p:sp>
      <p:sp>
        <p:nvSpPr>
          <p:cNvPr id="6" name="Content Placeholder 5">
            <a:extLst>
              <a:ext uri="{FF2B5EF4-FFF2-40B4-BE49-F238E27FC236}">
                <a16:creationId xmlns:a16="http://schemas.microsoft.com/office/drawing/2014/main" id="{7F9B32E9-5BE3-9C2E-A44D-C53AA9875864}"/>
              </a:ext>
            </a:extLst>
          </p:cNvPr>
          <p:cNvSpPr>
            <a:spLocks noGrp="1"/>
          </p:cNvSpPr>
          <p:nvPr>
            <p:ph sz="half" idx="2"/>
          </p:nvPr>
        </p:nvSpPr>
        <p:spPr>
          <a:xfrm>
            <a:off x="713064" y="2821491"/>
            <a:ext cx="3536268" cy="2644457"/>
          </a:xfrm>
        </p:spPr>
        <p:txBody>
          <a:bodyPr>
            <a:noAutofit/>
          </a:bodyPr>
          <a:lstStyle/>
          <a:p>
            <a:r>
              <a:rPr lang="en-US" dirty="0"/>
              <a:t>Difficult to predict or prevent with QC</a:t>
            </a:r>
          </a:p>
          <a:p>
            <a:r>
              <a:rPr lang="en-US" dirty="0"/>
              <a:t>Ex: pipetting errors (e.g. double), data input (e.g. decimal place), labeling, equipment malfunction</a:t>
            </a:r>
          </a:p>
          <a:p>
            <a:r>
              <a:rPr lang="en-US" dirty="0"/>
              <a:t>Solution: training</a:t>
            </a:r>
          </a:p>
        </p:txBody>
      </p:sp>
      <p:sp>
        <p:nvSpPr>
          <p:cNvPr id="7" name="Text Placeholder 6">
            <a:extLst>
              <a:ext uri="{FF2B5EF4-FFF2-40B4-BE49-F238E27FC236}">
                <a16:creationId xmlns:a16="http://schemas.microsoft.com/office/drawing/2014/main" id="{6311871E-9A24-9EBC-8764-AC5A121CCF88}"/>
              </a:ext>
            </a:extLst>
          </p:cNvPr>
          <p:cNvSpPr>
            <a:spLocks noGrp="1"/>
          </p:cNvSpPr>
          <p:nvPr>
            <p:ph type="body" sz="quarter" idx="3"/>
          </p:nvPr>
        </p:nvSpPr>
        <p:spPr>
          <a:xfrm>
            <a:off x="4889182" y="1866675"/>
            <a:ext cx="3125652" cy="802237"/>
          </a:xfrm>
        </p:spPr>
        <p:txBody>
          <a:bodyPr/>
          <a:lstStyle/>
          <a:p>
            <a:r>
              <a:rPr lang="en-US" dirty="0"/>
              <a:t>Systematic</a:t>
            </a:r>
          </a:p>
        </p:txBody>
      </p:sp>
      <p:sp>
        <p:nvSpPr>
          <p:cNvPr id="8" name="Content Placeholder 7">
            <a:extLst>
              <a:ext uri="{FF2B5EF4-FFF2-40B4-BE49-F238E27FC236}">
                <a16:creationId xmlns:a16="http://schemas.microsoft.com/office/drawing/2014/main" id="{9CD0254A-B733-B471-24E3-D1B7E9FD80C4}"/>
              </a:ext>
            </a:extLst>
          </p:cNvPr>
          <p:cNvSpPr>
            <a:spLocks noGrp="1"/>
          </p:cNvSpPr>
          <p:nvPr>
            <p:ph sz="quarter" idx="4"/>
          </p:nvPr>
        </p:nvSpPr>
        <p:spPr>
          <a:xfrm>
            <a:off x="4723003" y="2821491"/>
            <a:ext cx="3984770" cy="3017247"/>
          </a:xfrm>
        </p:spPr>
        <p:txBody>
          <a:bodyPr>
            <a:noAutofit/>
          </a:bodyPr>
          <a:lstStyle/>
          <a:p>
            <a:r>
              <a:rPr lang="en-US" dirty="0"/>
              <a:t>Remains constant under repeated measurements, preventable</a:t>
            </a:r>
          </a:p>
          <a:p>
            <a:r>
              <a:rPr lang="en-US" dirty="0"/>
              <a:t>Ex: Reagent contamination or recipe error, equipment misfunction </a:t>
            </a:r>
          </a:p>
          <a:p>
            <a:r>
              <a:rPr lang="en-US" dirty="0"/>
              <a:t>Solution: QC checks for accuracy and precision</a:t>
            </a:r>
          </a:p>
        </p:txBody>
      </p:sp>
    </p:spTree>
    <p:extLst>
      <p:ext uri="{BB962C8B-B14F-4D97-AF65-F5344CB8AC3E}">
        <p14:creationId xmlns:p14="http://schemas.microsoft.com/office/powerpoint/2010/main" val="116274659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DB4ED08-82FF-1753-80FC-2A733201F1AB}"/>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l="8538" r="16464"/>
          <a:stretch/>
        </p:blipFill>
        <p:spPr>
          <a:xfrm>
            <a:off x="228" y="9842"/>
            <a:ext cx="9143772" cy="6857990"/>
          </a:xfrm>
          <a:prstGeom prst="rect">
            <a:avLst/>
          </a:prstGeom>
        </p:spPr>
      </p:pic>
      <p:sp>
        <p:nvSpPr>
          <p:cNvPr id="1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8"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0" name="Rectangle 19">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9F5E8F35-89C4-D26E-EE39-405EE34A38FC}"/>
              </a:ext>
            </a:extLst>
          </p:cNvPr>
          <p:cNvSpPr>
            <a:spLocks noGrp="1"/>
          </p:cNvSpPr>
          <p:nvPr>
            <p:ph type="title"/>
          </p:nvPr>
        </p:nvSpPr>
        <p:spPr>
          <a:xfrm>
            <a:off x="847703" y="1193800"/>
            <a:ext cx="2394787" cy="4699000"/>
          </a:xfrm>
        </p:spPr>
        <p:txBody>
          <a:bodyPr anchor="ctr">
            <a:normAutofit/>
          </a:bodyPr>
          <a:lstStyle/>
          <a:p>
            <a:r>
              <a:rPr lang="en-US"/>
              <a:t>Accuracy  vs.  precision</a:t>
            </a:r>
            <a:endParaRPr lang="en-US" dirty="0"/>
          </a:p>
        </p:txBody>
      </p:sp>
      <p:cxnSp>
        <p:nvCxnSpPr>
          <p:cNvPr id="22" name="Straight Connector 21">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E2DAFE61-EEA1-A2D3-154C-54E077B8B3D3}"/>
              </a:ext>
            </a:extLst>
          </p:cNvPr>
          <p:cNvSpPr>
            <a:spLocks noGrp="1"/>
          </p:cNvSpPr>
          <p:nvPr>
            <p:ph idx="1"/>
          </p:nvPr>
        </p:nvSpPr>
        <p:spPr>
          <a:xfrm>
            <a:off x="3732477" y="1193800"/>
            <a:ext cx="4563818" cy="4699000"/>
          </a:xfrm>
        </p:spPr>
        <p:txBody>
          <a:bodyPr anchor="ctr">
            <a:normAutofit/>
          </a:bodyPr>
          <a:lstStyle/>
          <a:p>
            <a:r>
              <a:rPr lang="en-US" sz="2800" b="1" dirty="0"/>
              <a:t>Accuracy</a:t>
            </a:r>
            <a:r>
              <a:rPr lang="en-US" sz="2800" dirty="0"/>
              <a:t>:  How well a measured value agrees with a known value</a:t>
            </a:r>
          </a:p>
          <a:p>
            <a:pPr marL="0" indent="0">
              <a:buNone/>
            </a:pPr>
            <a:endParaRPr lang="en-US" sz="2800" dirty="0"/>
          </a:p>
          <a:p>
            <a:r>
              <a:rPr lang="en-US" sz="2800" b="1" dirty="0"/>
              <a:t>Precision</a:t>
            </a:r>
            <a:r>
              <a:rPr lang="en-US" sz="2800" dirty="0"/>
              <a:t>: How well a series of measurements agree with each other</a:t>
            </a:r>
          </a:p>
          <a:p>
            <a:endParaRPr lang="en-US" dirty="0"/>
          </a:p>
        </p:txBody>
      </p:sp>
      <p:sp>
        <p:nvSpPr>
          <p:cNvPr id="24"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956198031"/>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13D51-1726-36EA-A7F1-C96F80D2C4D8}"/>
              </a:ext>
            </a:extLst>
          </p:cNvPr>
          <p:cNvSpPr>
            <a:spLocks noGrp="1"/>
          </p:cNvSpPr>
          <p:nvPr>
            <p:ph type="title"/>
          </p:nvPr>
        </p:nvSpPr>
        <p:spPr>
          <a:xfrm>
            <a:off x="1088684" y="804519"/>
            <a:ext cx="7202456" cy="1049235"/>
          </a:xfrm>
        </p:spPr>
        <p:txBody>
          <a:bodyPr>
            <a:normAutofit/>
          </a:bodyPr>
          <a:lstStyle/>
          <a:p>
            <a:r>
              <a:rPr lang="en-US"/>
              <a:t>Imprecise or inaccurate?</a:t>
            </a:r>
            <a:endParaRPr lang="en-US" dirty="0"/>
          </a:p>
        </p:txBody>
      </p:sp>
      <p:pic>
        <p:nvPicPr>
          <p:cNvPr id="4" name="Picture 3">
            <a:extLst>
              <a:ext uri="{FF2B5EF4-FFF2-40B4-BE49-F238E27FC236}">
                <a16:creationId xmlns:a16="http://schemas.microsoft.com/office/drawing/2014/main" id="{7B516B8A-F4ED-FB6E-EE50-4F5ADC52B079}"/>
              </a:ext>
            </a:extLst>
          </p:cNvPr>
          <p:cNvPicPr>
            <a:picLocks noChangeAspect="1"/>
          </p:cNvPicPr>
          <p:nvPr/>
        </p:nvPicPr>
        <p:blipFill>
          <a:blip r:embed="rId2"/>
          <a:stretch>
            <a:fillRect/>
          </a:stretch>
        </p:blipFill>
        <p:spPr>
          <a:xfrm>
            <a:off x="427840" y="2102647"/>
            <a:ext cx="4689444" cy="3446742"/>
          </a:xfrm>
          <a:prstGeom prst="rect">
            <a:avLst/>
          </a:prstGeom>
        </p:spPr>
      </p:pic>
      <p:sp>
        <p:nvSpPr>
          <p:cNvPr id="3" name="Content Placeholder 2">
            <a:extLst>
              <a:ext uri="{FF2B5EF4-FFF2-40B4-BE49-F238E27FC236}">
                <a16:creationId xmlns:a16="http://schemas.microsoft.com/office/drawing/2014/main" id="{88F67B8C-4479-C17E-9B54-9C012FB19FC3}"/>
              </a:ext>
            </a:extLst>
          </p:cNvPr>
          <p:cNvSpPr>
            <a:spLocks noGrp="1"/>
          </p:cNvSpPr>
          <p:nvPr>
            <p:ph idx="1"/>
          </p:nvPr>
        </p:nvSpPr>
        <p:spPr>
          <a:xfrm>
            <a:off x="5335398" y="2015734"/>
            <a:ext cx="3145872" cy="3940449"/>
          </a:xfrm>
        </p:spPr>
        <p:txBody>
          <a:bodyPr>
            <a:normAutofit/>
          </a:bodyPr>
          <a:lstStyle/>
          <a:p>
            <a:pPr>
              <a:lnSpc>
                <a:spcPct val="110000"/>
              </a:lnSpc>
            </a:pPr>
            <a:r>
              <a:rPr lang="en-US" sz="1800" i="1" dirty="0"/>
              <a:t>Imprecision: </a:t>
            </a:r>
            <a:r>
              <a:rPr lang="en-US" sz="1800" dirty="0"/>
              <a:t>large scatter around the mean, usually caused by errors in </a:t>
            </a:r>
            <a:r>
              <a:rPr lang="en-US" sz="1800" u="sng" dirty="0"/>
              <a:t>technique </a:t>
            </a:r>
            <a:r>
              <a:rPr lang="en-US" sz="1800" dirty="0"/>
              <a:t>(e.g. poor homogenization, weighing, digestion, extraction)</a:t>
            </a:r>
          </a:p>
          <a:p>
            <a:pPr>
              <a:lnSpc>
                <a:spcPct val="110000"/>
              </a:lnSpc>
            </a:pPr>
            <a:r>
              <a:rPr lang="en-US" sz="1800" i="1" dirty="0"/>
              <a:t>Inaccuracy: </a:t>
            </a:r>
            <a:r>
              <a:rPr lang="en-US" sz="1800" dirty="0"/>
              <a:t>seen as a trend or shift; usually caused by a change in the testing procedure (e.g. new reagent, recipe error, contamination)</a:t>
            </a:r>
          </a:p>
        </p:txBody>
      </p:sp>
    </p:spTree>
    <p:extLst>
      <p:ext uri="{BB962C8B-B14F-4D97-AF65-F5344CB8AC3E}">
        <p14:creationId xmlns:p14="http://schemas.microsoft.com/office/powerpoint/2010/main" val="1216651267"/>
      </p:ext>
    </p:extLst>
  </p:cSld>
  <p:clrMapOvr>
    <a:masterClrMapping/>
  </p:clrMapOvr>
  <p:transition spd="slow">
    <p:push dir="u"/>
  </p:transition>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289AE2-D2AE-49D1-AFAC-3A79F6794255}">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27BD4C1-B6B1-4715-ABF9-E660A51A4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TM10001114[[fn=Gallery]]</Template>
  <TotalTime>3732</TotalTime>
  <Words>2111</Words>
  <Application>Microsoft Office PowerPoint</Application>
  <PresentationFormat>On-screen Show (4:3)</PresentationFormat>
  <Paragraphs>193</Paragraphs>
  <Slides>36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Gill Sans MT</vt:lpstr>
      <vt:lpstr>Gallery</vt:lpstr>
      <vt:lpstr>Quality control in agricultural labs</vt:lpstr>
      <vt:lpstr>Quality control overview</vt:lpstr>
      <vt:lpstr>Challenges</vt:lpstr>
      <vt:lpstr>Factors that affect Data quality</vt:lpstr>
      <vt:lpstr>Quality Assurance  vs. Quality Control</vt:lpstr>
      <vt:lpstr>What is quality control?</vt:lpstr>
      <vt:lpstr>Types of analytical error</vt:lpstr>
      <vt:lpstr>Accuracy  vs.  precision</vt:lpstr>
      <vt:lpstr>Imprecise or inaccurate?</vt:lpstr>
      <vt:lpstr>Accuracy and Bias</vt:lpstr>
      <vt:lpstr>Precision</vt:lpstr>
      <vt:lpstr>Acceptance criteria</vt:lpstr>
      <vt:lpstr>statistical tests</vt:lpstr>
      <vt:lpstr>statistical tests</vt:lpstr>
      <vt:lpstr>statistical tests</vt:lpstr>
      <vt:lpstr>statistical tests</vt:lpstr>
      <vt:lpstr>Control Charts</vt:lpstr>
      <vt:lpstr>PowerPoint Presentation</vt:lpstr>
      <vt:lpstr>QUALITY CONTROL COMPONENTS</vt:lpstr>
      <vt:lpstr>calibration</vt:lpstr>
      <vt:lpstr>Calibration</vt:lpstr>
      <vt:lpstr>Calibration</vt:lpstr>
      <vt:lpstr>Ccv and icv</vt:lpstr>
      <vt:lpstr>Reference material</vt:lpstr>
      <vt:lpstr>Reference material</vt:lpstr>
      <vt:lpstr>Calibration &amp; Method Blanks</vt:lpstr>
      <vt:lpstr>Calibration &amp; method blanks</vt:lpstr>
      <vt:lpstr>duplicates</vt:lpstr>
      <vt:lpstr>Precision is [C] Dependent</vt:lpstr>
      <vt:lpstr>Duplicates:  acceptance criteria</vt:lpstr>
      <vt:lpstr>Spiked blank</vt:lpstr>
      <vt:lpstr>Spiked blank</vt:lpstr>
      <vt:lpstr>Matrix Spike</vt:lpstr>
      <vt:lpstr>Matrix Spikes: tips</vt:lpstr>
      <vt:lpstr>Standard operating procedures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control</dc:title>
  <dc:creator>Hicks, Kristin A</dc:creator>
  <cp:lastModifiedBy>Hicks, Kristin A</cp:lastModifiedBy>
  <cp:revision>13</cp:revision>
  <dcterms:created xsi:type="dcterms:W3CDTF">2022-06-02T15:13:27Z</dcterms:created>
  <dcterms:modified xsi:type="dcterms:W3CDTF">2022-06-08T14:03:15Z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