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313" r:id="rId7"/>
    <p:sldId id="261" r:id="rId8"/>
    <p:sldId id="262" r:id="rId9"/>
    <p:sldId id="265" r:id="rId10"/>
    <p:sldId id="272" r:id="rId11"/>
    <p:sldId id="266" r:id="rId12"/>
    <p:sldId id="294" r:id="rId13"/>
    <p:sldId id="295" r:id="rId14"/>
    <p:sldId id="309" r:id="rId15"/>
    <p:sldId id="274" r:id="rId16"/>
    <p:sldId id="310" r:id="rId17"/>
    <p:sldId id="312" r:id="rId18"/>
    <p:sldId id="311" r:id="rId19"/>
    <p:sldId id="263" r:id="rId20"/>
    <p:sldId id="296" r:id="rId21"/>
    <p:sldId id="305" r:id="rId22"/>
    <p:sldId id="276" r:id="rId23"/>
    <p:sldId id="299" r:id="rId24"/>
    <p:sldId id="301" r:id="rId25"/>
    <p:sldId id="280" r:id="rId26"/>
    <p:sldId id="303" r:id="rId27"/>
    <p:sldId id="302" r:id="rId28"/>
    <p:sldId id="306" r:id="rId29"/>
    <p:sldId id="308" r:id="rId30"/>
    <p:sldId id="289" r:id="rId31"/>
    <p:sldId id="281" r:id="rId32"/>
    <p:sldId id="307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6699"/>
    <a:srgbClr val="FFFF00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'[N data on poultry.xls]%DM Sum Tbl'!$B$25</c:f>
              <c:strCache>
                <c:ptCount val="1"/>
                <c:pt idx="0">
                  <c:v>Layer</c:v>
                </c:pt>
              </c:strCache>
            </c:strRef>
          </c:tx>
          <c:cat>
            <c:numRef>
              <c:f>'[N data on poultry.xls]%DM Sum Tbl'!$A$26:$A$27</c:f>
              <c:numCache>
                <c:formatCode>General</c:formatCode>
                <c:ptCount val="2"/>
                <c:pt idx="0">
                  <c:v>60</c:v>
                </c:pt>
                <c:pt idx="1">
                  <c:v>80</c:v>
                </c:pt>
              </c:numCache>
            </c:numRef>
          </c:cat>
          <c:val>
            <c:numRef>
              <c:f>'[N data on poultry.xls]%DM Sum Tbl'!$B$26:$B$27</c:f>
              <c:numCache>
                <c:formatCode>0.0</c:formatCode>
                <c:ptCount val="2"/>
                <c:pt idx="0">
                  <c:v>26.80400000000003</c:v>
                </c:pt>
                <c:pt idx="1">
                  <c:v>29.512500000000003</c:v>
                </c:pt>
              </c:numCache>
            </c:numRef>
          </c:val>
        </c:ser>
        <c:ser>
          <c:idx val="1"/>
          <c:order val="1"/>
          <c:tx>
            <c:strRef>
              <c:f>'[N data on poultry.xls]%DM Sum Tbl'!$C$25</c:f>
              <c:strCache>
                <c:ptCount val="1"/>
                <c:pt idx="0">
                  <c:v>Pullet</c:v>
                </c:pt>
              </c:strCache>
            </c:strRef>
          </c:tx>
          <c:cat>
            <c:numRef>
              <c:f>'[N data on poultry.xls]%DM Sum Tbl'!$A$26:$A$27</c:f>
              <c:numCache>
                <c:formatCode>General</c:formatCode>
                <c:ptCount val="2"/>
                <c:pt idx="0">
                  <c:v>60</c:v>
                </c:pt>
                <c:pt idx="1">
                  <c:v>80</c:v>
                </c:pt>
              </c:numCache>
            </c:numRef>
          </c:cat>
          <c:val>
            <c:numRef>
              <c:f>'[N data on poultry.xls]%DM Sum Tbl'!$C$26:$C$27</c:f>
              <c:numCache>
                <c:formatCode>0.0</c:formatCode>
                <c:ptCount val="2"/>
                <c:pt idx="0">
                  <c:v>16.046000000000006</c:v>
                </c:pt>
                <c:pt idx="1">
                  <c:v>19.111999999999995</c:v>
                </c:pt>
              </c:numCache>
            </c:numRef>
          </c:val>
        </c:ser>
        <c:ser>
          <c:idx val="2"/>
          <c:order val="2"/>
          <c:tx>
            <c:strRef>
              <c:f>'[N data on poultry.xls]%DM Sum Tbl'!$D$25</c:f>
              <c:strCache>
                <c:ptCount val="1"/>
                <c:pt idx="0">
                  <c:v>Broiler</c:v>
                </c:pt>
              </c:strCache>
            </c:strRef>
          </c:tx>
          <c:cat>
            <c:numRef>
              <c:f>'[N data on poultry.xls]%DM Sum Tbl'!$A$26:$A$27</c:f>
              <c:numCache>
                <c:formatCode>General</c:formatCode>
                <c:ptCount val="2"/>
                <c:pt idx="0">
                  <c:v>60</c:v>
                </c:pt>
                <c:pt idx="1">
                  <c:v>80</c:v>
                </c:pt>
              </c:numCache>
            </c:numRef>
          </c:cat>
          <c:val>
            <c:numRef>
              <c:f>'[N data on poultry.xls]%DM Sum Tbl'!$D$26:$D$27</c:f>
              <c:numCache>
                <c:formatCode>0.0</c:formatCode>
                <c:ptCount val="2"/>
                <c:pt idx="0">
                  <c:v>21.727999999999987</c:v>
                </c:pt>
                <c:pt idx="1">
                  <c:v>25.024000000000001</c:v>
                </c:pt>
              </c:numCache>
            </c:numRef>
          </c:val>
        </c:ser>
        <c:ser>
          <c:idx val="3"/>
          <c:order val="3"/>
          <c:tx>
            <c:strRef>
              <c:f>'[N data on poultry.xls]%DM Sum Tbl'!$E$25</c:f>
              <c:strCache>
                <c:ptCount val="1"/>
                <c:pt idx="0">
                  <c:v>Roaster</c:v>
                </c:pt>
              </c:strCache>
            </c:strRef>
          </c:tx>
          <c:cat>
            <c:numRef>
              <c:f>'[N data on poultry.xls]%DM Sum Tbl'!$A$26:$A$27</c:f>
              <c:numCache>
                <c:formatCode>General</c:formatCode>
                <c:ptCount val="2"/>
                <c:pt idx="0">
                  <c:v>60</c:v>
                </c:pt>
                <c:pt idx="1">
                  <c:v>80</c:v>
                </c:pt>
              </c:numCache>
            </c:numRef>
          </c:cat>
          <c:val>
            <c:numRef>
              <c:f>'[N data on poultry.xls]%DM Sum Tbl'!$E$26:$E$27</c:f>
              <c:numCache>
                <c:formatCode>0.0</c:formatCode>
                <c:ptCount val="2"/>
                <c:pt idx="0">
                  <c:v>25.834000000000035</c:v>
                </c:pt>
                <c:pt idx="1">
                  <c:v>27.559999999999988</c:v>
                </c:pt>
              </c:numCache>
            </c:numRef>
          </c:val>
        </c:ser>
        <c:ser>
          <c:idx val="4"/>
          <c:order val="4"/>
          <c:tx>
            <c:strRef>
              <c:f>'[N data on poultry.xls]%DM Sum Tbl'!$F$25</c:f>
              <c:strCache>
                <c:ptCount val="1"/>
                <c:pt idx="0">
                  <c:v>Turkey</c:v>
                </c:pt>
              </c:strCache>
            </c:strRef>
          </c:tx>
          <c:cat>
            <c:numRef>
              <c:f>'[N data on poultry.xls]%DM Sum Tbl'!$A$26:$A$27</c:f>
              <c:numCache>
                <c:formatCode>General</c:formatCode>
                <c:ptCount val="2"/>
                <c:pt idx="0">
                  <c:v>60</c:v>
                </c:pt>
                <c:pt idx="1">
                  <c:v>80</c:v>
                </c:pt>
              </c:numCache>
            </c:numRef>
          </c:cat>
          <c:val>
            <c:numRef>
              <c:f>'[N data on poultry.xls]%DM Sum Tbl'!$F$26:$F$27</c:f>
              <c:numCache>
                <c:formatCode>0.0</c:formatCode>
                <c:ptCount val="2"/>
                <c:pt idx="0">
                  <c:v>24.194000000000031</c:v>
                </c:pt>
                <c:pt idx="1">
                  <c:v>27.337999999999994</c:v>
                </c:pt>
              </c:numCache>
            </c:numRef>
          </c:val>
        </c:ser>
        <c:axId val="133548288"/>
        <c:axId val="133890432"/>
      </c:barChart>
      <c:catAx>
        <c:axId val="1335482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Temperature (°C)</a:t>
                </a:r>
              </a:p>
            </c:rich>
          </c:tx>
          <c:layout/>
        </c:title>
        <c:numFmt formatCode="General" sourceLinked="1"/>
        <c:tickLblPos val="nextTo"/>
        <c:crossAx val="133890432"/>
        <c:crosses val="autoZero"/>
        <c:auto val="1"/>
        <c:lblAlgn val="ctr"/>
        <c:lblOffset val="100"/>
      </c:catAx>
      <c:valAx>
        <c:axId val="133890432"/>
        <c:scaling>
          <c:orientation val="minMax"/>
          <c:max val="50"/>
          <c:min val="0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 smtClean="0"/>
                  <a:t>%</a:t>
                </a:r>
                <a:endParaRPr lang="en-US" dirty="0"/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baseline="0"/>
            </a:pPr>
            <a:endParaRPr lang="en-US"/>
          </a:p>
        </c:txPr>
        <c:crossAx val="133548288"/>
        <c:crosses val="autoZero"/>
        <c:crossBetween val="between"/>
        <c:majorUnit val="10"/>
        <c:minorUnit val="1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'[Litter NH4 Results.xlsx]NH4 w Prep Trts'!$I$12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'[Litter NH4 Results.xlsx]NH4 w Prep Trts'!$H$13:$H$17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'[Litter NH4 Results.xlsx]NH4 w Prep Trts'!$I$13:$I$17</c:f>
              <c:numCache>
                <c:formatCode>General</c:formatCode>
                <c:ptCount val="5"/>
                <c:pt idx="0" formatCode="0">
                  <c:v>3537.2847894535139</c:v>
                </c:pt>
                <c:pt idx="2" formatCode="0">
                  <c:v>4785.6834194308803</c:v>
                </c:pt>
                <c:pt idx="3" formatCode="0">
                  <c:v>3886.5890826189197</c:v>
                </c:pt>
                <c:pt idx="4" formatCode="0">
                  <c:v>4772.34989591475</c:v>
                </c:pt>
              </c:numCache>
            </c:numRef>
          </c:val>
        </c:ser>
        <c:ser>
          <c:idx val="1"/>
          <c:order val="1"/>
          <c:tx>
            <c:strRef>
              <c:f>'[Litter NH4 Results.xlsx]NH4 w Prep Trts'!$J$12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'[Litter NH4 Results.xlsx]NH4 w Prep Trts'!$H$13:$H$17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'[Litter NH4 Results.xlsx]NH4 w Prep Trts'!$J$13:$J$17</c:f>
              <c:numCache>
                <c:formatCode>0</c:formatCode>
                <c:ptCount val="5"/>
                <c:pt idx="0">
                  <c:v>3816.8954822106502</c:v>
                </c:pt>
                <c:pt idx="1">
                  <c:v>2916.5631859912901</c:v>
                </c:pt>
                <c:pt idx="2">
                  <c:v>4527.44964656508</c:v>
                </c:pt>
                <c:pt idx="3">
                  <c:v>2230.4642658601797</c:v>
                </c:pt>
                <c:pt idx="4">
                  <c:v>2031.59684200628</c:v>
                </c:pt>
              </c:numCache>
            </c:numRef>
          </c:val>
        </c:ser>
        <c:ser>
          <c:idx val="2"/>
          <c:order val="2"/>
          <c:tx>
            <c:strRef>
              <c:f>'[Litter NH4 Results.xlsx]NH4 w Prep Trts'!$K$12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'[Litter NH4 Results.xlsx]NH4 w Prep Trts'!$H$13:$H$17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'[Litter NH4 Results.xlsx]NH4 w Prep Trts'!$K$13:$K$17</c:f>
              <c:numCache>
                <c:formatCode>0</c:formatCode>
                <c:ptCount val="5"/>
                <c:pt idx="0">
                  <c:v>3277.3464418067697</c:v>
                </c:pt>
                <c:pt idx="1">
                  <c:v>2868.09761556071</c:v>
                </c:pt>
                <c:pt idx="2">
                  <c:v>3454.073130073421</c:v>
                </c:pt>
                <c:pt idx="3">
                  <c:v>2240.8092544147898</c:v>
                </c:pt>
                <c:pt idx="4">
                  <c:v>1980.9258912444011</c:v>
                </c:pt>
              </c:numCache>
            </c:numRef>
          </c:val>
        </c:ser>
        <c:ser>
          <c:idx val="3"/>
          <c:order val="3"/>
          <c:tx>
            <c:strRef>
              <c:f>'[Litter NH4 Results.xlsx]NH4 w Prep Trts'!$L$12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'[Litter NH4 Results.xlsx]NH4 w Prep Trts'!$H$13:$H$17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'[Litter NH4 Results.xlsx]NH4 w Prep Trts'!$L$13:$L$17</c:f>
              <c:numCache>
                <c:formatCode>0</c:formatCode>
                <c:ptCount val="5"/>
                <c:pt idx="0">
                  <c:v>4220.7123033340295</c:v>
                </c:pt>
                <c:pt idx="1">
                  <c:v>3203.4542260783955</c:v>
                </c:pt>
                <c:pt idx="2">
                  <c:v>2776.9480085208697</c:v>
                </c:pt>
                <c:pt idx="3">
                  <c:v>2289.5717377016722</c:v>
                </c:pt>
                <c:pt idx="4">
                  <c:v>2576.14030013811</c:v>
                </c:pt>
              </c:numCache>
            </c:numRef>
          </c:val>
        </c:ser>
        <c:ser>
          <c:idx val="4"/>
          <c:order val="4"/>
          <c:tx>
            <c:strRef>
              <c:f>'[Litter NH4 Results.xlsx]NH4 w Prep Trts'!$M$12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'[Litter NH4 Results.xlsx]NH4 w Prep Trts'!$H$13:$H$17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'[Litter NH4 Results.xlsx]NH4 w Prep Trts'!$M$13:$M$17</c:f>
              <c:numCache>
                <c:formatCode>0</c:formatCode>
                <c:ptCount val="5"/>
                <c:pt idx="0">
                  <c:v>4683.6700278031803</c:v>
                </c:pt>
                <c:pt idx="1">
                  <c:v>4819.5376548941795</c:v>
                </c:pt>
                <c:pt idx="2">
                  <c:v>4798.8543217018932</c:v>
                </c:pt>
                <c:pt idx="3">
                  <c:v>4693.6557859990799</c:v>
                </c:pt>
                <c:pt idx="4">
                  <c:v>4923.7121023277614</c:v>
                </c:pt>
              </c:numCache>
            </c:numRef>
          </c:val>
        </c:ser>
        <c:axId val="136732032"/>
        <c:axId val="136742016"/>
      </c:barChart>
      <c:catAx>
        <c:axId val="136732032"/>
        <c:scaling>
          <c:orientation val="minMax"/>
        </c:scaling>
        <c:axPos val="b"/>
        <c:numFmt formatCode="General" sourceLinked="1"/>
        <c:tickLblPos val="nextTo"/>
        <c:crossAx val="136742016"/>
        <c:crosses val="autoZero"/>
        <c:auto val="1"/>
        <c:lblAlgn val="ctr"/>
        <c:lblOffset val="100"/>
      </c:catAx>
      <c:valAx>
        <c:axId val="136742016"/>
        <c:scaling>
          <c:orientation val="minMax"/>
          <c:max val="5000"/>
          <c:min val="0"/>
        </c:scaling>
        <c:axPos val="l"/>
        <c:majorGridlines/>
        <c:numFmt formatCode="0" sourceLinked="1"/>
        <c:tickLblPos val="nextTo"/>
        <c:crossAx val="136732032"/>
        <c:crosses val="autoZero"/>
        <c:crossBetween val="between"/>
        <c:majorUnit val="1000"/>
        <c:minorUnit val="500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'C:\Users\clevbr\Desktop\2011 Questions solid liquid drying as is\[Litter NH4 Results.xlsx]NH4 w Prep Trts'!$I$26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'C:\Users\clevbr\Desktop\2011 Questions solid liquid drying as is\[Litter NH4 Results.xlsx]NH4 w Prep Trts'!$H$27:$H$31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'C:\Users\clevbr\Desktop\2011 Questions solid liquid drying as is\[Litter NH4 Results.xlsx]NH4 w Prep Trts'!$I$27:$I$31</c:f>
              <c:numCache>
                <c:formatCode>General</c:formatCode>
                <c:ptCount val="5"/>
                <c:pt idx="0">
                  <c:v>5453.0880831644399</c:v>
                </c:pt>
                <c:pt idx="1">
                  <c:v>5074.8150948607617</c:v>
                </c:pt>
                <c:pt idx="2">
                  <c:v>5066.7518666849819</c:v>
                </c:pt>
                <c:pt idx="3">
                  <c:v>4930.2663446279621</c:v>
                </c:pt>
                <c:pt idx="4">
                  <c:v>5657.2663619091818</c:v>
                </c:pt>
              </c:numCache>
            </c:numRef>
          </c:val>
        </c:ser>
        <c:ser>
          <c:idx val="1"/>
          <c:order val="1"/>
          <c:tx>
            <c:strRef>
              <c:f>'C:\Users\clevbr\Desktop\2011 Questions solid liquid drying as is\[Litter NH4 Results.xlsx]NH4 w Prep Trts'!$J$26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'C:\Users\clevbr\Desktop\2011 Questions solid liquid drying as is\[Litter NH4 Results.xlsx]NH4 w Prep Trts'!$H$27:$H$31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'C:\Users\clevbr\Desktop\2011 Questions solid liquid drying as is\[Litter NH4 Results.xlsx]NH4 w Prep Trts'!$J$27:$J$31</c:f>
              <c:numCache>
                <c:formatCode>General</c:formatCode>
                <c:ptCount val="5"/>
                <c:pt idx="0">
                  <c:v>5005.28630494346</c:v>
                </c:pt>
                <c:pt idx="1">
                  <c:v>4995.1767330717421</c:v>
                </c:pt>
                <c:pt idx="2">
                  <c:v>8409.2105238772001</c:v>
                </c:pt>
                <c:pt idx="3">
                  <c:v>4741.0165493007516</c:v>
                </c:pt>
                <c:pt idx="4">
                  <c:v>4267.8541652094918</c:v>
                </c:pt>
              </c:numCache>
            </c:numRef>
          </c:val>
        </c:ser>
        <c:ser>
          <c:idx val="2"/>
          <c:order val="2"/>
          <c:tx>
            <c:strRef>
              <c:f>'C:\Users\clevbr\Desktop\2011 Questions solid liquid drying as is\[Litter NH4 Results.xlsx]NH4 w Prep Trts'!$K$26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'C:\Users\clevbr\Desktop\2011 Questions solid liquid drying as is\[Litter NH4 Results.xlsx]NH4 w Prep Trts'!$H$27:$H$31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'C:\Users\clevbr\Desktop\2011 Questions solid liquid drying as is\[Litter NH4 Results.xlsx]NH4 w Prep Trts'!$K$27:$K$31</c:f>
              <c:numCache>
                <c:formatCode>General</c:formatCode>
                <c:ptCount val="5"/>
                <c:pt idx="0">
                  <c:v>4454.9641468455002</c:v>
                </c:pt>
                <c:pt idx="1">
                  <c:v>5323.4845462387184</c:v>
                </c:pt>
                <c:pt idx="2">
                  <c:v>5088.9089400988596</c:v>
                </c:pt>
                <c:pt idx="3">
                  <c:v>3294.4343274164607</c:v>
                </c:pt>
                <c:pt idx="4">
                  <c:v>3889.6838879024199</c:v>
                </c:pt>
              </c:numCache>
            </c:numRef>
          </c:val>
        </c:ser>
        <c:ser>
          <c:idx val="3"/>
          <c:order val="3"/>
          <c:tx>
            <c:strRef>
              <c:f>'C:\Users\clevbr\Desktop\2011 Questions solid liquid drying as is\[Litter NH4 Results.xlsx]NH4 w Prep Trts'!$L$26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'C:\Users\clevbr\Desktop\2011 Questions solid liquid drying as is\[Litter NH4 Results.xlsx]NH4 w Prep Trts'!$H$27:$H$31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'C:\Users\clevbr\Desktop\2011 Questions solid liquid drying as is\[Litter NH4 Results.xlsx]NH4 w Prep Trts'!$L$27:$L$31</c:f>
              <c:numCache>
                <c:formatCode>General</c:formatCode>
                <c:ptCount val="5"/>
                <c:pt idx="0">
                  <c:v>4987.4947267381585</c:v>
                </c:pt>
                <c:pt idx="1">
                  <c:v>5348.3235227464902</c:v>
                </c:pt>
                <c:pt idx="2">
                  <c:v>5406.5290019520025</c:v>
                </c:pt>
                <c:pt idx="3">
                  <c:v>4413.98336343543</c:v>
                </c:pt>
                <c:pt idx="4">
                  <c:v>4392.9607661212704</c:v>
                </c:pt>
              </c:numCache>
            </c:numRef>
          </c:val>
        </c:ser>
        <c:ser>
          <c:idx val="4"/>
          <c:order val="4"/>
          <c:tx>
            <c:strRef>
              <c:f>'C:\Users\clevbr\Desktop\2011 Questions solid liquid drying as is\[Litter NH4 Results.xlsx]NH4 w Prep Trts'!$M$26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'C:\Users\clevbr\Desktop\2011 Questions solid liquid drying as is\[Litter NH4 Results.xlsx]NH4 w Prep Trts'!$H$27:$H$31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'C:\Users\clevbr\Desktop\2011 Questions solid liquid drying as is\[Litter NH4 Results.xlsx]NH4 w Prep Trts'!$M$27:$M$31</c:f>
              <c:numCache>
                <c:formatCode>General</c:formatCode>
                <c:ptCount val="5"/>
                <c:pt idx="0">
                  <c:v>4860.4281885365499</c:v>
                </c:pt>
                <c:pt idx="1">
                  <c:v>5797.0508641972319</c:v>
                </c:pt>
                <c:pt idx="2">
                  <c:v>5842.1228704824534</c:v>
                </c:pt>
                <c:pt idx="3">
                  <c:v>5184.0249975971301</c:v>
                </c:pt>
                <c:pt idx="4">
                  <c:v>5747.5932427790503</c:v>
                </c:pt>
              </c:numCache>
            </c:numRef>
          </c:val>
        </c:ser>
        <c:axId val="136879488"/>
        <c:axId val="136893568"/>
      </c:barChart>
      <c:catAx>
        <c:axId val="136879488"/>
        <c:scaling>
          <c:orientation val="minMax"/>
        </c:scaling>
        <c:axPos val="b"/>
        <c:numFmt formatCode="General" sourceLinked="1"/>
        <c:tickLblPos val="nextTo"/>
        <c:crossAx val="136893568"/>
        <c:crosses val="autoZero"/>
        <c:auto val="1"/>
        <c:lblAlgn val="ctr"/>
        <c:lblOffset val="100"/>
      </c:catAx>
      <c:valAx>
        <c:axId val="136893568"/>
        <c:scaling>
          <c:orientation val="minMax"/>
          <c:max val="8000"/>
          <c:min val="3000"/>
        </c:scaling>
        <c:axPos val="l"/>
        <c:majorGridlines/>
        <c:numFmt formatCode="General" sourceLinked="1"/>
        <c:tickLblPos val="nextTo"/>
        <c:crossAx val="136879488"/>
        <c:crosses val="autoZero"/>
        <c:crossBetween val="between"/>
        <c:majorUnit val="1000"/>
        <c:minorUnit val="500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'C:\Users\clevbr\Desktop\2011 Questions solid liquid drying as is\[Litter NH4 Results.xlsx]NH4 w Prep Trts'!$I$33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'C:\Users\clevbr\Desktop\2011 Questions solid liquid drying as is\[Litter NH4 Results.xlsx]NH4 w Prep Trts'!$H$34:$H$38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'C:\Users\clevbr\Desktop\2011 Questions solid liquid drying as is\[Litter NH4 Results.xlsx]NH4 w Prep Trts'!$I$34:$I$38</c:f>
              <c:numCache>
                <c:formatCode>General</c:formatCode>
                <c:ptCount val="5"/>
                <c:pt idx="0">
                  <c:v>6836.4993836960984</c:v>
                </c:pt>
                <c:pt idx="1">
                  <c:v>5337.8048570491383</c:v>
                </c:pt>
                <c:pt idx="2">
                  <c:v>7438.6296689215023</c:v>
                </c:pt>
                <c:pt idx="3">
                  <c:v>5527.5429691048721</c:v>
                </c:pt>
                <c:pt idx="4">
                  <c:v>4588.2280845924315</c:v>
                </c:pt>
              </c:numCache>
            </c:numRef>
          </c:val>
        </c:ser>
        <c:ser>
          <c:idx val="1"/>
          <c:order val="1"/>
          <c:tx>
            <c:strRef>
              <c:f>'C:\Users\clevbr\Desktop\2011 Questions solid liquid drying as is\[Litter NH4 Results.xlsx]NH4 w Prep Trts'!$J$33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'C:\Users\clevbr\Desktop\2011 Questions solid liquid drying as is\[Litter NH4 Results.xlsx]NH4 w Prep Trts'!$H$34:$H$38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'C:\Users\clevbr\Desktop\2011 Questions solid liquid drying as is\[Litter NH4 Results.xlsx]NH4 w Prep Trts'!$J$34:$J$38</c:f>
              <c:numCache>
                <c:formatCode>General</c:formatCode>
                <c:ptCount val="5"/>
                <c:pt idx="0">
                  <c:v>6578.8218799169317</c:v>
                </c:pt>
                <c:pt idx="1">
                  <c:v>6223.9902559638704</c:v>
                </c:pt>
                <c:pt idx="2">
                  <c:v>6445.5230930481002</c:v>
                </c:pt>
                <c:pt idx="3">
                  <c:v>4678.7957301107099</c:v>
                </c:pt>
                <c:pt idx="4">
                  <c:v>3633.2120353887899</c:v>
                </c:pt>
              </c:numCache>
            </c:numRef>
          </c:val>
        </c:ser>
        <c:ser>
          <c:idx val="2"/>
          <c:order val="2"/>
          <c:tx>
            <c:strRef>
              <c:f>'C:\Users\clevbr\Desktop\2011 Questions solid liquid drying as is\[Litter NH4 Results.xlsx]NH4 w Prep Trts'!$K$33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'C:\Users\clevbr\Desktop\2011 Questions solid liquid drying as is\[Litter NH4 Results.xlsx]NH4 w Prep Trts'!$H$34:$H$38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'C:\Users\clevbr\Desktop\2011 Questions solid liquid drying as is\[Litter NH4 Results.xlsx]NH4 w Prep Trts'!$K$34:$K$38</c:f>
              <c:numCache>
                <c:formatCode>General</c:formatCode>
                <c:ptCount val="5"/>
                <c:pt idx="0">
                  <c:v>6167.9256945483603</c:v>
                </c:pt>
                <c:pt idx="1">
                  <c:v>5932.59328193081</c:v>
                </c:pt>
                <c:pt idx="2">
                  <c:v>6106.1621187347719</c:v>
                </c:pt>
                <c:pt idx="3">
                  <c:v>4395.19240594243</c:v>
                </c:pt>
                <c:pt idx="4">
                  <c:v>3757.4797220159107</c:v>
                </c:pt>
              </c:numCache>
            </c:numRef>
          </c:val>
        </c:ser>
        <c:ser>
          <c:idx val="3"/>
          <c:order val="3"/>
          <c:tx>
            <c:strRef>
              <c:f>'C:\Users\clevbr\Desktop\2011 Questions solid liquid drying as is\[Litter NH4 Results.xlsx]NH4 w Prep Trts'!$L$33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'C:\Users\clevbr\Desktop\2011 Questions solid liquid drying as is\[Litter NH4 Results.xlsx]NH4 w Prep Trts'!$H$34:$H$38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'C:\Users\clevbr\Desktop\2011 Questions solid liquid drying as is\[Litter NH4 Results.xlsx]NH4 w Prep Trts'!$L$34:$L$38</c:f>
              <c:numCache>
                <c:formatCode>General</c:formatCode>
                <c:ptCount val="5"/>
                <c:pt idx="0">
                  <c:v>6984.2462587398704</c:v>
                </c:pt>
                <c:pt idx="1">
                  <c:v>7087.6101355930623</c:v>
                </c:pt>
                <c:pt idx="2">
                  <c:v>5449.9922090330019</c:v>
                </c:pt>
                <c:pt idx="3">
                  <c:v>4738.6593085333616</c:v>
                </c:pt>
                <c:pt idx="4">
                  <c:v>3656.0903033200202</c:v>
                </c:pt>
              </c:numCache>
            </c:numRef>
          </c:val>
        </c:ser>
        <c:ser>
          <c:idx val="4"/>
          <c:order val="4"/>
          <c:tx>
            <c:strRef>
              <c:f>'C:\Users\clevbr\Desktop\2011 Questions solid liquid drying as is\[Litter NH4 Results.xlsx]NH4 w Prep Trts'!$M$33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'C:\Users\clevbr\Desktop\2011 Questions solid liquid drying as is\[Litter NH4 Results.xlsx]NH4 w Prep Trts'!$H$34:$H$38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'C:\Users\clevbr\Desktop\2011 Questions solid liquid drying as is\[Litter NH4 Results.xlsx]NH4 w Prep Trts'!$M$34:$M$38</c:f>
              <c:numCache>
                <c:formatCode>General</c:formatCode>
                <c:ptCount val="5"/>
                <c:pt idx="0">
                  <c:v>7269.9278574590398</c:v>
                </c:pt>
                <c:pt idx="1">
                  <c:v>6411.0983687860798</c:v>
                </c:pt>
                <c:pt idx="2">
                  <c:v>7136.7419623907599</c:v>
                </c:pt>
                <c:pt idx="3">
                  <c:v>5378.1057803967497</c:v>
                </c:pt>
                <c:pt idx="4">
                  <c:v>5818.0288758551114</c:v>
                </c:pt>
              </c:numCache>
            </c:numRef>
          </c:val>
        </c:ser>
        <c:axId val="137003008"/>
        <c:axId val="137004544"/>
      </c:barChart>
      <c:catAx>
        <c:axId val="137003008"/>
        <c:scaling>
          <c:orientation val="minMax"/>
        </c:scaling>
        <c:axPos val="b"/>
        <c:numFmt formatCode="General" sourceLinked="1"/>
        <c:tickLblPos val="nextTo"/>
        <c:crossAx val="137004544"/>
        <c:crosses val="autoZero"/>
        <c:auto val="1"/>
        <c:lblAlgn val="ctr"/>
        <c:lblOffset val="100"/>
      </c:catAx>
      <c:valAx>
        <c:axId val="137004544"/>
        <c:scaling>
          <c:orientation val="minMax"/>
          <c:max val="8000"/>
          <c:min val="3000"/>
        </c:scaling>
        <c:axPos val="l"/>
        <c:majorGridlines/>
        <c:numFmt formatCode="General" sourceLinked="1"/>
        <c:tickLblPos val="nextTo"/>
        <c:crossAx val="137003008"/>
        <c:crosses val="autoZero"/>
        <c:crossBetween val="between"/>
        <c:majorUnit val="1000"/>
        <c:minorUnit val="500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'C:\Users\clevbr\Desktop\2011 Questions solid liquid drying as is\[Litter NH4 Results.xlsx]NH4 w Prep Trts'!$I$19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'C:\Users\clevbr\Desktop\2011 Questions solid liquid drying as is\[Litter NH4 Results.xlsx]NH4 w Prep Trts'!$H$20:$H$24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'C:\Users\clevbr\Desktop\2011 Questions solid liquid drying as is\[Litter NH4 Results.xlsx]NH4 w Prep Trts'!$I$20:$I$24</c:f>
              <c:numCache>
                <c:formatCode>General</c:formatCode>
                <c:ptCount val="5"/>
                <c:pt idx="0">
                  <c:v>3227.3781384411609</c:v>
                </c:pt>
                <c:pt idx="1">
                  <c:v>4124.1363254338321</c:v>
                </c:pt>
                <c:pt idx="2">
                  <c:v>4627.4829316277819</c:v>
                </c:pt>
                <c:pt idx="3">
                  <c:v>4058.1186125041409</c:v>
                </c:pt>
                <c:pt idx="4">
                  <c:v>3913.7249392318899</c:v>
                </c:pt>
              </c:numCache>
            </c:numRef>
          </c:val>
        </c:ser>
        <c:ser>
          <c:idx val="1"/>
          <c:order val="1"/>
          <c:tx>
            <c:strRef>
              <c:f>'C:\Users\clevbr\Desktop\2011 Questions solid liquid drying as is\[Litter NH4 Results.xlsx]NH4 w Prep Trts'!$J$19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'C:\Users\clevbr\Desktop\2011 Questions solid liquid drying as is\[Litter NH4 Results.xlsx]NH4 w Prep Trts'!$H$20:$H$24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'C:\Users\clevbr\Desktop\2011 Questions solid liquid drying as is\[Litter NH4 Results.xlsx]NH4 w Prep Trts'!$J$20:$J$24</c:f>
              <c:numCache>
                <c:formatCode>General</c:formatCode>
                <c:ptCount val="5"/>
                <c:pt idx="0">
                  <c:v>3319.6838940203997</c:v>
                </c:pt>
                <c:pt idx="1">
                  <c:v>2247.1193125718019</c:v>
                </c:pt>
                <c:pt idx="2">
                  <c:v>2456.4614940995402</c:v>
                </c:pt>
                <c:pt idx="3">
                  <c:v>2159.7552402454007</c:v>
                </c:pt>
                <c:pt idx="4">
                  <c:v>3436.1563773964108</c:v>
                </c:pt>
              </c:numCache>
            </c:numRef>
          </c:val>
        </c:ser>
        <c:ser>
          <c:idx val="2"/>
          <c:order val="2"/>
          <c:tx>
            <c:strRef>
              <c:f>'C:\Users\clevbr\Desktop\2011 Questions solid liquid drying as is\[Litter NH4 Results.xlsx]NH4 w Prep Trts'!$K$19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'C:\Users\clevbr\Desktop\2011 Questions solid liquid drying as is\[Litter NH4 Results.xlsx]NH4 w Prep Trts'!$H$20:$H$24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'C:\Users\clevbr\Desktop\2011 Questions solid liquid drying as is\[Litter NH4 Results.xlsx]NH4 w Prep Trts'!$K$20:$K$24</c:f>
              <c:numCache>
                <c:formatCode>General</c:formatCode>
                <c:ptCount val="5"/>
                <c:pt idx="0">
                  <c:v>3036.253594895381</c:v>
                </c:pt>
                <c:pt idx="1">
                  <c:v>2121.9040612839599</c:v>
                </c:pt>
                <c:pt idx="2">
                  <c:v>2266.1039511699391</c:v>
                </c:pt>
                <c:pt idx="3">
                  <c:v>1401.09106812604</c:v>
                </c:pt>
                <c:pt idx="4">
                  <c:v>1563.0738428663394</c:v>
                </c:pt>
              </c:numCache>
            </c:numRef>
          </c:val>
        </c:ser>
        <c:ser>
          <c:idx val="3"/>
          <c:order val="3"/>
          <c:tx>
            <c:strRef>
              <c:f>'C:\Users\clevbr\Desktop\2011 Questions solid liquid drying as is\[Litter NH4 Results.xlsx]NH4 w Prep Trts'!$L$19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'C:\Users\clevbr\Desktop\2011 Questions solid liquid drying as is\[Litter NH4 Results.xlsx]NH4 w Prep Trts'!$H$20:$H$24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'C:\Users\clevbr\Desktop\2011 Questions solid liquid drying as is\[Litter NH4 Results.xlsx]NH4 w Prep Trts'!$L$20:$L$24</c:f>
              <c:numCache>
                <c:formatCode>General</c:formatCode>
                <c:ptCount val="5"/>
                <c:pt idx="0">
                  <c:v>3652.9064142039301</c:v>
                </c:pt>
                <c:pt idx="1">
                  <c:v>2838.416889302739</c:v>
                </c:pt>
                <c:pt idx="2">
                  <c:v>1997.8860482191994</c:v>
                </c:pt>
                <c:pt idx="3">
                  <c:v>1946.2943480428794</c:v>
                </c:pt>
              </c:numCache>
            </c:numRef>
          </c:val>
        </c:ser>
        <c:ser>
          <c:idx val="4"/>
          <c:order val="4"/>
          <c:tx>
            <c:strRef>
              <c:f>'C:\Users\clevbr\Desktop\2011 Questions solid liquid drying as is\[Litter NH4 Results.xlsx]NH4 w Prep Trts'!$M$19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'C:\Users\clevbr\Desktop\2011 Questions solid liquid drying as is\[Litter NH4 Results.xlsx]NH4 w Prep Trts'!$H$20:$H$24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'C:\Users\clevbr\Desktop\2011 Questions solid liquid drying as is\[Litter NH4 Results.xlsx]NH4 w Prep Trts'!$M$20:$M$24</c:f>
              <c:numCache>
                <c:formatCode>General</c:formatCode>
                <c:ptCount val="5"/>
                <c:pt idx="0">
                  <c:v>3600.779338589241</c:v>
                </c:pt>
                <c:pt idx="1">
                  <c:v>3417.1442969991599</c:v>
                </c:pt>
                <c:pt idx="2">
                  <c:v>4502.2209836885004</c:v>
                </c:pt>
                <c:pt idx="3">
                  <c:v>4170.4813168979099</c:v>
                </c:pt>
                <c:pt idx="4">
                  <c:v>4200.98924302871</c:v>
                </c:pt>
              </c:numCache>
            </c:numRef>
          </c:val>
        </c:ser>
        <c:axId val="137134080"/>
        <c:axId val="137135616"/>
      </c:barChart>
      <c:catAx>
        <c:axId val="137134080"/>
        <c:scaling>
          <c:orientation val="minMax"/>
        </c:scaling>
        <c:axPos val="b"/>
        <c:numFmt formatCode="General" sourceLinked="1"/>
        <c:tickLblPos val="nextTo"/>
        <c:crossAx val="137135616"/>
        <c:crosses val="autoZero"/>
        <c:auto val="1"/>
        <c:lblAlgn val="ctr"/>
        <c:lblOffset val="100"/>
      </c:catAx>
      <c:valAx>
        <c:axId val="137135616"/>
        <c:scaling>
          <c:orientation val="minMax"/>
          <c:max val="5000"/>
          <c:min val="0"/>
        </c:scaling>
        <c:axPos val="l"/>
        <c:majorGridlines/>
        <c:numFmt formatCode="General" sourceLinked="1"/>
        <c:tickLblPos val="nextTo"/>
        <c:crossAx val="137134080"/>
        <c:crosses val="autoZero"/>
        <c:crossBetween val="between"/>
        <c:majorUnit val="1000"/>
        <c:minorUnit val="500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548757298194869"/>
          <c:y val="4.3072601344730496E-2"/>
          <c:w val="0.8026586855214527"/>
          <c:h val="0.68201419233873561"/>
        </c:manualLayout>
      </c:layout>
      <c:scatterChart>
        <c:scatterStyle val="lineMarker"/>
        <c:ser>
          <c:idx val="0"/>
          <c:order val="0"/>
          <c:tx>
            <c:strRef>
              <c:f>'[Litter NH4 Results.xlsx]NH4 for PPT'!$I$1</c:f>
              <c:strCache>
                <c:ptCount val="1"/>
                <c:pt idx="0">
                  <c:v>Layer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</c:marker>
          <c:xVal>
            <c:numRef>
              <c:f>'[Litter NH4 Results.xlsx]NH4 for PPT'!$H$2:$H$26</c:f>
              <c:numCache>
                <c:formatCode>0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'[Litter NH4 Results.xlsx]NH4 for PPT'!$I$2:$I$26</c:f>
              <c:numCache>
                <c:formatCode>General</c:formatCode>
                <c:ptCount val="25"/>
                <c:pt idx="0">
                  <c:v>2493.5831866386602</c:v>
                </c:pt>
                <c:pt idx="1">
                  <c:v>2706.707216580427</c:v>
                </c:pt>
                <c:pt idx="2">
                  <c:v>2681.3401574526702</c:v>
                </c:pt>
                <c:pt idx="3">
                  <c:v>2707.8175889029312</c:v>
                </c:pt>
                <c:pt idx="4">
                  <c:v>2925.7910469685912</c:v>
                </c:pt>
                <c:pt idx="5">
                  <c:v>2464.3716491518699</c:v>
                </c:pt>
                <c:pt idx="6">
                  <c:v>2567.5892188343255</c:v>
                </c:pt>
                <c:pt idx="7">
                  <c:v>2337.9145556473522</c:v>
                </c:pt>
                <c:pt idx="8">
                  <c:v>3618.371516576723</c:v>
                </c:pt>
                <c:pt idx="9">
                  <c:v>2762.8422666185202</c:v>
                </c:pt>
                <c:pt idx="10">
                  <c:v>2462.9225886885001</c:v>
                </c:pt>
                <c:pt idx="11">
                  <c:v>2626.3574338204789</c:v>
                </c:pt>
                <c:pt idx="12">
                  <c:v>2639.1372760106001</c:v>
                </c:pt>
                <c:pt idx="13">
                  <c:v>2742.3665514320001</c:v>
                </c:pt>
                <c:pt idx="15">
                  <c:v>2377.4281972942522</c:v>
                </c:pt>
                <c:pt idx="16">
                  <c:v>2512.7442226756898</c:v>
                </c:pt>
                <c:pt idx="17">
                  <c:v>2581.8995817267687</c:v>
                </c:pt>
                <c:pt idx="18">
                  <c:v>2593.0903214558198</c:v>
                </c:pt>
                <c:pt idx="19">
                  <c:v>2684.08935921695</c:v>
                </c:pt>
                <c:pt idx="20">
                  <c:v>2772.9626471652987</c:v>
                </c:pt>
                <c:pt idx="21">
                  <c:v>2685.7881528963712</c:v>
                </c:pt>
                <c:pt idx="22">
                  <c:v>2596.5369768504761</c:v>
                </c:pt>
                <c:pt idx="23">
                  <c:v>2537.673210874947</c:v>
                </c:pt>
              </c:numCache>
            </c:numRef>
          </c:yVal>
        </c:ser>
        <c:ser>
          <c:idx val="1"/>
          <c:order val="1"/>
          <c:tx>
            <c:strRef>
              <c:f>'[Litter NH4 Results.xlsx]NH4 for PPT'!$J$1</c:f>
              <c:strCache>
                <c:ptCount val="1"/>
                <c:pt idx="0">
                  <c:v>Pullet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0"/>
          </c:marker>
          <c:xVal>
            <c:numRef>
              <c:f>'[Litter NH4 Results.xlsx]NH4 for PPT'!$H$2:$H$26</c:f>
              <c:numCache>
                <c:formatCode>0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'[Litter NH4 Results.xlsx]NH4 for PPT'!$J$2:$J$26</c:f>
              <c:numCache>
                <c:formatCode>###0.000</c:formatCode>
                <c:ptCount val="25"/>
                <c:pt idx="0">
                  <c:v>3600.7793385892455</c:v>
                </c:pt>
                <c:pt idx="1">
                  <c:v>3227.378138441165</c:v>
                </c:pt>
                <c:pt idx="2">
                  <c:v>3319.6838940203997</c:v>
                </c:pt>
                <c:pt idx="3">
                  <c:v>3036.2535948953855</c:v>
                </c:pt>
                <c:pt idx="4">
                  <c:v>3652.9064142039301</c:v>
                </c:pt>
                <c:pt idx="5">
                  <c:v>3417.1442969991599</c:v>
                </c:pt>
                <c:pt idx="6">
                  <c:v>3210.2637905787401</c:v>
                </c:pt>
                <c:pt idx="7">
                  <c:v>3582.50925636681</c:v>
                </c:pt>
                <c:pt idx="8">
                  <c:v>3201.3171865394311</c:v>
                </c:pt>
                <c:pt idx="9">
                  <c:v>3808.4245693870398</c:v>
                </c:pt>
                <c:pt idx="10">
                  <c:v>3668.6548928303855</c:v>
                </c:pt>
                <c:pt idx="11">
                  <c:v>3396.3760305772275</c:v>
                </c:pt>
                <c:pt idx="12">
                  <c:v>3196.8993211465422</c:v>
                </c:pt>
                <c:pt idx="13">
                  <c:v>2910.4539901369612</c:v>
                </c:pt>
                <c:pt idx="14">
                  <c:v>3388.35541823932</c:v>
                </c:pt>
                <c:pt idx="15">
                  <c:v>3335.6523446435422</c:v>
                </c:pt>
                <c:pt idx="16">
                  <c:v>3317.1855900546498</c:v>
                </c:pt>
                <c:pt idx="17">
                  <c:v>3227.26901222064</c:v>
                </c:pt>
                <c:pt idx="18">
                  <c:v>2997.2298596663645</c:v>
                </c:pt>
                <c:pt idx="19">
                  <c:v>3335.4774939882022</c:v>
                </c:pt>
                <c:pt idx="20">
                  <c:v>3638.8695323967022</c:v>
                </c:pt>
                <c:pt idx="21">
                  <c:v>3307.9795221264812</c:v>
                </c:pt>
                <c:pt idx="22">
                  <c:v>3125.585330046355</c:v>
                </c:pt>
                <c:pt idx="23">
                  <c:v>3194.38432567669</c:v>
                </c:pt>
                <c:pt idx="24">
                  <c:v>3277.2683476346897</c:v>
                </c:pt>
              </c:numCache>
            </c:numRef>
          </c:yVal>
        </c:ser>
        <c:ser>
          <c:idx val="2"/>
          <c:order val="2"/>
          <c:tx>
            <c:strRef>
              <c:f>'[Litter NH4 Results.xlsx]NH4 for PPT'!$K$1</c:f>
              <c:strCache>
                <c:ptCount val="1"/>
                <c:pt idx="0">
                  <c:v>Broiler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0"/>
          </c:marker>
          <c:xVal>
            <c:numRef>
              <c:f>'[Litter NH4 Results.xlsx]NH4 for PPT'!$H$2:$H$26</c:f>
              <c:numCache>
                <c:formatCode>0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'[Litter NH4 Results.xlsx]NH4 for PPT'!$K$2:$K$26</c:f>
              <c:numCache>
                <c:formatCode>###0.000</c:formatCode>
                <c:ptCount val="25"/>
                <c:pt idx="0">
                  <c:v>4683.6700278031803</c:v>
                </c:pt>
                <c:pt idx="1">
                  <c:v>3537.2847894535139</c:v>
                </c:pt>
                <c:pt idx="2">
                  <c:v>3816.8954822106502</c:v>
                </c:pt>
                <c:pt idx="3">
                  <c:v>3277.3464418067697</c:v>
                </c:pt>
                <c:pt idx="4">
                  <c:v>4220.7123033340295</c:v>
                </c:pt>
                <c:pt idx="5">
                  <c:v>3683.5820286404901</c:v>
                </c:pt>
                <c:pt idx="6">
                  <c:v>3343.0588262032302</c:v>
                </c:pt>
                <c:pt idx="7">
                  <c:v>3446.1778620753312</c:v>
                </c:pt>
                <c:pt idx="8">
                  <c:v>2909.9832692683499</c:v>
                </c:pt>
                <c:pt idx="9">
                  <c:v>4282.9223280841734</c:v>
                </c:pt>
                <c:pt idx="10">
                  <c:v>4078.296471319145</c:v>
                </c:pt>
                <c:pt idx="11">
                  <c:v>3787.0817101473822</c:v>
                </c:pt>
                <c:pt idx="12">
                  <c:v>3372.51079513386</c:v>
                </c:pt>
                <c:pt idx="13">
                  <c:v>3212.4353867569512</c:v>
                </c:pt>
                <c:pt idx="14">
                  <c:v>4218.9309651414596</c:v>
                </c:pt>
                <c:pt idx="15">
                  <c:v>3758.3888866153598</c:v>
                </c:pt>
                <c:pt idx="16">
                  <c:v>3699.0673945740855</c:v>
                </c:pt>
                <c:pt idx="17">
                  <c:v>3251.783625805645</c:v>
                </c:pt>
                <c:pt idx="18">
                  <c:v>3283.5292749042801</c:v>
                </c:pt>
                <c:pt idx="19">
                  <c:v>3799.7091872914302</c:v>
                </c:pt>
                <c:pt idx="20">
                  <c:v>3976.0722022128202</c:v>
                </c:pt>
                <c:pt idx="21">
                  <c:v>3775.989422532436</c:v>
                </c:pt>
                <c:pt idx="22">
                  <c:v>3253.9738023141522</c:v>
                </c:pt>
                <c:pt idx="23">
                  <c:v>3269.8326539015161</c:v>
                </c:pt>
                <c:pt idx="24">
                  <c:v>4140.9672824121499</c:v>
                </c:pt>
              </c:numCache>
            </c:numRef>
          </c:yVal>
        </c:ser>
        <c:ser>
          <c:idx val="3"/>
          <c:order val="3"/>
          <c:tx>
            <c:strRef>
              <c:f>'[Litter NH4 Results.xlsx]NH4 for PPT'!$L$1</c:f>
              <c:strCache>
                <c:ptCount val="1"/>
                <c:pt idx="0">
                  <c:v>Roaster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10"/>
          </c:marker>
          <c:xVal>
            <c:numRef>
              <c:f>'[Litter NH4 Results.xlsx]NH4 for PPT'!$H$2:$H$26</c:f>
              <c:numCache>
                <c:formatCode>0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'[Litter NH4 Results.xlsx]NH4 for PPT'!$L$2:$L$26</c:f>
              <c:numCache>
                <c:formatCode>###0.000</c:formatCode>
                <c:ptCount val="25"/>
                <c:pt idx="0">
                  <c:v>4860.4281885365499</c:v>
                </c:pt>
                <c:pt idx="1">
                  <c:v>5453.0880831644399</c:v>
                </c:pt>
                <c:pt idx="2">
                  <c:v>5005.28630494346</c:v>
                </c:pt>
                <c:pt idx="3">
                  <c:v>4454.9641468455002</c:v>
                </c:pt>
                <c:pt idx="4">
                  <c:v>4987.4947267381585</c:v>
                </c:pt>
                <c:pt idx="5">
                  <c:v>5679.5084865311201</c:v>
                </c:pt>
                <c:pt idx="6">
                  <c:v>5797.7876753237397</c:v>
                </c:pt>
                <c:pt idx="7">
                  <c:v>4626.6454825647634</c:v>
                </c:pt>
                <c:pt idx="8">
                  <c:v>5040.1934618941514</c:v>
                </c:pt>
                <c:pt idx="9">
                  <c:v>5155.6741280824854</c:v>
                </c:pt>
                <c:pt idx="10">
                  <c:v>5350.5912219848351</c:v>
                </c:pt>
                <c:pt idx="11">
                  <c:v>5117.6710363724924</c:v>
                </c:pt>
                <c:pt idx="12">
                  <c:v>4778.2620651981224</c:v>
                </c:pt>
                <c:pt idx="13">
                  <c:v>4577.6749565642904</c:v>
                </c:pt>
                <c:pt idx="14">
                  <c:v>5008.8152564101511</c:v>
                </c:pt>
                <c:pt idx="15">
                  <c:v>5388.71358803985</c:v>
                </c:pt>
                <c:pt idx="16">
                  <c:v>5302.0405223841999</c:v>
                </c:pt>
                <c:pt idx="17">
                  <c:v>4802.34341662518</c:v>
                </c:pt>
                <c:pt idx="18">
                  <c:v>4922.3086934396124</c:v>
                </c:pt>
                <c:pt idx="19">
                  <c:v>5178.3014782761702</c:v>
                </c:pt>
                <c:pt idx="20">
                  <c:v>5259.8742339633254</c:v>
                </c:pt>
                <c:pt idx="21">
                  <c:v>5661.9894325800597</c:v>
                </c:pt>
                <c:pt idx="22">
                  <c:v>5137.5062259917522</c:v>
                </c:pt>
                <c:pt idx="23">
                  <c:v>4775.5593239055934</c:v>
                </c:pt>
                <c:pt idx="24">
                  <c:v>5200.8986070649444</c:v>
                </c:pt>
              </c:numCache>
            </c:numRef>
          </c:yVal>
        </c:ser>
        <c:ser>
          <c:idx val="4"/>
          <c:order val="4"/>
          <c:tx>
            <c:strRef>
              <c:f>'[Litter NH4 Results.xlsx]NH4 for PPT'!$M$1</c:f>
              <c:strCache>
                <c:ptCount val="1"/>
                <c:pt idx="0">
                  <c:v>Turkey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10"/>
          </c:marker>
          <c:xVal>
            <c:numRef>
              <c:f>'[Litter NH4 Results.xlsx]NH4 for PPT'!$H$2:$H$26</c:f>
              <c:numCache>
                <c:formatCode>0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'[Litter NH4 Results.xlsx]NH4 for PPT'!$M$2:$M$26</c:f>
              <c:numCache>
                <c:formatCode>###0.000</c:formatCode>
                <c:ptCount val="25"/>
                <c:pt idx="0">
                  <c:v>7269.9278574590398</c:v>
                </c:pt>
                <c:pt idx="1">
                  <c:v>6836.4993836960975</c:v>
                </c:pt>
                <c:pt idx="2">
                  <c:v>6578.8218799169344</c:v>
                </c:pt>
                <c:pt idx="3">
                  <c:v>6167.9256945483603</c:v>
                </c:pt>
                <c:pt idx="4">
                  <c:v>6984.2462587398704</c:v>
                </c:pt>
                <c:pt idx="5">
                  <c:v>6891.81673647358</c:v>
                </c:pt>
                <c:pt idx="6">
                  <c:v>6656.7164261584621</c:v>
                </c:pt>
                <c:pt idx="7">
                  <c:v>6493.93074043261</c:v>
                </c:pt>
                <c:pt idx="8">
                  <c:v>6446.2957283313099</c:v>
                </c:pt>
                <c:pt idx="9">
                  <c:v>7151.8245237363244</c:v>
                </c:pt>
                <c:pt idx="10">
                  <c:v>7417.9368961364989</c:v>
                </c:pt>
                <c:pt idx="11">
                  <c:v>7207.9547445398102</c:v>
                </c:pt>
                <c:pt idx="12">
                  <c:v>6289.5273137171698</c:v>
                </c:pt>
                <c:pt idx="13">
                  <c:v>6082.7396759616504</c:v>
                </c:pt>
                <c:pt idx="14">
                  <c:v>6907.5457805259102</c:v>
                </c:pt>
                <c:pt idx="15">
                  <c:v>6799.7738428727589</c:v>
                </c:pt>
                <c:pt idx="16">
                  <c:v>7050.3130635931811</c:v>
                </c:pt>
                <c:pt idx="17">
                  <c:v>6393.9100976388891</c:v>
                </c:pt>
                <c:pt idx="18">
                  <c:v>6223.13494047737</c:v>
                </c:pt>
                <c:pt idx="19">
                  <c:v>7090.7847471998775</c:v>
                </c:pt>
                <c:pt idx="20">
                  <c:v>6955.2843543758599</c:v>
                </c:pt>
                <c:pt idx="21">
                  <c:v>6666.859457748099</c:v>
                </c:pt>
                <c:pt idx="22">
                  <c:v>5671.7882470344075</c:v>
                </c:pt>
                <c:pt idx="23">
                  <c:v>6238.0753486057902</c:v>
                </c:pt>
                <c:pt idx="24">
                  <c:v>7388.8929937939511</c:v>
                </c:pt>
              </c:numCache>
            </c:numRef>
          </c:yVal>
        </c:ser>
        <c:axId val="140061696"/>
        <c:axId val="140088448"/>
      </c:scatterChart>
      <c:valAx>
        <c:axId val="140061696"/>
        <c:scaling>
          <c:orientation val="minMax"/>
          <c:max val="25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25 Reps</a:t>
                </a:r>
                <a:endParaRPr lang="en-US" dirty="0"/>
              </a:p>
            </c:rich>
          </c:tx>
        </c:title>
        <c:numFmt formatCode="0" sourceLinked="1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40088448"/>
        <c:crosses val="autoZero"/>
        <c:crossBetween val="midCat"/>
        <c:majorUnit val="5"/>
      </c:valAx>
      <c:valAx>
        <c:axId val="140088448"/>
        <c:scaling>
          <c:orientation val="minMax"/>
          <c:min val="200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40061696"/>
        <c:crosses val="autoZero"/>
        <c:crossBetween val="midCat"/>
        <c:majorUnit val="1000"/>
        <c:minorUnit val="500"/>
      </c:valAx>
    </c:plotArea>
    <c:legend>
      <c:legendPos val="b"/>
      <c:layout>
        <c:manualLayout>
          <c:xMode val="edge"/>
          <c:yMode val="edge"/>
          <c:x val="0"/>
          <c:y val="0.89080379136992449"/>
          <c:w val="0.9991424637494084"/>
          <c:h val="0.10511248593925759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'C:\Users\clevbr\Desktop\2011 Questions solid liquid drying as is\[N data on livestock.xls]%DM'!$B$17</c:f>
              <c:strCache>
                <c:ptCount val="1"/>
                <c:pt idx="0">
                  <c:v>60C</c:v>
                </c:pt>
              </c:strCache>
            </c:strRef>
          </c:tx>
          <c:cat>
            <c:strRef>
              <c:f>'C:\Users\clevbr\Desktop\2011 Questions solid liquid drying as is\[N data on livestock.xls]%DM'!$A$18:$A$20</c:f>
              <c:strCache>
                <c:ptCount val="3"/>
                <c:pt idx="0">
                  <c:v>Beef</c:v>
                </c:pt>
                <c:pt idx="1">
                  <c:v>Dairy</c:v>
                </c:pt>
                <c:pt idx="2">
                  <c:v>Horse</c:v>
                </c:pt>
              </c:strCache>
            </c:strRef>
          </c:cat>
          <c:val>
            <c:numRef>
              <c:f>'C:\Users\clevbr\Desktop\2011 Questions solid liquid drying as is\[N data on livestock.xls]%DM'!$B$18:$B$20</c:f>
              <c:numCache>
                <c:formatCode>General</c:formatCode>
                <c:ptCount val="3"/>
                <c:pt idx="0">
                  <c:v>66.111000000000004</c:v>
                </c:pt>
                <c:pt idx="1">
                  <c:v>77.588999999999999</c:v>
                </c:pt>
                <c:pt idx="2">
                  <c:v>49.749000000000002</c:v>
                </c:pt>
              </c:numCache>
            </c:numRef>
          </c:val>
        </c:ser>
        <c:ser>
          <c:idx val="1"/>
          <c:order val="1"/>
          <c:tx>
            <c:strRef>
              <c:f>'C:\Users\clevbr\Desktop\2011 Questions solid liquid drying as is\[N data on livestock.xls]%DM'!$C$17</c:f>
              <c:strCache>
                <c:ptCount val="1"/>
                <c:pt idx="0">
                  <c:v>80C</c:v>
                </c:pt>
              </c:strCache>
            </c:strRef>
          </c:tx>
          <c:cat>
            <c:strRef>
              <c:f>'C:\Users\clevbr\Desktop\2011 Questions solid liquid drying as is\[N data on livestock.xls]%DM'!$A$18:$A$20</c:f>
              <c:strCache>
                <c:ptCount val="3"/>
                <c:pt idx="0">
                  <c:v>Beef</c:v>
                </c:pt>
                <c:pt idx="1">
                  <c:v>Dairy</c:v>
                </c:pt>
                <c:pt idx="2">
                  <c:v>Horse</c:v>
                </c:pt>
              </c:strCache>
            </c:strRef>
          </c:cat>
          <c:val>
            <c:numRef>
              <c:f>'C:\Users\clevbr\Desktop\2011 Questions solid liquid drying as is\[N data on livestock.xls]%DM'!$C$18:$C$20</c:f>
              <c:numCache>
                <c:formatCode>General</c:formatCode>
                <c:ptCount val="3"/>
                <c:pt idx="0">
                  <c:v>67.862500000000011</c:v>
                </c:pt>
                <c:pt idx="1">
                  <c:v>77.748999999999995</c:v>
                </c:pt>
                <c:pt idx="2">
                  <c:v>49.512</c:v>
                </c:pt>
              </c:numCache>
            </c:numRef>
          </c:val>
        </c:ser>
        <c:axId val="140303360"/>
        <c:axId val="140305152"/>
      </c:barChart>
      <c:catAx>
        <c:axId val="140303360"/>
        <c:scaling>
          <c:orientation val="minMax"/>
        </c:scaling>
        <c:axPos val="b"/>
        <c:tickLblPos val="nextTo"/>
        <c:crossAx val="140305152"/>
        <c:crosses val="autoZero"/>
        <c:auto val="1"/>
        <c:lblAlgn val="ctr"/>
        <c:lblOffset val="100"/>
      </c:catAx>
      <c:valAx>
        <c:axId val="140305152"/>
        <c:scaling>
          <c:orientation val="minMax"/>
        </c:scaling>
        <c:axPos val="l"/>
        <c:majorGridlines/>
        <c:numFmt formatCode="General" sourceLinked="1"/>
        <c:tickLblPos val="nextTo"/>
        <c:crossAx val="140303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285874979913217"/>
          <c:y val="0.388014219294325"/>
          <c:w val="9.714125020086771E-2"/>
          <c:h val="0.14540242595885119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'C:\Users\clevbr\Desktop\2011 Questions solid liquid drying as is\[N data on livestock.xls]raw table'!$C$25</c:f>
              <c:strCache>
                <c:ptCount val="1"/>
                <c:pt idx="0">
                  <c:v>As-Is</c:v>
                </c:pt>
              </c:strCache>
            </c:strRef>
          </c:tx>
          <c:cat>
            <c:strRef>
              <c:f>'C:\Users\clevbr\Desktop\2011 Questions solid liquid drying as is\[N data on livestock.xls]raw table'!$B$26:$B$28</c:f>
              <c:strCache>
                <c:ptCount val="3"/>
                <c:pt idx="0">
                  <c:v>Beef</c:v>
                </c:pt>
                <c:pt idx="1">
                  <c:v>Dairy</c:v>
                </c:pt>
                <c:pt idx="2">
                  <c:v>Horse</c:v>
                </c:pt>
              </c:strCache>
            </c:strRef>
          </c:cat>
          <c:val>
            <c:numRef>
              <c:f>'C:\Users\clevbr\Desktop\2011 Questions solid liquid drying as is\[N data on livestock.xls]raw table'!$C$26:$C$28</c:f>
              <c:numCache>
                <c:formatCode>General</c:formatCode>
                <c:ptCount val="3"/>
                <c:pt idx="0">
                  <c:v>7452</c:v>
                </c:pt>
                <c:pt idx="1">
                  <c:v>5956</c:v>
                </c:pt>
                <c:pt idx="2">
                  <c:v>6568</c:v>
                </c:pt>
              </c:numCache>
            </c:numRef>
          </c:val>
        </c:ser>
        <c:ser>
          <c:idx val="1"/>
          <c:order val="1"/>
          <c:tx>
            <c:strRef>
              <c:f>'C:\Users\clevbr\Desktop\2011 Questions solid liquid drying as is\[N data on livestock.xls]raw table'!$D$25</c:f>
              <c:strCache>
                <c:ptCount val="1"/>
                <c:pt idx="0">
                  <c:v>60C/No Acid</c:v>
                </c:pt>
              </c:strCache>
            </c:strRef>
          </c:tx>
          <c:cat>
            <c:strRef>
              <c:f>'C:\Users\clevbr\Desktop\2011 Questions solid liquid drying as is\[N data on livestock.xls]raw table'!$B$26:$B$28</c:f>
              <c:strCache>
                <c:ptCount val="3"/>
                <c:pt idx="0">
                  <c:v>Beef</c:v>
                </c:pt>
                <c:pt idx="1">
                  <c:v>Dairy</c:v>
                </c:pt>
                <c:pt idx="2">
                  <c:v>Horse</c:v>
                </c:pt>
              </c:strCache>
            </c:strRef>
          </c:cat>
          <c:val>
            <c:numRef>
              <c:f>'C:\Users\clevbr\Desktop\2011 Questions solid liquid drying as is\[N data on livestock.xls]raw table'!$D$26:$D$28</c:f>
              <c:numCache>
                <c:formatCode>General</c:formatCode>
                <c:ptCount val="3"/>
                <c:pt idx="0">
                  <c:v>7406.7026862000002</c:v>
                </c:pt>
                <c:pt idx="1">
                  <c:v>4722.0485990000016</c:v>
                </c:pt>
                <c:pt idx="2">
                  <c:v>7934.4390857999988</c:v>
                </c:pt>
              </c:numCache>
            </c:numRef>
          </c:val>
        </c:ser>
        <c:ser>
          <c:idx val="2"/>
          <c:order val="2"/>
          <c:tx>
            <c:strRef>
              <c:f>'C:\Users\clevbr\Desktop\2011 Questions solid liquid drying as is\[N data on livestock.xls]raw table'!$E$25</c:f>
              <c:strCache>
                <c:ptCount val="1"/>
                <c:pt idx="0">
                  <c:v>60C/Acid</c:v>
                </c:pt>
              </c:strCache>
            </c:strRef>
          </c:tx>
          <c:cat>
            <c:strRef>
              <c:f>'C:\Users\clevbr\Desktop\2011 Questions solid liquid drying as is\[N data on livestock.xls]raw table'!$B$26:$B$28</c:f>
              <c:strCache>
                <c:ptCount val="3"/>
                <c:pt idx="0">
                  <c:v>Beef</c:v>
                </c:pt>
                <c:pt idx="1">
                  <c:v>Dairy</c:v>
                </c:pt>
                <c:pt idx="2">
                  <c:v>Horse</c:v>
                </c:pt>
              </c:strCache>
            </c:strRef>
          </c:cat>
          <c:val>
            <c:numRef>
              <c:f>'C:\Users\clevbr\Desktop\2011 Questions solid liquid drying as is\[N data on livestock.xls]raw table'!$E$26:$E$28</c:f>
              <c:numCache>
                <c:formatCode>General</c:formatCode>
                <c:ptCount val="3"/>
                <c:pt idx="0">
                  <c:v>7402.4137607999992</c:v>
                </c:pt>
                <c:pt idx="1">
                  <c:v>4110.7156020000002</c:v>
                </c:pt>
                <c:pt idx="2">
                  <c:v>8190.5500050000001</c:v>
                </c:pt>
              </c:numCache>
            </c:numRef>
          </c:val>
        </c:ser>
        <c:ser>
          <c:idx val="3"/>
          <c:order val="3"/>
          <c:tx>
            <c:strRef>
              <c:f>'C:\Users\clevbr\Desktop\2011 Questions solid liquid drying as is\[N data on livestock.xls]raw table'!$F$25</c:f>
              <c:strCache>
                <c:ptCount val="1"/>
                <c:pt idx="0">
                  <c:v>80C/No Acid</c:v>
                </c:pt>
              </c:strCache>
            </c:strRef>
          </c:tx>
          <c:cat>
            <c:strRef>
              <c:f>'C:\Users\clevbr\Desktop\2011 Questions solid liquid drying as is\[N data on livestock.xls]raw table'!$B$26:$B$28</c:f>
              <c:strCache>
                <c:ptCount val="3"/>
                <c:pt idx="0">
                  <c:v>Beef</c:v>
                </c:pt>
                <c:pt idx="1">
                  <c:v>Dairy</c:v>
                </c:pt>
                <c:pt idx="2">
                  <c:v>Horse</c:v>
                </c:pt>
              </c:strCache>
            </c:strRef>
          </c:cat>
          <c:val>
            <c:numRef>
              <c:f>'C:\Users\clevbr\Desktop\2011 Questions solid liquid drying as is\[N data on livestock.xls]raw table'!$F$26:$F$28</c:f>
              <c:numCache>
                <c:formatCode>General</c:formatCode>
                <c:ptCount val="3"/>
                <c:pt idx="0">
                  <c:v>7055.6615790000023</c:v>
                </c:pt>
                <c:pt idx="1">
                  <c:v>4464.7143744000005</c:v>
                </c:pt>
                <c:pt idx="2">
                  <c:v>8092.6005042000015</c:v>
                </c:pt>
              </c:numCache>
            </c:numRef>
          </c:val>
        </c:ser>
        <c:ser>
          <c:idx val="4"/>
          <c:order val="4"/>
          <c:tx>
            <c:strRef>
              <c:f>'C:\Users\clevbr\Desktop\2011 Questions solid liquid drying as is\[N data on livestock.xls]raw table'!$G$25</c:f>
              <c:strCache>
                <c:ptCount val="1"/>
                <c:pt idx="0">
                  <c:v>80C/Acid</c:v>
                </c:pt>
              </c:strCache>
            </c:strRef>
          </c:tx>
          <c:cat>
            <c:strRef>
              <c:f>'C:\Users\clevbr\Desktop\2011 Questions solid liquid drying as is\[N data on livestock.xls]raw table'!$B$26:$B$28</c:f>
              <c:strCache>
                <c:ptCount val="3"/>
                <c:pt idx="0">
                  <c:v>Beef</c:v>
                </c:pt>
                <c:pt idx="1">
                  <c:v>Dairy</c:v>
                </c:pt>
                <c:pt idx="2">
                  <c:v>Horse</c:v>
                </c:pt>
              </c:strCache>
            </c:strRef>
          </c:cat>
          <c:val>
            <c:numRef>
              <c:f>'C:\Users\clevbr\Desktop\2011 Questions solid liquid drying as is\[N data on livestock.xls]raw table'!$G$26:$G$28</c:f>
              <c:numCache>
                <c:formatCode>General</c:formatCode>
                <c:ptCount val="3"/>
                <c:pt idx="0">
                  <c:v>6841.3967325000003</c:v>
                </c:pt>
                <c:pt idx="1">
                  <c:v>4169.8333399999992</c:v>
                </c:pt>
                <c:pt idx="2">
                  <c:v>8397.2625263999998</c:v>
                </c:pt>
              </c:numCache>
            </c:numRef>
          </c:val>
        </c:ser>
        <c:axId val="140327936"/>
        <c:axId val="140337920"/>
      </c:barChart>
      <c:catAx>
        <c:axId val="140327936"/>
        <c:scaling>
          <c:orientation val="minMax"/>
        </c:scaling>
        <c:axPos val="b"/>
        <c:numFmt formatCode="General" sourceLinked="1"/>
        <c:tickLblPos val="nextTo"/>
        <c:crossAx val="140337920"/>
        <c:crosses val="autoZero"/>
        <c:auto val="1"/>
        <c:lblAlgn val="ctr"/>
        <c:lblOffset val="100"/>
      </c:catAx>
      <c:valAx>
        <c:axId val="140337920"/>
        <c:scaling>
          <c:orientation val="minMax"/>
          <c:min val="3000"/>
        </c:scaling>
        <c:axPos val="l"/>
        <c:majorGridlines/>
        <c:numFmt formatCode="General" sourceLinked="1"/>
        <c:tickLblPos val="nextTo"/>
        <c:crossAx val="140327936"/>
        <c:crosses val="autoZero"/>
        <c:crossBetween val="between"/>
      </c:valAx>
    </c:plotArea>
    <c:legend>
      <c:legendPos val="r"/>
      <c:txPr>
        <a:bodyPr/>
        <a:lstStyle/>
        <a:p>
          <a:pPr>
            <a:defRPr sz="18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'[N data on poultry.xls]Sheet1'!$K$42</c:f>
              <c:strCache>
                <c:ptCount val="1"/>
                <c:pt idx="0">
                  <c:v>As-Is</c:v>
                </c:pt>
              </c:strCache>
            </c:strRef>
          </c:tx>
          <c:cat>
            <c:strRef>
              <c:f>'[N data on poultry.xls]Sheet1'!$J$43:$J$47</c:f>
              <c:strCache>
                <c:ptCount val="5"/>
                <c:pt idx="0">
                  <c:v>Layer</c:v>
                </c:pt>
                <c:pt idx="1">
                  <c:v>Pullet</c:v>
                </c:pt>
                <c:pt idx="2">
                  <c:v>Broiler</c:v>
                </c:pt>
                <c:pt idx="3">
                  <c:v>Roaster</c:v>
                </c:pt>
                <c:pt idx="4">
                  <c:v>Turkey </c:v>
                </c:pt>
              </c:strCache>
            </c:strRef>
          </c:cat>
          <c:val>
            <c:numRef>
              <c:f>'[N data on poultry.xls]Sheet1'!$K$43:$K$47</c:f>
              <c:numCache>
                <c:formatCode>#,##0</c:formatCode>
                <c:ptCount val="5"/>
                <c:pt idx="0">
                  <c:v>16800</c:v>
                </c:pt>
                <c:pt idx="1">
                  <c:v>28700</c:v>
                </c:pt>
                <c:pt idx="2">
                  <c:v>31100</c:v>
                </c:pt>
                <c:pt idx="3">
                  <c:v>34700</c:v>
                </c:pt>
                <c:pt idx="4">
                  <c:v>40000</c:v>
                </c:pt>
              </c:numCache>
            </c:numRef>
          </c:val>
        </c:ser>
        <c:ser>
          <c:idx val="1"/>
          <c:order val="1"/>
          <c:tx>
            <c:strRef>
              <c:f>'[N data on poultry.xls]Sheet1'!$L$42</c:f>
              <c:strCache>
                <c:ptCount val="1"/>
                <c:pt idx="0">
                  <c:v>60°C / No Acid</c:v>
                </c:pt>
              </c:strCache>
            </c:strRef>
          </c:tx>
          <c:cat>
            <c:strRef>
              <c:f>'[N data on poultry.xls]Sheet1'!$J$43:$J$47</c:f>
              <c:strCache>
                <c:ptCount val="5"/>
                <c:pt idx="0">
                  <c:v>Layer</c:v>
                </c:pt>
                <c:pt idx="1">
                  <c:v>Pullet</c:v>
                </c:pt>
                <c:pt idx="2">
                  <c:v>Broiler</c:v>
                </c:pt>
                <c:pt idx="3">
                  <c:v>Roaster</c:v>
                </c:pt>
                <c:pt idx="4">
                  <c:v>Turkey </c:v>
                </c:pt>
              </c:strCache>
            </c:strRef>
          </c:cat>
          <c:val>
            <c:numRef>
              <c:f>'[N data on poultry.xls]Sheet1'!$L$43:$L$47</c:f>
              <c:numCache>
                <c:formatCode>#,##0</c:formatCode>
                <c:ptCount val="5"/>
                <c:pt idx="0">
                  <c:v>21500</c:v>
                </c:pt>
                <c:pt idx="1">
                  <c:v>31600</c:v>
                </c:pt>
                <c:pt idx="2">
                  <c:v>31000</c:v>
                </c:pt>
                <c:pt idx="3">
                  <c:v>36400</c:v>
                </c:pt>
                <c:pt idx="4">
                  <c:v>42800</c:v>
                </c:pt>
              </c:numCache>
            </c:numRef>
          </c:val>
        </c:ser>
        <c:ser>
          <c:idx val="2"/>
          <c:order val="2"/>
          <c:tx>
            <c:strRef>
              <c:f>'[N data on poultry.xls]Sheet1'!$M$42</c:f>
              <c:strCache>
                <c:ptCount val="1"/>
                <c:pt idx="0">
                  <c:v>60°C / Acid</c:v>
                </c:pt>
              </c:strCache>
            </c:strRef>
          </c:tx>
          <c:cat>
            <c:strRef>
              <c:f>'[N data on poultry.xls]Sheet1'!$J$43:$J$47</c:f>
              <c:strCache>
                <c:ptCount val="5"/>
                <c:pt idx="0">
                  <c:v>Layer</c:v>
                </c:pt>
                <c:pt idx="1">
                  <c:v>Pullet</c:v>
                </c:pt>
                <c:pt idx="2">
                  <c:v>Broiler</c:v>
                </c:pt>
                <c:pt idx="3">
                  <c:v>Roaster</c:v>
                </c:pt>
                <c:pt idx="4">
                  <c:v>Turkey </c:v>
                </c:pt>
              </c:strCache>
            </c:strRef>
          </c:cat>
          <c:val>
            <c:numRef>
              <c:f>'[N data on poultry.xls]Sheet1'!$M$43:$M$47</c:f>
              <c:numCache>
                <c:formatCode>#,##0</c:formatCode>
                <c:ptCount val="5"/>
                <c:pt idx="0">
                  <c:v>15200</c:v>
                </c:pt>
                <c:pt idx="1">
                  <c:v>31100</c:v>
                </c:pt>
                <c:pt idx="2">
                  <c:v>33000</c:v>
                </c:pt>
                <c:pt idx="3">
                  <c:v>34200</c:v>
                </c:pt>
                <c:pt idx="4">
                  <c:v>39000</c:v>
                </c:pt>
              </c:numCache>
            </c:numRef>
          </c:val>
        </c:ser>
        <c:ser>
          <c:idx val="3"/>
          <c:order val="3"/>
          <c:tx>
            <c:strRef>
              <c:f>'[N data on poultry.xls]Sheet1'!$N$42</c:f>
              <c:strCache>
                <c:ptCount val="1"/>
                <c:pt idx="0">
                  <c:v>80°C / No Acid</c:v>
                </c:pt>
              </c:strCache>
            </c:strRef>
          </c:tx>
          <c:cat>
            <c:strRef>
              <c:f>'[N data on poultry.xls]Sheet1'!$J$43:$J$47</c:f>
              <c:strCache>
                <c:ptCount val="5"/>
                <c:pt idx="0">
                  <c:v>Layer</c:v>
                </c:pt>
                <c:pt idx="1">
                  <c:v>Pullet</c:v>
                </c:pt>
                <c:pt idx="2">
                  <c:v>Broiler</c:v>
                </c:pt>
                <c:pt idx="3">
                  <c:v>Roaster</c:v>
                </c:pt>
                <c:pt idx="4">
                  <c:v>Turkey </c:v>
                </c:pt>
              </c:strCache>
            </c:strRef>
          </c:cat>
          <c:val>
            <c:numRef>
              <c:f>'[N data on poultry.xls]Sheet1'!$N$43:$N$47</c:f>
              <c:numCache>
                <c:formatCode>#,##0</c:formatCode>
                <c:ptCount val="5"/>
                <c:pt idx="0">
                  <c:v>17000</c:v>
                </c:pt>
                <c:pt idx="1">
                  <c:v>32000</c:v>
                </c:pt>
                <c:pt idx="2">
                  <c:v>32300</c:v>
                </c:pt>
                <c:pt idx="3">
                  <c:v>35900</c:v>
                </c:pt>
                <c:pt idx="4">
                  <c:v>38700</c:v>
                </c:pt>
              </c:numCache>
            </c:numRef>
          </c:val>
        </c:ser>
        <c:ser>
          <c:idx val="4"/>
          <c:order val="4"/>
          <c:tx>
            <c:strRef>
              <c:f>'[N data on poultry.xls]Sheet1'!$O$42</c:f>
              <c:strCache>
                <c:ptCount val="1"/>
                <c:pt idx="0">
                  <c:v>80°C / Acid</c:v>
                </c:pt>
              </c:strCache>
            </c:strRef>
          </c:tx>
          <c:cat>
            <c:strRef>
              <c:f>'[N data on poultry.xls]Sheet1'!$J$43:$J$47</c:f>
              <c:strCache>
                <c:ptCount val="5"/>
                <c:pt idx="0">
                  <c:v>Layer</c:v>
                </c:pt>
                <c:pt idx="1">
                  <c:v>Pullet</c:v>
                </c:pt>
                <c:pt idx="2">
                  <c:v>Broiler</c:v>
                </c:pt>
                <c:pt idx="3">
                  <c:v>Roaster</c:v>
                </c:pt>
                <c:pt idx="4">
                  <c:v>Turkey </c:v>
                </c:pt>
              </c:strCache>
            </c:strRef>
          </c:cat>
          <c:val>
            <c:numRef>
              <c:f>'[N data on poultry.xls]Sheet1'!$O$43:$O$47</c:f>
              <c:numCache>
                <c:formatCode>#,##0</c:formatCode>
                <c:ptCount val="5"/>
                <c:pt idx="0">
                  <c:v>16400</c:v>
                </c:pt>
                <c:pt idx="1">
                  <c:v>27500</c:v>
                </c:pt>
                <c:pt idx="2">
                  <c:v>28700</c:v>
                </c:pt>
                <c:pt idx="3">
                  <c:v>35700</c:v>
                </c:pt>
                <c:pt idx="4">
                  <c:v>35600</c:v>
                </c:pt>
              </c:numCache>
            </c:numRef>
          </c:val>
        </c:ser>
        <c:gapWidth val="300"/>
        <c:axId val="134301184"/>
        <c:axId val="134302720"/>
      </c:barChart>
      <c:catAx>
        <c:axId val="134301184"/>
        <c:scaling>
          <c:orientation val="minMax"/>
        </c:scaling>
        <c:axPos val="b"/>
        <c:numFmt formatCode="General" sourceLinked="1"/>
        <c:majorTickMark val="none"/>
        <c:tickLblPos val="nextTo"/>
        <c:crossAx val="134302720"/>
        <c:crosses val="autoZero"/>
        <c:auto val="1"/>
        <c:lblAlgn val="ctr"/>
        <c:lblOffset val="100"/>
      </c:catAx>
      <c:valAx>
        <c:axId val="134302720"/>
        <c:scaling>
          <c:orientation val="minMax"/>
        </c:scaling>
        <c:axPos val="l"/>
        <c:majorGridlines/>
        <c:numFmt formatCode="#,##0" sourceLinked="1"/>
        <c:tickLblPos val="nextTo"/>
        <c:crossAx val="134301184"/>
        <c:crosses val="autoZero"/>
        <c:crossBetween val="between"/>
        <c:majorUnit val="10000"/>
        <c:minorUnit val="5000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en-US"/>
          </a:p>
        </c:txPr>
      </c:legendEntry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700106931078059"/>
          <c:y val="3.4654511018872895E-2"/>
          <c:w val="0.76412693205016224"/>
          <c:h val="0.70869640531670464"/>
        </c:manualLayout>
      </c:layout>
      <c:barChart>
        <c:barDir val="col"/>
        <c:grouping val="clustered"/>
        <c:ser>
          <c:idx val="0"/>
          <c:order val="0"/>
          <c:tx>
            <c:strRef>
              <c:f>'H:\PWSSection\WASTE\2011 Questions solid liquid drying as is\[N data on poultry.xls]Sheet1'!$C$68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'H:\PWSSection\WASTE\2011 Questions solid liquid drying as is\[N data on poultry.xls]Sheet1'!$B$69:$B$73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'H:\PWSSection\WASTE\2011 Questions solid liquid drying as is\[N data on poultry.xls]Sheet1'!$C$69:$C$73</c:f>
              <c:numCache>
                <c:formatCode>General</c:formatCode>
                <c:ptCount val="5"/>
                <c:pt idx="0">
                  <c:v>16670</c:v>
                </c:pt>
                <c:pt idx="1">
                  <c:v>18984.121327999987</c:v>
                </c:pt>
                <c:pt idx="2">
                  <c:v>16042.371599999993</c:v>
                </c:pt>
                <c:pt idx="3">
                  <c:v>18180.365599000001</c:v>
                </c:pt>
                <c:pt idx="4">
                  <c:v>23235.502360000002</c:v>
                </c:pt>
              </c:numCache>
            </c:numRef>
          </c:val>
        </c:ser>
        <c:ser>
          <c:idx val="1"/>
          <c:order val="1"/>
          <c:tx>
            <c:strRef>
              <c:f>'H:\PWSSection\WASTE\2011 Questions solid liquid drying as is\[N data on poultry.xls]Sheet1'!$D$68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'H:\PWSSection\WASTE\2011 Questions solid liquid drying as is\[N data on poultry.xls]Sheet1'!$B$69:$B$73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'H:\PWSSection\WASTE\2011 Questions solid liquid drying as is\[N data on poultry.xls]Sheet1'!$D$69:$D$73</c:f>
              <c:numCache>
                <c:formatCode>General</c:formatCode>
                <c:ptCount val="5"/>
                <c:pt idx="0">
                  <c:v>17280</c:v>
                </c:pt>
                <c:pt idx="1">
                  <c:v>18522.288099000009</c:v>
                </c:pt>
                <c:pt idx="2">
                  <c:v>13763.039195999992</c:v>
                </c:pt>
                <c:pt idx="3">
                  <c:v>16813.426751999999</c:v>
                </c:pt>
                <c:pt idx="4">
                  <c:v>16775.431802999999</c:v>
                </c:pt>
              </c:numCache>
            </c:numRef>
          </c:val>
        </c:ser>
        <c:ser>
          <c:idx val="2"/>
          <c:order val="2"/>
          <c:tx>
            <c:strRef>
              <c:f>'H:\PWSSection\WASTE\2011 Questions solid liquid drying as is\[N data on poultry.xls]Sheet1'!$E$68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'H:\PWSSection\WASTE\2011 Questions solid liquid drying as is\[N data on poultry.xls]Sheet1'!$B$69:$B$73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'H:\PWSSection\WASTE\2011 Questions solid liquid drying as is\[N data on poultry.xls]Sheet1'!$E$69:$E$73</c:f>
              <c:numCache>
                <c:formatCode>General</c:formatCode>
                <c:ptCount val="5"/>
                <c:pt idx="0">
                  <c:v>16350</c:v>
                </c:pt>
                <c:pt idx="1">
                  <c:v>16940.463015000008</c:v>
                </c:pt>
                <c:pt idx="2">
                  <c:v>13210.361999999988</c:v>
                </c:pt>
                <c:pt idx="3">
                  <c:v>15465.775912999992</c:v>
                </c:pt>
                <c:pt idx="4">
                  <c:v>14786.419589999992</c:v>
                </c:pt>
              </c:numCache>
            </c:numRef>
          </c:val>
        </c:ser>
        <c:ser>
          <c:idx val="3"/>
          <c:order val="3"/>
          <c:tx>
            <c:strRef>
              <c:f>'H:\PWSSection\WASTE\2011 Questions solid liquid drying as is\[N data on poultry.xls]Sheet1'!$F$68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'H:\PWSSection\WASTE\2011 Questions solid liquid drying as is\[N data on poultry.xls]Sheet1'!$B$69:$B$73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'H:\PWSSection\WASTE\2011 Questions solid liquid drying as is\[N data on poultry.xls]Sheet1'!$F$69:$F$73</c:f>
              <c:numCache>
                <c:formatCode>General</c:formatCode>
                <c:ptCount val="5"/>
                <c:pt idx="0">
                  <c:v>16480</c:v>
                </c:pt>
                <c:pt idx="1">
                  <c:v>18260.875722999997</c:v>
                </c:pt>
                <c:pt idx="2">
                  <c:v>17018.764452000014</c:v>
                </c:pt>
                <c:pt idx="3">
                  <c:v>15753.03595</c:v>
                </c:pt>
                <c:pt idx="4">
                  <c:v>14557.507557999998</c:v>
                </c:pt>
              </c:numCache>
            </c:numRef>
          </c:val>
        </c:ser>
        <c:ser>
          <c:idx val="4"/>
          <c:order val="4"/>
          <c:tx>
            <c:strRef>
              <c:f>'H:\PWSSection\WASTE\2011 Questions solid liquid drying as is\[N data on poultry.xls]Sheet1'!$G$68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'H:\PWSSection\WASTE\2011 Questions solid liquid drying as is\[N data on poultry.xls]Sheet1'!$B$69:$B$73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'H:\PWSSection\WASTE\2011 Questions solid liquid drying as is\[N data on poultry.xls]Sheet1'!$G$69:$G$73</c:f>
              <c:numCache>
                <c:formatCode>General</c:formatCode>
                <c:ptCount val="5"/>
                <c:pt idx="0">
                  <c:v>17380</c:v>
                </c:pt>
                <c:pt idx="1">
                  <c:v>34921.153437000001</c:v>
                </c:pt>
                <c:pt idx="2">
                  <c:v>15920.982881000002</c:v>
                </c:pt>
                <c:pt idx="3">
                  <c:v>18556.435896000014</c:v>
                </c:pt>
                <c:pt idx="4">
                  <c:v>12766.196508000006</c:v>
                </c:pt>
              </c:numCache>
            </c:numRef>
          </c:val>
        </c:ser>
        <c:axId val="134657920"/>
        <c:axId val="134659456"/>
      </c:barChart>
      <c:catAx>
        <c:axId val="134657920"/>
        <c:scaling>
          <c:orientation val="minMax"/>
        </c:scaling>
        <c:axPos val="b"/>
        <c:numFmt formatCode="General" sourceLinked="1"/>
        <c:majorTickMark val="none"/>
        <c:tickLblPos val="nextTo"/>
        <c:crossAx val="134659456"/>
        <c:crosses val="autoZero"/>
        <c:auto val="1"/>
        <c:lblAlgn val="ctr"/>
        <c:lblOffset val="100"/>
      </c:catAx>
      <c:valAx>
        <c:axId val="134659456"/>
        <c:scaling>
          <c:orientation val="minMax"/>
          <c:max val="45000"/>
          <c:min val="10000"/>
        </c:scaling>
        <c:axPos val="l"/>
        <c:majorGridlines/>
        <c:numFmt formatCode="General" sourceLinked="1"/>
        <c:majorTickMark val="none"/>
        <c:tickLblPos val="nextTo"/>
        <c:crossAx val="134657920"/>
        <c:crosses val="autoZero"/>
        <c:crossBetween val="between"/>
        <c:majorUnit val="5000"/>
        <c:minorUnit val="50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700106931078059"/>
          <c:y val="3.4654511018872895E-2"/>
          <c:w val="0.76412693205016291"/>
          <c:h val="0.70869640531670464"/>
        </c:manualLayout>
      </c:layout>
      <c:barChart>
        <c:barDir val="col"/>
        <c:grouping val="clustered"/>
        <c:ser>
          <c:idx val="0"/>
          <c:order val="0"/>
          <c:tx>
            <c:strRef>
              <c:f>'H:\PWSSection\WASTE\2011 Questions solid liquid drying as is\[N data on poultry.xls]Sheet1'!$C$76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'H:\PWSSection\WASTE\2011 Questions solid liquid drying as is\[N data on poultry.xls]Sheet1'!$B$77:$B$81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'H:\PWSSection\WASTE\2011 Questions solid liquid drying as is\[N data on poultry.xls]Sheet1'!$C$77:$C$81</c:f>
              <c:numCache>
                <c:formatCode>General</c:formatCode>
                <c:ptCount val="5"/>
                <c:pt idx="0">
                  <c:v>29320</c:v>
                </c:pt>
                <c:pt idx="1">
                  <c:v>32006.378990000001</c:v>
                </c:pt>
                <c:pt idx="2">
                  <c:v>29903.392229999994</c:v>
                </c:pt>
                <c:pt idx="3">
                  <c:v>29553.994320000005</c:v>
                </c:pt>
                <c:pt idx="4">
                  <c:v>29974.586520000001</c:v>
                </c:pt>
              </c:numCache>
            </c:numRef>
          </c:val>
        </c:ser>
        <c:ser>
          <c:idx val="1"/>
          <c:order val="1"/>
          <c:tx>
            <c:strRef>
              <c:f>'H:\PWSSection\WASTE\2011 Questions solid liquid drying as is\[N data on poultry.xls]Sheet1'!$D$76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'H:\PWSSection\WASTE\2011 Questions solid liquid drying as is\[N data on poultry.xls]Sheet1'!$B$77:$B$81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'H:\PWSSection\WASTE\2011 Questions solid liquid drying as is\[N data on poultry.xls]Sheet1'!$D$77:$D$81</c:f>
              <c:numCache>
                <c:formatCode>General</c:formatCode>
                <c:ptCount val="5"/>
                <c:pt idx="0">
                  <c:v>31830</c:v>
                </c:pt>
                <c:pt idx="1">
                  <c:v>34964.487088000009</c:v>
                </c:pt>
                <c:pt idx="2">
                  <c:v>30687.130767999999</c:v>
                </c:pt>
                <c:pt idx="3">
                  <c:v>32226.703487999999</c:v>
                </c:pt>
                <c:pt idx="4">
                  <c:v>31598.273559999994</c:v>
                </c:pt>
              </c:numCache>
            </c:numRef>
          </c:val>
        </c:ser>
        <c:ser>
          <c:idx val="2"/>
          <c:order val="2"/>
          <c:tx>
            <c:strRef>
              <c:f>'H:\PWSSection\WASTE\2011 Questions solid liquid drying as is\[N data on poultry.xls]Sheet1'!$E$76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'H:\PWSSection\WASTE\2011 Questions solid liquid drying as is\[N data on poultry.xls]Sheet1'!$B$77:$B$81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'H:\PWSSection\WASTE\2011 Questions solid liquid drying as is\[N data on poultry.xls]Sheet1'!$E$77:$E$81</c:f>
              <c:numCache>
                <c:formatCode>General</c:formatCode>
                <c:ptCount val="5"/>
                <c:pt idx="0">
                  <c:v>30400</c:v>
                </c:pt>
                <c:pt idx="1">
                  <c:v>30258.91505</c:v>
                </c:pt>
                <c:pt idx="2">
                  <c:v>29640.395749999996</c:v>
                </c:pt>
                <c:pt idx="3">
                  <c:v>31458.375668999997</c:v>
                </c:pt>
                <c:pt idx="4">
                  <c:v>30428.295226000002</c:v>
                </c:pt>
              </c:numCache>
            </c:numRef>
          </c:val>
        </c:ser>
        <c:ser>
          <c:idx val="3"/>
          <c:order val="3"/>
          <c:tx>
            <c:strRef>
              <c:f>'H:\PWSSection\WASTE\2011 Questions solid liquid drying as is\[N data on poultry.xls]Sheet1'!$F$76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'H:\PWSSection\WASTE\2011 Questions solid liquid drying as is\[N data on poultry.xls]Sheet1'!$B$77:$B$81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'H:\PWSSection\WASTE\2011 Questions solid liquid drying as is\[N data on poultry.xls]Sheet1'!$F$77:$F$81</c:f>
              <c:numCache>
                <c:formatCode>General</c:formatCode>
                <c:ptCount val="5"/>
                <c:pt idx="0">
                  <c:v>32860</c:v>
                </c:pt>
                <c:pt idx="1">
                  <c:v>31971.260916000003</c:v>
                </c:pt>
                <c:pt idx="2">
                  <c:v>31633.420392000007</c:v>
                </c:pt>
                <c:pt idx="3">
                  <c:v>32917.622267999999</c:v>
                </c:pt>
                <c:pt idx="4">
                  <c:v>29226.837855999998</c:v>
                </c:pt>
              </c:numCache>
            </c:numRef>
          </c:val>
        </c:ser>
        <c:ser>
          <c:idx val="4"/>
          <c:order val="4"/>
          <c:tx>
            <c:strRef>
              <c:f>'H:\PWSSection\WASTE\2011 Questions solid liquid drying as is\[N data on poultry.xls]Sheet1'!$G$76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'H:\PWSSection\WASTE\2011 Questions solid liquid drying as is\[N data on poultry.xls]Sheet1'!$B$77:$B$81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'H:\PWSSection\WASTE\2011 Questions solid liquid drying as is\[N data on poultry.xls]Sheet1'!$G$77:$G$81</c:f>
              <c:numCache>
                <c:formatCode>General</c:formatCode>
                <c:ptCount val="5"/>
                <c:pt idx="0">
                  <c:v>31140</c:v>
                </c:pt>
                <c:pt idx="1">
                  <c:v>25654.020677999993</c:v>
                </c:pt>
                <c:pt idx="2">
                  <c:v>42908.204195999999</c:v>
                </c:pt>
                <c:pt idx="3">
                  <c:v>35442.651711999999</c:v>
                </c:pt>
                <c:pt idx="4">
                  <c:v>22150.223446</c:v>
                </c:pt>
              </c:numCache>
            </c:numRef>
          </c:val>
        </c:ser>
        <c:axId val="134702976"/>
        <c:axId val="134704512"/>
      </c:barChart>
      <c:catAx>
        <c:axId val="134702976"/>
        <c:scaling>
          <c:orientation val="minMax"/>
        </c:scaling>
        <c:axPos val="b"/>
        <c:numFmt formatCode="General" sourceLinked="1"/>
        <c:majorTickMark val="none"/>
        <c:tickLblPos val="nextTo"/>
        <c:crossAx val="134704512"/>
        <c:crosses val="autoZero"/>
        <c:auto val="1"/>
        <c:lblAlgn val="ctr"/>
        <c:lblOffset val="100"/>
      </c:catAx>
      <c:valAx>
        <c:axId val="134704512"/>
        <c:scaling>
          <c:orientation val="minMax"/>
          <c:max val="45000"/>
          <c:min val="10000"/>
        </c:scaling>
        <c:delete val="1"/>
        <c:axPos val="l"/>
        <c:majorGridlines/>
        <c:numFmt formatCode="General" sourceLinked="1"/>
        <c:majorTickMark val="none"/>
        <c:tickLblPos val="none"/>
        <c:crossAx val="134702976"/>
        <c:crosses val="autoZero"/>
        <c:crossBetween val="between"/>
        <c:majorUnit val="5000"/>
        <c:minorUnit val="500"/>
      </c:valAx>
    </c:plotArea>
    <c:legend>
      <c:legendPos val="l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'H:\PWSSection\WASTE\2011 Questions solid liquid drying as is\[N data on poultry.xls]Sheet1'!$C$59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'H:\PWSSection\WASTE\2011 Questions solid liquid drying as is\[N data on poultry.xls]Sheet1'!$B$60:$B$64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'H:\PWSSection\WASTE\2011 Questions solid liquid drying as is\[N data on poultry.xls]Sheet1'!$C$60:$C$64</c:f>
              <c:numCache>
                <c:formatCode>General</c:formatCode>
                <c:ptCount val="5"/>
                <c:pt idx="0">
                  <c:v>44900</c:v>
                </c:pt>
                <c:pt idx="1">
                  <c:v>43226.254107000001</c:v>
                </c:pt>
                <c:pt idx="2">
                  <c:v>39708.426444000004</c:v>
                </c:pt>
                <c:pt idx="3">
                  <c:v>39300.964967</c:v>
                </c:pt>
                <c:pt idx="4">
                  <c:v>40108.380565000021</c:v>
                </c:pt>
              </c:numCache>
            </c:numRef>
          </c:val>
        </c:ser>
        <c:ser>
          <c:idx val="1"/>
          <c:order val="1"/>
          <c:tx>
            <c:strRef>
              <c:f>'H:\PWSSection\WASTE\2011 Questions solid liquid drying as is\[N data on poultry.xls]Sheet1'!$D$59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'H:\PWSSection\WASTE\2011 Questions solid liquid drying as is\[N data on poultry.xls]Sheet1'!$B$60:$B$64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'H:\PWSSection\WASTE\2011 Questions solid liquid drying as is\[N data on poultry.xls]Sheet1'!$D$60:$D$64</c:f>
              <c:numCache>
                <c:formatCode>General</c:formatCode>
                <c:ptCount val="5"/>
                <c:pt idx="0">
                  <c:v>40220</c:v>
                </c:pt>
                <c:pt idx="1">
                  <c:v>45949.069006999998</c:v>
                </c:pt>
                <c:pt idx="2">
                  <c:v>39679.279621999995</c:v>
                </c:pt>
                <c:pt idx="3">
                  <c:v>39580.747536000003</c:v>
                </c:pt>
                <c:pt idx="4">
                  <c:v>41940.866264000011</c:v>
                </c:pt>
              </c:numCache>
            </c:numRef>
          </c:val>
        </c:ser>
        <c:ser>
          <c:idx val="2"/>
          <c:order val="2"/>
          <c:tx>
            <c:strRef>
              <c:f>'H:\PWSSection\WASTE\2011 Questions solid liquid drying as is\[N data on poultry.xls]Sheet1'!$E$59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'H:\PWSSection\WASTE\2011 Questions solid liquid drying as is\[N data on poultry.xls]Sheet1'!$B$60:$B$64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'H:\PWSSection\WASTE\2011 Questions solid liquid drying as is\[N data on poultry.xls]Sheet1'!$E$60:$E$64</c:f>
              <c:numCache>
                <c:formatCode>General</c:formatCode>
                <c:ptCount val="5"/>
                <c:pt idx="0">
                  <c:v>38370</c:v>
                </c:pt>
                <c:pt idx="1">
                  <c:v>39767.440434000011</c:v>
                </c:pt>
                <c:pt idx="2">
                  <c:v>41010.408660000008</c:v>
                </c:pt>
                <c:pt idx="3">
                  <c:v>39140.755631999993</c:v>
                </c:pt>
                <c:pt idx="4">
                  <c:v>38942.453956000012</c:v>
                </c:pt>
              </c:numCache>
            </c:numRef>
          </c:val>
        </c:ser>
        <c:ser>
          <c:idx val="3"/>
          <c:order val="3"/>
          <c:tx>
            <c:strRef>
              <c:f>'H:\PWSSection\WASTE\2011 Questions solid liquid drying as is\[N data on poultry.xls]Sheet1'!$F$59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'H:\PWSSection\WASTE\2011 Questions solid liquid drying as is\[N data on poultry.xls]Sheet1'!$B$60:$B$64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'H:\PWSSection\WASTE\2011 Questions solid liquid drying as is\[N data on poultry.xls]Sheet1'!$F$60:$F$64</c:f>
              <c:numCache>
                <c:formatCode>General</c:formatCode>
                <c:ptCount val="5"/>
                <c:pt idx="0">
                  <c:v>39880</c:v>
                </c:pt>
                <c:pt idx="1">
                  <c:v>46106.629623999994</c:v>
                </c:pt>
                <c:pt idx="2">
                  <c:v>42317.884944000012</c:v>
                </c:pt>
                <c:pt idx="3">
                  <c:v>36950.545771999998</c:v>
                </c:pt>
                <c:pt idx="4">
                  <c:v>40047.445682999998</c:v>
                </c:pt>
              </c:numCache>
            </c:numRef>
          </c:val>
        </c:ser>
        <c:ser>
          <c:idx val="4"/>
          <c:order val="4"/>
          <c:tx>
            <c:strRef>
              <c:f>'H:\PWSSection\WASTE\2011 Questions solid liquid drying as is\[N data on poultry.xls]Sheet1'!$G$59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'H:\PWSSection\WASTE\2011 Questions solid liquid drying as is\[N data on poultry.xls]Sheet1'!$B$60:$B$64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'H:\PWSSection\WASTE\2011 Questions solid liquid drying as is\[N data on poultry.xls]Sheet1'!$G$60:$G$64</c:f>
              <c:numCache>
                <c:formatCode>General</c:formatCode>
                <c:ptCount val="5"/>
                <c:pt idx="0">
                  <c:v>36130</c:v>
                </c:pt>
                <c:pt idx="1">
                  <c:v>38938.332270000021</c:v>
                </c:pt>
                <c:pt idx="2">
                  <c:v>32329.099724999996</c:v>
                </c:pt>
                <c:pt idx="3">
                  <c:v>0</c:v>
                </c:pt>
                <c:pt idx="4">
                  <c:v>16969.432199999999</c:v>
                </c:pt>
              </c:numCache>
            </c:numRef>
          </c:val>
        </c:ser>
        <c:axId val="134866816"/>
        <c:axId val="134868352"/>
      </c:barChart>
      <c:catAx>
        <c:axId val="134866816"/>
        <c:scaling>
          <c:orientation val="minMax"/>
        </c:scaling>
        <c:axPos val="b"/>
        <c:numFmt formatCode="General" sourceLinked="1"/>
        <c:majorTickMark val="none"/>
        <c:tickLblPos val="nextTo"/>
        <c:crossAx val="134868352"/>
        <c:crosses val="autoZero"/>
        <c:auto val="1"/>
        <c:lblAlgn val="ctr"/>
        <c:lblOffset val="100"/>
      </c:catAx>
      <c:valAx>
        <c:axId val="134868352"/>
        <c:scaling>
          <c:orientation val="minMax"/>
          <c:max val="50000"/>
          <c:min val="20000"/>
        </c:scaling>
        <c:delete val="1"/>
        <c:axPos val="l"/>
        <c:majorGridlines/>
        <c:numFmt formatCode="General" sourceLinked="1"/>
        <c:majorTickMark val="none"/>
        <c:tickLblPos val="none"/>
        <c:crossAx val="134866816"/>
        <c:crosses val="autoZero"/>
        <c:crossBetween val="between"/>
        <c:majorUnit val="5000"/>
        <c:minorUnit val="50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700106931078059"/>
          <c:y val="3.4654511018872895E-2"/>
          <c:w val="0.76412693205016369"/>
          <c:h val="0.70869640531670464"/>
        </c:manualLayout>
      </c:layout>
      <c:barChart>
        <c:barDir val="col"/>
        <c:grouping val="clustered"/>
        <c:ser>
          <c:idx val="0"/>
          <c:order val="0"/>
          <c:tx>
            <c:strRef>
              <c:f>[1]Sheet1!$C$92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[1]Sheet1!$B$93:$B$97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[1]Sheet1!$C$93:$C$97</c:f>
              <c:numCache>
                <c:formatCode>0</c:formatCode>
                <c:ptCount val="5"/>
                <c:pt idx="0">
                  <c:v>32400</c:v>
                </c:pt>
                <c:pt idx="1">
                  <c:v>29750.360399999998</c:v>
                </c:pt>
                <c:pt idx="2">
                  <c:v>35093.113056000002</c:v>
                </c:pt>
                <c:pt idx="3">
                  <c:v>40155.094840000005</c:v>
                </c:pt>
                <c:pt idx="4">
                  <c:v>32293.66192999994</c:v>
                </c:pt>
              </c:numCache>
            </c:numRef>
          </c:val>
        </c:ser>
        <c:ser>
          <c:idx val="1"/>
          <c:order val="1"/>
          <c:tx>
            <c:strRef>
              <c:f>[1]Sheet1!$D$92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[1]Sheet1!$B$93:$B$97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[1]Sheet1!$D$93:$D$97</c:f>
              <c:numCache>
                <c:formatCode>0</c:formatCode>
                <c:ptCount val="5"/>
                <c:pt idx="0">
                  <c:v>32980</c:v>
                </c:pt>
                <c:pt idx="1">
                  <c:v>35505.167275</c:v>
                </c:pt>
                <c:pt idx="2">
                  <c:v>34527.674060000005</c:v>
                </c:pt>
                <c:pt idx="3">
                  <c:v>36132.194749999995</c:v>
                </c:pt>
                <c:pt idx="4">
                  <c:v>34924.917500000003</c:v>
                </c:pt>
              </c:numCache>
            </c:numRef>
          </c:val>
        </c:ser>
        <c:ser>
          <c:idx val="2"/>
          <c:order val="2"/>
          <c:tx>
            <c:strRef>
              <c:f>[1]Sheet1!$E$92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[1]Sheet1!$B$93:$B$97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[1]Sheet1!$E$93:$E$97</c:f>
              <c:numCache>
                <c:formatCode>0</c:formatCode>
                <c:ptCount val="5"/>
                <c:pt idx="0">
                  <c:v>34500</c:v>
                </c:pt>
                <c:pt idx="1">
                  <c:v>37266.039096</c:v>
                </c:pt>
                <c:pt idx="2">
                  <c:v>31788.733360999944</c:v>
                </c:pt>
                <c:pt idx="3">
                  <c:v>34741.129646999994</c:v>
                </c:pt>
                <c:pt idx="4">
                  <c:v>32589.431616000002</c:v>
                </c:pt>
              </c:numCache>
            </c:numRef>
          </c:val>
        </c:ser>
        <c:ser>
          <c:idx val="3"/>
          <c:order val="3"/>
          <c:tx>
            <c:strRef>
              <c:f>[1]Sheet1!$F$92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[1]Sheet1!$B$93:$B$97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[1]Sheet1!$F$93:$F$97</c:f>
              <c:numCache>
                <c:formatCode>0</c:formatCode>
                <c:ptCount val="5"/>
                <c:pt idx="0">
                  <c:v>36540</c:v>
                </c:pt>
                <c:pt idx="1">
                  <c:v>44173.569027000005</c:v>
                </c:pt>
                <c:pt idx="2">
                  <c:v>34618.280319000012</c:v>
                </c:pt>
                <c:pt idx="3">
                  <c:v>37739.324042</c:v>
                </c:pt>
                <c:pt idx="4">
                  <c:v>37653.766507</c:v>
                </c:pt>
              </c:numCache>
            </c:numRef>
          </c:val>
        </c:ser>
        <c:ser>
          <c:idx val="4"/>
          <c:order val="4"/>
          <c:tx>
            <c:strRef>
              <c:f>[1]Sheet1!$G$92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[1]Sheet1!$B$93:$B$97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[1]Sheet1!$G$93:$G$97</c:f>
              <c:numCache>
                <c:formatCode>0</c:formatCode>
                <c:ptCount val="5"/>
                <c:pt idx="0">
                  <c:v>37190</c:v>
                </c:pt>
                <c:pt idx="1">
                  <c:v>35220.136483999995</c:v>
                </c:pt>
                <c:pt idx="2">
                  <c:v>34868.118792000001</c:v>
                </c:pt>
                <c:pt idx="3">
                  <c:v>30829.062198000021</c:v>
                </c:pt>
                <c:pt idx="4">
                  <c:v>41090.597637000006</c:v>
                </c:pt>
              </c:numCache>
            </c:numRef>
          </c:val>
        </c:ser>
        <c:axId val="135030656"/>
        <c:axId val="135032192"/>
      </c:barChart>
      <c:catAx>
        <c:axId val="135030656"/>
        <c:scaling>
          <c:orientation val="minMax"/>
        </c:scaling>
        <c:axPos val="b"/>
        <c:numFmt formatCode="General" sourceLinked="1"/>
        <c:majorTickMark val="none"/>
        <c:tickLblPos val="nextTo"/>
        <c:crossAx val="135032192"/>
        <c:crosses val="autoZero"/>
        <c:auto val="1"/>
        <c:lblAlgn val="ctr"/>
        <c:lblOffset val="100"/>
      </c:catAx>
      <c:valAx>
        <c:axId val="135032192"/>
        <c:scaling>
          <c:orientation val="minMax"/>
          <c:max val="50000"/>
          <c:min val="20000"/>
        </c:scaling>
        <c:axPos val="l"/>
        <c:majorGridlines/>
        <c:numFmt formatCode="0" sourceLinked="1"/>
        <c:majorTickMark val="none"/>
        <c:tickLblPos val="nextTo"/>
        <c:crossAx val="135030656"/>
        <c:crosses val="autoZero"/>
        <c:crossBetween val="between"/>
        <c:majorUnit val="5000"/>
        <c:minorUnit val="50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700106931078059"/>
          <c:y val="3.4654511018872895E-2"/>
          <c:w val="0.76412693205016291"/>
          <c:h val="0.70869640531670464"/>
        </c:manualLayout>
      </c:layout>
      <c:barChart>
        <c:barDir val="col"/>
        <c:grouping val="clustered"/>
        <c:ser>
          <c:idx val="0"/>
          <c:order val="0"/>
          <c:tx>
            <c:strRef>
              <c:f>'H:\PWSSection\WASTE\2011 Questions solid liquid drying as is\[N data on poultry.xls]Sheet1'!$C$84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'H:\PWSSection\WASTE\2011 Questions solid liquid drying as is\[N data on poultry.xls]Sheet1'!$B$85:$B$89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'H:\PWSSection\WASTE\2011 Questions solid liquid drying as is\[N data on poultry.xls]Sheet1'!$C$85:$C$89</c:f>
              <c:numCache>
                <c:formatCode>General</c:formatCode>
                <c:ptCount val="5"/>
                <c:pt idx="0">
                  <c:v>27890</c:v>
                </c:pt>
                <c:pt idx="1">
                  <c:v>28214.129750999993</c:v>
                </c:pt>
                <c:pt idx="2">
                  <c:v>28582.694727000002</c:v>
                </c:pt>
                <c:pt idx="3">
                  <c:v>30254.273330000004</c:v>
                </c:pt>
                <c:pt idx="4">
                  <c:v>27232.439169999991</c:v>
                </c:pt>
              </c:numCache>
            </c:numRef>
          </c:val>
        </c:ser>
        <c:ser>
          <c:idx val="1"/>
          <c:order val="1"/>
          <c:tx>
            <c:strRef>
              <c:f>'H:\PWSSection\WASTE\2011 Questions solid liquid drying as is\[N data on poultry.xls]Sheet1'!$D$84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'H:\PWSSection\WASTE\2011 Questions solid liquid drying as is\[N data on poultry.xls]Sheet1'!$B$85:$B$89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'H:\PWSSection\WASTE\2011 Questions solid liquid drying as is\[N data on poultry.xls]Sheet1'!$D$85:$D$89</c:f>
              <c:numCache>
                <c:formatCode>General</c:formatCode>
                <c:ptCount val="5"/>
                <c:pt idx="0">
                  <c:v>27490</c:v>
                </c:pt>
                <c:pt idx="1">
                  <c:v>32535.484071999999</c:v>
                </c:pt>
                <c:pt idx="2">
                  <c:v>27491.345699999998</c:v>
                </c:pt>
                <c:pt idx="3">
                  <c:v>32562.902169000005</c:v>
                </c:pt>
                <c:pt idx="4">
                  <c:v>27709.294301999998</c:v>
                </c:pt>
              </c:numCache>
            </c:numRef>
          </c:val>
        </c:ser>
        <c:ser>
          <c:idx val="2"/>
          <c:order val="2"/>
          <c:tx>
            <c:strRef>
              <c:f>'H:\PWSSection\WASTE\2011 Questions solid liquid drying as is\[N data on poultry.xls]Sheet1'!$E$84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'H:\PWSSection\WASTE\2011 Questions solid liquid drying as is\[N data on poultry.xls]Sheet1'!$B$85:$B$89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'H:\PWSSection\WASTE\2011 Questions solid liquid drying as is\[N data on poultry.xls]Sheet1'!$E$85:$E$89</c:f>
              <c:numCache>
                <c:formatCode>General</c:formatCode>
                <c:ptCount val="5"/>
                <c:pt idx="0">
                  <c:v>29920</c:v>
                </c:pt>
                <c:pt idx="1">
                  <c:v>31236.586680000011</c:v>
                </c:pt>
                <c:pt idx="2">
                  <c:v>27481.203204000001</c:v>
                </c:pt>
                <c:pt idx="3">
                  <c:v>31971.801816000007</c:v>
                </c:pt>
                <c:pt idx="4">
                  <c:v>26426.190288000002</c:v>
                </c:pt>
              </c:numCache>
            </c:numRef>
          </c:val>
        </c:ser>
        <c:ser>
          <c:idx val="3"/>
          <c:order val="3"/>
          <c:tx>
            <c:strRef>
              <c:f>'H:\PWSSection\WASTE\2011 Questions solid liquid drying as is\[N data on poultry.xls]Sheet1'!$F$84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'H:\PWSSection\WASTE\2011 Questions solid liquid drying as is\[N data on poultry.xls]Sheet1'!$B$85:$B$89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'H:\PWSSection\WASTE\2011 Questions solid liquid drying as is\[N data on poultry.xls]Sheet1'!$F$85:$F$89</c:f>
              <c:numCache>
                <c:formatCode>General</c:formatCode>
                <c:ptCount val="5"/>
                <c:pt idx="0">
                  <c:v>30240</c:v>
                </c:pt>
                <c:pt idx="1">
                  <c:v>34323.339215000007</c:v>
                </c:pt>
                <c:pt idx="2">
                  <c:v>28381.017169999996</c:v>
                </c:pt>
                <c:pt idx="3">
                  <c:v>33169.147996</c:v>
                </c:pt>
                <c:pt idx="4">
                  <c:v>29264.326357999991</c:v>
                </c:pt>
              </c:numCache>
            </c:numRef>
          </c:val>
        </c:ser>
        <c:ser>
          <c:idx val="4"/>
          <c:order val="4"/>
          <c:tx>
            <c:strRef>
              <c:f>'H:\PWSSection\WASTE\2011 Questions solid liquid drying as is\[N data on poultry.xls]Sheet1'!$G$84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'H:\PWSSection\WASTE\2011 Questions solid liquid drying as is\[N data on poultry.xls]Sheet1'!$B$85:$B$89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'H:\PWSSection\WASTE\2011 Questions solid liquid drying as is\[N data on poultry.xls]Sheet1'!$G$85:$G$89</c:f>
              <c:numCache>
                <c:formatCode>General</c:formatCode>
                <c:ptCount val="5"/>
                <c:pt idx="0">
                  <c:v>28100</c:v>
                </c:pt>
                <c:pt idx="1">
                  <c:v>0</c:v>
                </c:pt>
                <c:pt idx="2">
                  <c:v>43357.613703999996</c:v>
                </c:pt>
                <c:pt idx="3">
                  <c:v>0</c:v>
                </c:pt>
                <c:pt idx="4">
                  <c:v>27081.61778</c:v>
                </c:pt>
              </c:numCache>
            </c:numRef>
          </c:val>
        </c:ser>
        <c:axId val="135239552"/>
        <c:axId val="135241088"/>
      </c:barChart>
      <c:catAx>
        <c:axId val="135239552"/>
        <c:scaling>
          <c:orientation val="minMax"/>
        </c:scaling>
        <c:axPos val="b"/>
        <c:numFmt formatCode="General" sourceLinked="1"/>
        <c:majorTickMark val="none"/>
        <c:tickLblPos val="nextTo"/>
        <c:crossAx val="135241088"/>
        <c:crosses val="autoZero"/>
        <c:auto val="1"/>
        <c:lblAlgn val="ctr"/>
        <c:lblOffset val="100"/>
      </c:catAx>
      <c:valAx>
        <c:axId val="135241088"/>
        <c:scaling>
          <c:orientation val="minMax"/>
          <c:max val="45000"/>
          <c:min val="20000"/>
        </c:scaling>
        <c:axPos val="l"/>
        <c:majorGridlines/>
        <c:numFmt formatCode="General" sourceLinked="1"/>
        <c:majorTickMark val="none"/>
        <c:tickLblPos val="nextTo"/>
        <c:crossAx val="135239552"/>
        <c:crosses val="autoZero"/>
        <c:crossBetween val="between"/>
        <c:majorUnit val="5000"/>
        <c:minorUnit val="500"/>
      </c:valAx>
    </c:plotArea>
    <c:legend>
      <c:legendPos val="r"/>
      <c:layout>
        <c:manualLayout>
          <c:xMode val="edge"/>
          <c:yMode val="edge"/>
          <c:x val="0.86763363487045664"/>
          <c:y val="2.0669431419392793E-2"/>
          <c:w val="0.10721902050102619"/>
          <c:h val="0.41738049700096247"/>
        </c:manualLayout>
      </c:layout>
      <c:overlay val="1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'[Litter NH4 Results.xlsx]NH4 w Prep Trts'!$B$47</c:f>
              <c:strCache>
                <c:ptCount val="1"/>
                <c:pt idx="0">
                  <c:v>As-Is</c:v>
                </c:pt>
              </c:strCache>
            </c:strRef>
          </c:tx>
          <c:cat>
            <c:strRef>
              <c:f>'[Litter NH4 Results.xlsx]NH4 w Prep Trts'!$A$48:$A$52</c:f>
              <c:strCache>
                <c:ptCount val="5"/>
                <c:pt idx="0">
                  <c:v>Layer</c:v>
                </c:pt>
                <c:pt idx="1">
                  <c:v>Pullet</c:v>
                </c:pt>
                <c:pt idx="2">
                  <c:v>Broiler</c:v>
                </c:pt>
                <c:pt idx="3">
                  <c:v>Roaster</c:v>
                </c:pt>
                <c:pt idx="4">
                  <c:v>Turkey</c:v>
                </c:pt>
              </c:strCache>
            </c:strRef>
          </c:cat>
          <c:val>
            <c:numRef>
              <c:f>'[Litter NH4 Results.xlsx]NH4 w Prep Trts'!$B$48:$B$52</c:f>
              <c:numCache>
                <c:formatCode>0</c:formatCode>
                <c:ptCount val="5"/>
                <c:pt idx="0">
                  <c:v>2703.0478393086537</c:v>
                </c:pt>
                <c:pt idx="1">
                  <c:v>3367.4002760300255</c:v>
                </c:pt>
                <c:pt idx="2">
                  <c:v>3907.1818089216276</c:v>
                </c:pt>
                <c:pt idx="3">
                  <c:v>4952.2522900456224</c:v>
                </c:pt>
                <c:pt idx="4">
                  <c:v>6767.4842148720609</c:v>
                </c:pt>
              </c:numCache>
            </c:numRef>
          </c:val>
        </c:ser>
        <c:ser>
          <c:idx val="1"/>
          <c:order val="1"/>
          <c:tx>
            <c:strRef>
              <c:f>'[Litter NH4 Results.xlsx]NH4 w Prep Trts'!$C$47</c:f>
              <c:strCache>
                <c:ptCount val="1"/>
                <c:pt idx="0">
                  <c:v>60C/No acid</c:v>
                </c:pt>
              </c:strCache>
            </c:strRef>
          </c:tx>
          <c:cat>
            <c:strRef>
              <c:f>'[Litter NH4 Results.xlsx]NH4 w Prep Trts'!$A$48:$A$52</c:f>
              <c:strCache>
                <c:ptCount val="5"/>
                <c:pt idx="0">
                  <c:v>Layer</c:v>
                </c:pt>
                <c:pt idx="1">
                  <c:v>Pullet</c:v>
                </c:pt>
                <c:pt idx="2">
                  <c:v>Broiler</c:v>
                </c:pt>
                <c:pt idx="3">
                  <c:v>Roaster</c:v>
                </c:pt>
                <c:pt idx="4">
                  <c:v>Turkey</c:v>
                </c:pt>
              </c:strCache>
            </c:strRef>
          </c:cat>
          <c:val>
            <c:numRef>
              <c:f>'[Litter NH4 Results.xlsx]NH4 w Prep Trts'!$C$48:$C$52</c:f>
              <c:numCache>
                <c:formatCode>0</c:formatCode>
                <c:ptCount val="5"/>
                <c:pt idx="0">
                  <c:v>2242.9480169539302</c:v>
                </c:pt>
                <c:pt idx="1">
                  <c:v>2949.744177118298</c:v>
                </c:pt>
                <c:pt idx="2">
                  <c:v>3451.91317063115</c:v>
                </c:pt>
                <c:pt idx="3">
                  <c:v>5307.7701522229809</c:v>
                </c:pt>
                <c:pt idx="4">
                  <c:v>6198.6193798645954</c:v>
                </c:pt>
              </c:numCache>
            </c:numRef>
          </c:val>
        </c:ser>
        <c:ser>
          <c:idx val="2"/>
          <c:order val="2"/>
          <c:tx>
            <c:strRef>
              <c:f>'[Litter NH4 Results.xlsx]NH4 w Prep Trts'!$D$47</c:f>
              <c:strCache>
                <c:ptCount val="1"/>
                <c:pt idx="0">
                  <c:v>60C/Acid</c:v>
                </c:pt>
              </c:strCache>
            </c:strRef>
          </c:tx>
          <c:cat>
            <c:strRef>
              <c:f>'[Litter NH4 Results.xlsx]NH4 w Prep Trts'!$A$48:$A$52</c:f>
              <c:strCache>
                <c:ptCount val="5"/>
                <c:pt idx="0">
                  <c:v>Layer</c:v>
                </c:pt>
                <c:pt idx="1">
                  <c:v>Pullet</c:v>
                </c:pt>
                <c:pt idx="2">
                  <c:v>Broiler</c:v>
                </c:pt>
                <c:pt idx="3">
                  <c:v>Roaster</c:v>
                </c:pt>
                <c:pt idx="4">
                  <c:v>Turkey</c:v>
                </c:pt>
              </c:strCache>
            </c:strRef>
          </c:cat>
          <c:val>
            <c:numRef>
              <c:f>'[Litter NH4 Results.xlsx]NH4 w Prep Trts'!$D$48:$D$52</c:f>
              <c:numCache>
                <c:formatCode>0</c:formatCode>
                <c:ptCount val="5"/>
                <c:pt idx="0">
                  <c:v>2034.8322618440109</c:v>
                </c:pt>
                <c:pt idx="1">
                  <c:v>3170.0310817609907</c:v>
                </c:pt>
                <c:pt idx="2">
                  <c:v>4068.6017052584225</c:v>
                </c:pt>
                <c:pt idx="3">
                  <c:v>5962.7046406190984</c:v>
                </c:pt>
                <c:pt idx="4">
                  <c:v>6515.4098104256263</c:v>
                </c:pt>
              </c:numCache>
            </c:numRef>
          </c:val>
        </c:ser>
        <c:ser>
          <c:idx val="3"/>
          <c:order val="3"/>
          <c:tx>
            <c:strRef>
              <c:f>'[Litter NH4 Results.xlsx]NH4 w Prep Trts'!$E$47</c:f>
              <c:strCache>
                <c:ptCount val="1"/>
                <c:pt idx="0">
                  <c:v>80C/No acid</c:v>
                </c:pt>
              </c:strCache>
            </c:strRef>
          </c:tx>
          <c:cat>
            <c:strRef>
              <c:f>'[Litter NH4 Results.xlsx]NH4 w Prep Trts'!$A$48:$A$52</c:f>
              <c:strCache>
                <c:ptCount val="5"/>
                <c:pt idx="0">
                  <c:v>Layer</c:v>
                </c:pt>
                <c:pt idx="1">
                  <c:v>Pullet</c:v>
                </c:pt>
                <c:pt idx="2">
                  <c:v>Broiler</c:v>
                </c:pt>
                <c:pt idx="3">
                  <c:v>Roaster</c:v>
                </c:pt>
                <c:pt idx="4">
                  <c:v>Turkey</c:v>
                </c:pt>
              </c:strCache>
            </c:strRef>
          </c:cat>
          <c:val>
            <c:numRef>
              <c:f>'[Litter NH4 Results.xlsx]NH4 w Prep Trts'!$E$48:$E$52</c:f>
              <c:numCache>
                <c:formatCode>0</c:formatCode>
                <c:ptCount val="5"/>
                <c:pt idx="0">
                  <c:v>1624.8792413160133</c:v>
                </c:pt>
                <c:pt idx="1">
                  <c:v>2747.148117163274</c:v>
                </c:pt>
                <c:pt idx="2">
                  <c:v>3068.2180253189244</c:v>
                </c:pt>
                <c:pt idx="3">
                  <c:v>4512.7451164755539</c:v>
                </c:pt>
                <c:pt idx="4">
                  <c:v>4943.6592388176323</c:v>
                </c:pt>
              </c:numCache>
            </c:numRef>
          </c:val>
        </c:ser>
        <c:ser>
          <c:idx val="4"/>
          <c:order val="4"/>
          <c:tx>
            <c:strRef>
              <c:f>'[Litter NH4 Results.xlsx]NH4 w Prep Trts'!$F$47</c:f>
              <c:strCache>
                <c:ptCount val="1"/>
                <c:pt idx="0">
                  <c:v>80C/Acid</c:v>
                </c:pt>
              </c:strCache>
            </c:strRef>
          </c:tx>
          <c:cat>
            <c:strRef>
              <c:f>'[Litter NH4 Results.xlsx]NH4 w Prep Trts'!$A$48:$A$52</c:f>
              <c:strCache>
                <c:ptCount val="5"/>
                <c:pt idx="0">
                  <c:v>Layer</c:v>
                </c:pt>
                <c:pt idx="1">
                  <c:v>Pullet</c:v>
                </c:pt>
                <c:pt idx="2">
                  <c:v>Broiler</c:v>
                </c:pt>
                <c:pt idx="3">
                  <c:v>Roaster</c:v>
                </c:pt>
                <c:pt idx="4">
                  <c:v>Turkey</c:v>
                </c:pt>
              </c:strCache>
            </c:strRef>
          </c:cat>
          <c:val>
            <c:numRef>
              <c:f>'[Litter NH4 Results.xlsx]NH4 w Prep Trts'!$F$48:$F$52</c:f>
              <c:numCache>
                <c:formatCode>0</c:formatCode>
                <c:ptCount val="5"/>
                <c:pt idx="0">
                  <c:v>1748.0844366188705</c:v>
                </c:pt>
                <c:pt idx="1">
                  <c:v>3278.4861006308379</c:v>
                </c:pt>
                <c:pt idx="2">
                  <c:v>3256.945006326262</c:v>
                </c:pt>
                <c:pt idx="3">
                  <c:v>4791.0716847842823</c:v>
                </c:pt>
                <c:pt idx="4">
                  <c:v>4290.6078042344516</c:v>
                </c:pt>
              </c:numCache>
            </c:numRef>
          </c:val>
        </c:ser>
        <c:axId val="136116480"/>
        <c:axId val="136204288"/>
      </c:barChart>
      <c:catAx>
        <c:axId val="136116480"/>
        <c:scaling>
          <c:orientation val="minMax"/>
        </c:scaling>
        <c:axPos val="b"/>
        <c:numFmt formatCode="General" sourceLinked="1"/>
        <c:tickLblPos val="nextTo"/>
        <c:crossAx val="136204288"/>
        <c:crosses val="autoZero"/>
        <c:auto val="1"/>
        <c:lblAlgn val="ctr"/>
        <c:lblOffset val="100"/>
      </c:catAx>
      <c:valAx>
        <c:axId val="136204288"/>
        <c:scaling>
          <c:orientation val="minMax"/>
          <c:max val="7000"/>
          <c:min val="0"/>
        </c:scaling>
        <c:axPos val="l"/>
        <c:majorGridlines/>
        <c:numFmt formatCode="0" sourceLinked="1"/>
        <c:tickLblPos val="nextTo"/>
        <c:crossAx val="136116480"/>
        <c:crosses val="autoZero"/>
        <c:crossBetween val="between"/>
        <c:majorUnit val="1000"/>
        <c:minorUnit val="500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'[Litter NH4 Results.xlsx]NH4 w Prep Trts'!$I$5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'[Litter NH4 Results.xlsx]NH4 w Prep Trts'!$H$6:$H$10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'[Litter NH4 Results.xlsx]NH4 w Prep Trts'!$I$6:$I$10</c:f>
              <c:numCache>
                <c:formatCode>0</c:formatCode>
                <c:ptCount val="5"/>
                <c:pt idx="0">
                  <c:v>2706.7072165804257</c:v>
                </c:pt>
                <c:pt idx="1">
                  <c:v>3772.3723702927546</c:v>
                </c:pt>
                <c:pt idx="2">
                  <c:v>3610.5599801855801</c:v>
                </c:pt>
                <c:pt idx="3">
                  <c:v>3376.0724883179087</c:v>
                </c:pt>
                <c:pt idx="4">
                  <c:v>3417.9660456022598</c:v>
                </c:pt>
              </c:numCache>
            </c:numRef>
          </c:val>
        </c:ser>
        <c:ser>
          <c:idx val="1"/>
          <c:order val="1"/>
          <c:tx>
            <c:strRef>
              <c:f>'[Litter NH4 Results.xlsx]NH4 w Prep Trts'!$J$5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'[Litter NH4 Results.xlsx]NH4 w Prep Trts'!$H$6:$H$10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'[Litter NH4 Results.xlsx]NH4 w Prep Trts'!$J$6:$J$10</c:f>
              <c:numCache>
                <c:formatCode>0</c:formatCode>
                <c:ptCount val="5"/>
                <c:pt idx="0">
                  <c:v>2681.3401574526702</c:v>
                </c:pt>
                <c:pt idx="1">
                  <c:v>1378.4204446794677</c:v>
                </c:pt>
                <c:pt idx="2">
                  <c:v>426.02579812859699</c:v>
                </c:pt>
                <c:pt idx="3">
                  <c:v>263.28116677707487</c:v>
                </c:pt>
                <c:pt idx="4">
                  <c:v>695.20767173395996</c:v>
                </c:pt>
              </c:numCache>
            </c:numRef>
          </c:val>
        </c:ser>
        <c:ser>
          <c:idx val="2"/>
          <c:order val="2"/>
          <c:tx>
            <c:strRef>
              <c:f>'[Litter NH4 Results.xlsx]NH4 w Prep Trts'!$K$5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'[Litter NH4 Results.xlsx]NH4 w Prep Trts'!$H$6:$H$10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'[Litter NH4 Results.xlsx]NH4 w Prep Trts'!$K$6:$K$10</c:f>
              <c:numCache>
                <c:formatCode>0</c:formatCode>
                <c:ptCount val="5"/>
                <c:pt idx="0">
                  <c:v>2707.8175889029312</c:v>
                </c:pt>
                <c:pt idx="1">
                  <c:v>524.98506273917951</c:v>
                </c:pt>
                <c:pt idx="2">
                  <c:v>328.851015593608</c:v>
                </c:pt>
                <c:pt idx="3">
                  <c:v>419.83125747621625</c:v>
                </c:pt>
                <c:pt idx="4">
                  <c:v>350.13690696568625</c:v>
                </c:pt>
              </c:numCache>
            </c:numRef>
          </c:val>
        </c:ser>
        <c:ser>
          <c:idx val="3"/>
          <c:order val="3"/>
          <c:tx>
            <c:strRef>
              <c:f>'[Litter NH4 Results.xlsx]NH4 w Prep Trts'!$L$5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'[Litter NH4 Results.xlsx]NH4 w Prep Trts'!$H$6:$H$10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'[Litter NH4 Results.xlsx]NH4 w Prep Trts'!$L$6:$L$10</c:f>
              <c:numCache>
                <c:formatCode>0</c:formatCode>
                <c:ptCount val="5"/>
                <c:pt idx="0">
                  <c:v>2925.7910469685912</c:v>
                </c:pt>
                <c:pt idx="1">
                  <c:v>1291.7851774011426</c:v>
                </c:pt>
                <c:pt idx="3">
                  <c:v>331.11514163286182</c:v>
                </c:pt>
                <c:pt idx="4">
                  <c:v>234.725197650967</c:v>
                </c:pt>
              </c:numCache>
            </c:numRef>
          </c:val>
        </c:ser>
        <c:ser>
          <c:idx val="4"/>
          <c:order val="4"/>
          <c:tx>
            <c:strRef>
              <c:f>'[Litter NH4 Results.xlsx]NH4 w Prep Trts'!$M$5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'[Litter NH4 Results.xlsx]NH4 w Prep Trts'!$H$6:$H$10</c:f>
              <c:strCache>
                <c:ptCount val="5"/>
                <c:pt idx="0">
                  <c:v>As-Is</c:v>
                </c:pt>
                <c:pt idx="1">
                  <c:v>60C/No acid</c:v>
                </c:pt>
                <c:pt idx="2">
                  <c:v>60C/Acid</c:v>
                </c:pt>
                <c:pt idx="3">
                  <c:v>80C/No acid</c:v>
                </c:pt>
                <c:pt idx="4">
                  <c:v>80C/Acid</c:v>
                </c:pt>
              </c:strCache>
            </c:strRef>
          </c:cat>
          <c:val>
            <c:numRef>
              <c:f>'[Litter NH4 Results.xlsx]NH4 w Prep Trts'!$M$6:$M$10</c:f>
              <c:numCache>
                <c:formatCode>0</c:formatCode>
                <c:ptCount val="5"/>
                <c:pt idx="0">
                  <c:v>2493.5831866386602</c:v>
                </c:pt>
                <c:pt idx="1">
                  <c:v>4247.1770296571203</c:v>
                </c:pt>
                <c:pt idx="2">
                  <c:v>3773.8922534682602</c:v>
                </c:pt>
                <c:pt idx="3">
                  <c:v>3734.0961523760157</c:v>
                </c:pt>
                <c:pt idx="4">
                  <c:v>4042.3863611414999</c:v>
                </c:pt>
              </c:numCache>
            </c:numRef>
          </c:val>
        </c:ser>
        <c:axId val="136621056"/>
        <c:axId val="136639232"/>
      </c:barChart>
      <c:catAx>
        <c:axId val="136621056"/>
        <c:scaling>
          <c:orientation val="minMax"/>
        </c:scaling>
        <c:axPos val="b"/>
        <c:numFmt formatCode="General" sourceLinked="1"/>
        <c:tickLblPos val="nextTo"/>
        <c:crossAx val="136639232"/>
        <c:crosses val="autoZero"/>
        <c:auto val="1"/>
        <c:lblAlgn val="ctr"/>
        <c:lblOffset val="100"/>
      </c:catAx>
      <c:valAx>
        <c:axId val="136639232"/>
        <c:scaling>
          <c:orientation val="minMax"/>
          <c:max val="5000"/>
          <c:min val="0"/>
        </c:scaling>
        <c:axPos val="l"/>
        <c:majorGridlines/>
        <c:numFmt formatCode="0" sourceLinked="1"/>
        <c:tickLblPos val="nextTo"/>
        <c:crossAx val="136621056"/>
        <c:crosses val="autoZero"/>
        <c:crossBetween val="between"/>
        <c:majorUnit val="1000"/>
        <c:minorUnit val="500"/>
      </c:valAx>
    </c:plotArea>
    <c:legend>
      <c:legendPos val="r"/>
      <c:spPr>
        <a:noFill/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05E6B-5EF0-4DB6-AC97-59858302BE54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9E679-3587-4DE0-9BD4-04610AD0A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E679-3587-4DE0-9BD4-04610AD0AB6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1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4BE1-A2C5-4160-8AD6-C46D59238E5C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D659-9A16-41EE-A228-50C005F89991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6A7E-C55B-47BA-AE85-FFE6D66642EA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422E-48BA-4472-9E6C-272143C58AD0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1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362B-D8DD-4227-922E-C90F608DF56F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82BA-DE77-40DE-913B-2EA34C9F8CE7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2887-2329-4394-BDF5-5F1719C8A63B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960F-3BBF-4896-9CBE-E56EB5FAAC6F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0488-4D3A-4A8D-80DC-40EA06F12B4E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4A36-6317-42FF-8BFD-A0C8FFFA310C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5"/>
            <a:ext cx="762000" cy="365125"/>
          </a:xfrm>
        </p:spPr>
        <p:txBody>
          <a:bodyPr/>
          <a:lstStyle/>
          <a:p>
            <a:fld id="{E16E1811-A151-48AE-B980-7158BC39D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3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</a:t>
            </a:r>
            <a:r>
              <a:rPr kumimoji="0" lang="en-US" smtClean="0"/>
              <a:t>to add </a:t>
            </a:r>
            <a:r>
              <a:rPr kumimoji="0" lang="en-US" dirty="0" smtClean="0"/>
              <a:t>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3" y="2998766"/>
            <a:ext cx="3053867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fld id="{DE862504-DCCA-4255-8599-C402E03D8CEC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5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2229E16-DC0F-46CB-9D05-E98C055436F0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5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NCDA&amp;CS Agronomic Division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16E1811-A151-48AE-B980-7158BC39D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19200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Nitrogen </a:t>
            </a:r>
            <a:br>
              <a:rPr lang="en-US" dirty="0" smtClean="0"/>
            </a:br>
            <a:r>
              <a:rPr lang="en-US" dirty="0" smtClean="0"/>
              <a:t>in Poultry Litter and Livestock Manure </a:t>
            </a:r>
            <a:br>
              <a:rPr lang="en-US" dirty="0" smtClean="0"/>
            </a:br>
            <a:r>
              <a:rPr lang="en-US" dirty="0" smtClean="0"/>
              <a:t>by Preparation 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114800"/>
            <a:ext cx="6480048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Brenda R. Cleveland</a:t>
            </a:r>
          </a:p>
          <a:p>
            <a:r>
              <a:rPr lang="en-US" dirty="0" smtClean="0"/>
              <a:t>Plant/Waste/Solution/Media Section</a:t>
            </a:r>
          </a:p>
          <a:p>
            <a:r>
              <a:rPr lang="en-US" dirty="0" smtClean="0"/>
              <a:t>NCDA&amp;CS Agronomic Division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NCDA&amp;CS Agronomic Division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Combine &amp; Homogenize Litter</a:t>
            </a:r>
            <a:endParaRPr lang="en-US" dirty="0"/>
          </a:p>
        </p:txBody>
      </p:sp>
      <p:pic>
        <p:nvPicPr>
          <p:cNvPr id="5" name="Content Placeholder 4" descr="P81701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160" y="2491581"/>
            <a:ext cx="3657600" cy="2743200"/>
          </a:xfrm>
          <a:ln w="12700">
            <a:solidFill>
              <a:srgbClr val="C00000"/>
            </a:solidFill>
          </a:ln>
        </p:spPr>
      </p:pic>
      <p:pic>
        <p:nvPicPr>
          <p:cNvPr id="6" name="Content Placeholder 5" descr="P81701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491581"/>
            <a:ext cx="3657600" cy="2743200"/>
          </a:xfrm>
          <a:ln w="12700">
            <a:solidFill>
              <a:srgbClr val="C00000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Manure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Collected 8/10/11 and 8/11/11</a:t>
            </a:r>
          </a:p>
          <a:p>
            <a:r>
              <a:rPr lang="en-US" dirty="0" smtClean="0"/>
              <a:t>Put on ice immediately</a:t>
            </a:r>
          </a:p>
          <a:p>
            <a:pPr lvl="1"/>
            <a:r>
              <a:rPr lang="en-US" dirty="0" smtClean="0"/>
              <a:t>Horse – 4 farms</a:t>
            </a:r>
          </a:p>
          <a:p>
            <a:pPr lvl="1"/>
            <a:r>
              <a:rPr lang="en-US" dirty="0" smtClean="0"/>
              <a:t>Beef – 5 farms</a:t>
            </a:r>
          </a:p>
          <a:p>
            <a:pPr lvl="1"/>
            <a:r>
              <a:rPr lang="en-US" dirty="0" smtClean="0"/>
              <a:t>Dairy – 5 farms</a:t>
            </a:r>
          </a:p>
          <a:p>
            <a:r>
              <a:rPr lang="en-US" dirty="0" smtClean="0"/>
              <a:t>For each type, manure was combined and homogenized</a:t>
            </a:r>
          </a:p>
          <a:p>
            <a:r>
              <a:rPr lang="en-US" dirty="0" smtClean="0"/>
              <a:t>Stored at 0°C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Acetic Acid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Poultry litter</a:t>
            </a:r>
          </a:p>
          <a:p>
            <a:pPr lvl="1"/>
            <a:r>
              <a:rPr lang="en-US" dirty="0" smtClean="0"/>
              <a:t>Added to saturate</a:t>
            </a:r>
          </a:p>
          <a:p>
            <a:endParaRPr lang="en-US" dirty="0" smtClean="0"/>
          </a:p>
          <a:p>
            <a:r>
              <a:rPr lang="en-US" dirty="0" smtClean="0"/>
              <a:t>Surface-scraped manure</a:t>
            </a:r>
          </a:p>
          <a:p>
            <a:pPr lvl="1"/>
            <a:r>
              <a:rPr lang="en-US" dirty="0" smtClean="0"/>
              <a:t>Added to pH~5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5029200" cy="730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Nitrogen and %Moisture Results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3581400" cy="914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Poultry Litter (as received) </a:t>
            </a:r>
            <a:endParaRPr lang="en-US" sz="2000" dirty="0"/>
          </a:p>
        </p:txBody>
      </p:sp>
      <p:pic>
        <p:nvPicPr>
          <p:cNvPr id="7" name="Content Placeholder 6" descr="Cleaining Broiler Hou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1" y="2286000"/>
            <a:ext cx="5822951" cy="3806645"/>
          </a:xfrm>
          <a:ln w="12700">
            <a:solidFill>
              <a:srgbClr val="C00000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Moisture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4909" y="1715511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Combustion Nitrogen (mg kg</a:t>
            </a:r>
            <a:r>
              <a:rPr lang="en-US" baseline="30000" dirty="0" smtClean="0"/>
              <a:t>-1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by Poultry Type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458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Combustion Nitrogen (mg kg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by Rep and Type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1" y="5867400"/>
            <a:ext cx="4040188" cy="838200"/>
          </a:xfrm>
        </p:spPr>
        <p:txBody>
          <a:bodyPr/>
          <a:lstStyle/>
          <a:p>
            <a:pPr algn="ctr"/>
            <a:r>
              <a:rPr lang="en-US" dirty="0" smtClean="0"/>
              <a:t>Layer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800600" y="6096000"/>
            <a:ext cx="4041775" cy="838200"/>
          </a:xfrm>
        </p:spPr>
        <p:txBody>
          <a:bodyPr/>
          <a:lstStyle/>
          <a:p>
            <a:pPr algn="ctr"/>
            <a:r>
              <a:rPr lang="en-US" dirty="0" smtClean="0"/>
              <a:t>Broiler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2"/>
          </p:nvPr>
        </p:nvGraphicFramePr>
        <p:xfrm>
          <a:off x="457201" y="1898650"/>
          <a:ext cx="4040188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sz="quarter" idx="4"/>
          </p:nvPr>
        </p:nvGraphicFramePr>
        <p:xfrm>
          <a:off x="4572000" y="1219200"/>
          <a:ext cx="4191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46245" y="2209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REP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Combustion Nitrogen (mg kg</a:t>
            </a:r>
            <a:r>
              <a:rPr lang="en-US" baseline="30000" dirty="0" smtClean="0"/>
              <a:t>-1</a:t>
            </a:r>
            <a:r>
              <a:rPr lang="en-US" dirty="0" smtClean="0"/>
              <a:t>) by Rep and Type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1" y="5867400"/>
            <a:ext cx="4040188" cy="838200"/>
          </a:xfrm>
        </p:spPr>
        <p:txBody>
          <a:bodyPr/>
          <a:lstStyle/>
          <a:p>
            <a:r>
              <a:rPr lang="en-US" dirty="0" smtClean="0"/>
              <a:t>Roaster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5026" y="5867400"/>
            <a:ext cx="4041775" cy="838200"/>
          </a:xfrm>
        </p:spPr>
        <p:txBody>
          <a:bodyPr/>
          <a:lstStyle/>
          <a:p>
            <a:r>
              <a:rPr lang="en-US" dirty="0" smtClean="0"/>
              <a:t>Turkey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sz="quarter" idx="4"/>
          </p:nvPr>
        </p:nvGraphicFramePr>
        <p:xfrm>
          <a:off x="4645026" y="1828800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3"/>
          <p:cNvGraphicFramePr>
            <a:graphicFrameLocks noGrp="1"/>
          </p:cNvGraphicFramePr>
          <p:nvPr>
            <p:ph sz="quarter" idx="2"/>
          </p:nvPr>
        </p:nvGraphicFramePr>
        <p:xfrm>
          <a:off x="457201" y="1822450"/>
          <a:ext cx="4040188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Combustion Nitrogen (mg kg</a:t>
            </a:r>
            <a:r>
              <a:rPr lang="en-US" baseline="30000" dirty="0" smtClean="0"/>
              <a:t>-1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by Rep and Type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362201" y="5867400"/>
            <a:ext cx="4040188" cy="838200"/>
          </a:xfrm>
        </p:spPr>
        <p:txBody>
          <a:bodyPr/>
          <a:lstStyle/>
          <a:p>
            <a:r>
              <a:rPr lang="en-US" dirty="0" smtClean="0"/>
              <a:t>Pullet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2"/>
          </p:nvPr>
        </p:nvGraphicFramePr>
        <p:xfrm>
          <a:off x="2362200" y="1898650"/>
          <a:ext cx="4343399" cy="396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6248400"/>
            <a:ext cx="3575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aseline="30000" dirty="0" smtClean="0"/>
              <a:t>z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Means based on 5 observations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1143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US" sz="5100" dirty="0" smtClean="0">
                <a:ea typeface="Times New Roman" pitchFamily="18" charset="0"/>
                <a:cs typeface="Arial" pitchFamily="34" charset="0"/>
              </a:rPr>
              <a:t>No statistical difference </a:t>
            </a:r>
            <a:r>
              <a:rPr lang="en-US" sz="4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4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074420"/>
          <a:ext cx="8305798" cy="486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733"/>
                <a:gridCol w="1292013"/>
                <a:gridCol w="1292013"/>
                <a:gridCol w="1292013"/>
                <a:gridCol w="1292013"/>
                <a:gridCol w="1292013"/>
              </a:tblGrid>
              <a:tr h="100078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 sz="2400" dirty="0" smtClean="0"/>
                        <a:t>Average nitrogen concentration (mg∙kg</a:t>
                      </a:r>
                      <a:r>
                        <a:rPr lang="en-US" sz="2400" baseline="30000" dirty="0" smtClean="0"/>
                        <a:t>-1</a:t>
                      </a:r>
                      <a:r>
                        <a:rPr lang="en-US" sz="2400" dirty="0" smtClean="0"/>
                        <a:t>) as received basis </a:t>
                      </a:r>
                      <a:r>
                        <a:rPr lang="en-US" sz="2400" baseline="30000" dirty="0" smtClean="0"/>
                        <a:t>z</a:t>
                      </a:r>
                      <a:endParaRPr lang="en-US" sz="2400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831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-----------------Poultry</a:t>
                      </a:r>
                      <a:r>
                        <a:rPr lang="en-US" sz="1800" u="none" strike="noStrike" baseline="0" dirty="0" smtClean="0"/>
                        <a:t> Type-----------------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76983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Preparation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Method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Layer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Pullet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Broiler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Roaster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Turkey </a:t>
                      </a:r>
                    </a:p>
                  </a:txBody>
                  <a:tcPr marL="7620" marR="7620" marT="7620" marB="0" anchor="b"/>
                </a:tc>
              </a:tr>
              <a:tr h="52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As-Is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16,800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28,700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31,100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34,700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40,000</a:t>
                      </a:r>
                    </a:p>
                  </a:txBody>
                  <a:tcPr marL="7620" marR="7620" marT="7620" marB="0" anchor="b"/>
                </a:tc>
              </a:tr>
              <a:tr h="52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60°C / No </a:t>
                      </a:r>
                      <a:r>
                        <a:rPr lang="en-US" sz="1800" u="none" strike="noStrike" dirty="0" smtClean="0"/>
                        <a:t>Acid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21,500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31,600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31,000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36,400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42,800</a:t>
                      </a:r>
                    </a:p>
                  </a:txBody>
                  <a:tcPr marL="7620" marR="7620" marT="7620" marB="0" anchor="b"/>
                </a:tc>
              </a:tr>
              <a:tr h="52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60°C / </a:t>
                      </a:r>
                      <a:r>
                        <a:rPr lang="en-US" sz="1800" u="none" strike="noStrike" dirty="0" smtClean="0"/>
                        <a:t>Acid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15,200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31,100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33,000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34,200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39,000</a:t>
                      </a:r>
                    </a:p>
                  </a:txBody>
                  <a:tcPr marL="7620" marR="7620" marT="7620" marB="0" anchor="b"/>
                </a:tc>
              </a:tr>
              <a:tr h="52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80°C / No </a:t>
                      </a:r>
                      <a:r>
                        <a:rPr lang="en-US" sz="1800" u="none" strike="noStrike" dirty="0" smtClean="0"/>
                        <a:t>Acid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17,000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32,000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32,300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35,900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38,700</a:t>
                      </a:r>
                    </a:p>
                  </a:txBody>
                  <a:tcPr marL="7620" marR="7620" marT="7620" marB="0" anchor="b"/>
                </a:tc>
              </a:tr>
              <a:tr h="52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80°C / </a:t>
                      </a:r>
                      <a:r>
                        <a:rPr lang="en-US" sz="1800" u="none" strike="noStrike" dirty="0" smtClean="0"/>
                        <a:t>Acid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16,400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27,500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28,700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35,700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35,600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NCDA&amp;CS Agronomic Division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NCDA&amp;CS Waste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60637"/>
            <a:ext cx="5486400" cy="4525963"/>
          </a:xfrm>
        </p:spPr>
        <p:txBody>
          <a:bodyPr/>
          <a:lstStyle/>
          <a:p>
            <a:r>
              <a:rPr lang="en-US" sz="3000" dirty="0" smtClean="0"/>
              <a:t>SOP</a:t>
            </a:r>
          </a:p>
          <a:p>
            <a:pPr lvl="1"/>
            <a:r>
              <a:rPr lang="en-US" sz="2600" dirty="0" smtClean="0"/>
              <a:t>&gt;10–15% solids are homogenized </a:t>
            </a:r>
          </a:p>
          <a:p>
            <a:pPr lvl="1"/>
            <a:r>
              <a:rPr lang="en-US" sz="2600" dirty="0" smtClean="0"/>
              <a:t>Dried at 80°C</a:t>
            </a:r>
          </a:p>
          <a:p>
            <a:pPr lvl="1"/>
            <a:r>
              <a:rPr lang="en-US" sz="2600" dirty="0" smtClean="0"/>
              <a:t>Ground (1-mm sieve)</a:t>
            </a:r>
          </a:p>
          <a:p>
            <a:pPr lvl="1"/>
            <a:r>
              <a:rPr lang="en-US" sz="2600" dirty="0" smtClean="0"/>
              <a:t>Nitrogen is determined by 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combustion (10–15 mg)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NCDA&amp;CS Agronomic Division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Content Placeholder 9" descr="N combus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981200"/>
            <a:ext cx="3558540" cy="2667000"/>
          </a:xfrm>
          <a:ln w="127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NH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-N Results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Poultry Litter </a:t>
            </a:r>
            <a:endParaRPr lang="en-US" sz="2000" dirty="0"/>
          </a:p>
        </p:txBody>
      </p:sp>
      <p:pic>
        <p:nvPicPr>
          <p:cNvPr id="7" name="Content Placeholder 6" descr="poultry litter pil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2057400"/>
            <a:ext cx="5080000" cy="3810000"/>
          </a:xfrm>
          <a:ln w="12700">
            <a:solidFill>
              <a:srgbClr val="C00000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Ammonium Nitrogen (mg kg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by Poultry Type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9050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</a:t>
            </a:r>
            <a:r>
              <a:rPr lang="en-US" baseline="-25000" dirty="0" smtClean="0"/>
              <a:t>4</a:t>
            </a:r>
            <a:r>
              <a:rPr lang="en-US" dirty="0" smtClean="0"/>
              <a:t>-N (mg kg</a:t>
            </a:r>
            <a:r>
              <a:rPr lang="en-US" baseline="30000" dirty="0" smtClean="0"/>
              <a:t>-1</a:t>
            </a:r>
            <a:r>
              <a:rPr lang="en-US" dirty="0" smtClean="0"/>
              <a:t>) by Rep and Type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1" y="5715000"/>
            <a:ext cx="4040188" cy="838200"/>
          </a:xfrm>
        </p:spPr>
        <p:txBody>
          <a:bodyPr/>
          <a:lstStyle/>
          <a:p>
            <a:r>
              <a:rPr lang="en-US" dirty="0" smtClean="0"/>
              <a:t>Layer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5026" y="5715000"/>
            <a:ext cx="4041775" cy="838200"/>
          </a:xfrm>
        </p:spPr>
        <p:txBody>
          <a:bodyPr/>
          <a:lstStyle/>
          <a:p>
            <a:r>
              <a:rPr lang="en-US" dirty="0" smtClean="0"/>
              <a:t>Broiler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2"/>
          </p:nvPr>
        </p:nvGraphicFramePr>
        <p:xfrm>
          <a:off x="457201" y="1746250"/>
          <a:ext cx="4040188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13" name="Content Placeholder 3"/>
          <p:cNvGraphicFramePr>
            <a:graphicFrameLocks noGrp="1"/>
          </p:cNvGraphicFramePr>
          <p:nvPr>
            <p:ph sz="quarter" idx="4"/>
          </p:nvPr>
        </p:nvGraphicFramePr>
        <p:xfrm>
          <a:off x="4645026" y="1746250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</a:t>
            </a:r>
            <a:r>
              <a:rPr lang="en-US" baseline="-25000" dirty="0" smtClean="0"/>
              <a:t>4</a:t>
            </a:r>
            <a:r>
              <a:rPr lang="en-US" dirty="0" smtClean="0"/>
              <a:t>-N (mg kg</a:t>
            </a:r>
            <a:r>
              <a:rPr lang="en-US" baseline="30000" dirty="0" smtClean="0"/>
              <a:t>-1</a:t>
            </a:r>
            <a:r>
              <a:rPr lang="en-US" dirty="0" smtClean="0"/>
              <a:t>) by Rep and Type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1" y="5715000"/>
            <a:ext cx="4040188" cy="838200"/>
          </a:xfrm>
        </p:spPr>
        <p:txBody>
          <a:bodyPr/>
          <a:lstStyle/>
          <a:p>
            <a:r>
              <a:rPr lang="en-US" dirty="0" smtClean="0"/>
              <a:t>Roaster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5026" y="5715000"/>
            <a:ext cx="4041775" cy="838200"/>
          </a:xfrm>
        </p:spPr>
        <p:txBody>
          <a:bodyPr/>
          <a:lstStyle/>
          <a:p>
            <a:r>
              <a:rPr lang="en-US" dirty="0" smtClean="0"/>
              <a:t>Turkey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2"/>
          </p:nvPr>
        </p:nvGraphicFramePr>
        <p:xfrm>
          <a:off x="457201" y="1746250"/>
          <a:ext cx="4040188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sz="quarter" idx="4"/>
          </p:nvPr>
        </p:nvGraphicFramePr>
        <p:xfrm>
          <a:off x="4645026" y="1746250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</a:t>
            </a:r>
            <a:r>
              <a:rPr lang="en-US" baseline="-25000" dirty="0" smtClean="0"/>
              <a:t>4</a:t>
            </a:r>
            <a:r>
              <a:rPr lang="en-US" dirty="0" smtClean="0"/>
              <a:t>-N (mg kg</a:t>
            </a:r>
            <a:r>
              <a:rPr lang="en-US" baseline="30000" dirty="0" smtClean="0"/>
              <a:t>-1</a:t>
            </a:r>
            <a:r>
              <a:rPr lang="en-US" dirty="0" smtClean="0"/>
              <a:t>) by Rep and Type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360612" y="5638800"/>
            <a:ext cx="4040188" cy="838200"/>
          </a:xfrm>
        </p:spPr>
        <p:txBody>
          <a:bodyPr/>
          <a:lstStyle/>
          <a:p>
            <a:r>
              <a:rPr lang="en-US" dirty="0" smtClean="0"/>
              <a:t>Pullet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2"/>
          </p:nvPr>
        </p:nvGraphicFramePr>
        <p:xfrm>
          <a:off x="2360612" y="1670050"/>
          <a:ext cx="4040188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5867400"/>
            <a:ext cx="374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aseline="30000" dirty="0" err="1" smtClean="0"/>
              <a:t>z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Means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based on 5 observations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67600" cy="114300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Statistics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1" y="1447800"/>
          <a:ext cx="7924806" cy="497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651"/>
                <a:gridCol w="1221031"/>
                <a:gridCol w="1221031"/>
                <a:gridCol w="1221031"/>
                <a:gridCol w="1221031"/>
                <a:gridCol w="1221031"/>
              </a:tblGrid>
              <a:tr h="8229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 sz="2400" dirty="0" smtClean="0"/>
                        <a:t>Average NH</a:t>
                      </a:r>
                      <a:r>
                        <a:rPr lang="en-US" sz="2400" baseline="-25000" dirty="0" smtClean="0"/>
                        <a:t>4</a:t>
                      </a:r>
                      <a:r>
                        <a:rPr lang="en-US" sz="2400" dirty="0" smtClean="0"/>
                        <a:t>-N (mg∙kg</a:t>
                      </a:r>
                      <a:r>
                        <a:rPr lang="en-US" sz="2400" baseline="30000" dirty="0" smtClean="0"/>
                        <a:t>-1</a:t>
                      </a:r>
                      <a:r>
                        <a:rPr lang="en-US" sz="2400" dirty="0" smtClean="0"/>
                        <a:t>) as received basis </a:t>
                      </a:r>
                      <a:r>
                        <a:rPr lang="en-US" sz="2400" baseline="30000" dirty="0" smtClean="0"/>
                        <a:t>z</a:t>
                      </a:r>
                      <a:endParaRPr lang="en-US" sz="2400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-----------------Poultry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Type-----------------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smtClean="0"/>
                        <a:t>Preparation</a:t>
                      </a:r>
                      <a:r>
                        <a:rPr lang="en-US" sz="1800" baseline="0" smtClean="0"/>
                        <a:t> </a:t>
                      </a:r>
                      <a:r>
                        <a:rPr lang="en-US" sz="1800" dirty="0" smtClean="0"/>
                        <a:t>Method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Layer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Pullet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Broiler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Roaster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Turkey</a:t>
                      </a:r>
                    </a:p>
                  </a:txBody>
                  <a:tcPr marL="7620" marR="7620" marT="7620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As-Is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2703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3367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3907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4952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6767a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solidFill>
                      <a:srgbClr val="FFCC99"/>
                    </a:soli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60°C /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 </a:t>
                      </a: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Acid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5307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6198a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solidFill>
                      <a:srgbClr val="FFCC99"/>
                    </a:soli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60°C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/ </a:t>
                      </a: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Acid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4068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5962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6515a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>
                    <a:solidFill>
                      <a:srgbClr val="FFCC99"/>
                    </a:soli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80°C /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 </a:t>
                      </a: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Acid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2747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4512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4943b</a:t>
                      </a:r>
                    </a:p>
                  </a:txBody>
                  <a:tcPr marL="7620" marR="7620" marT="7620" marB="0" anchor="b">
                    <a:solidFill>
                      <a:srgbClr val="FFCC99"/>
                    </a:soli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80°C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/ </a:t>
                      </a: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Acid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3278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3256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4791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4290b</a:t>
                      </a:r>
                    </a:p>
                  </a:txBody>
                  <a:tcPr marL="7620" marR="7620" marT="7620" marB="0" anchor="b"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1066800"/>
            <a:ext cx="6571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Treatments resulted in statistical difference for turkey litter only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 descr="poultry litter pil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66768" y="2027237"/>
            <a:ext cx="5077231" cy="3581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Ammonium Nitrogen (</a:t>
            </a:r>
            <a:r>
              <a:rPr lang="en-US" dirty="0" err="1" smtClean="0"/>
              <a:t>ppm</a:t>
            </a:r>
            <a:r>
              <a:rPr lang="en-US" dirty="0" smtClean="0"/>
              <a:t>) As-Is by Poultry Type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57200" y="2027237"/>
          <a:ext cx="3657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112391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4–10 lb NH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-N per ton </a:t>
                      </a:r>
                    </a:p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(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 drying/no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acid)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7030" marR="1703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8449" marR="18449" marT="7620" marB="0" anchor="b"/>
                </a:tc>
              </a:tr>
              <a:tr h="59817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Layer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7030" marR="1703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4.0</a:t>
                      </a:r>
                    </a:p>
                  </a:txBody>
                  <a:tcPr marL="17030" marR="17030" marT="7620" marB="0" anchor="b"/>
                </a:tc>
              </a:tr>
              <a:tr h="59817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Pullet</a:t>
                      </a:r>
                    </a:p>
                  </a:txBody>
                  <a:tcPr marL="17030" marR="1703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5.7</a:t>
                      </a:r>
                    </a:p>
                  </a:txBody>
                  <a:tcPr marL="17030" marR="17030" marT="7620" marB="0" anchor="b"/>
                </a:tc>
              </a:tr>
              <a:tr h="59817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Broiler</a:t>
                      </a:r>
                    </a:p>
                  </a:txBody>
                  <a:tcPr marL="17030" marR="1703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6.1</a:t>
                      </a:r>
                    </a:p>
                  </a:txBody>
                  <a:tcPr marL="17030" marR="17030" marT="7620" marB="0" anchor="b"/>
                </a:tc>
              </a:tr>
              <a:tr h="59817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Roaster</a:t>
                      </a:r>
                    </a:p>
                  </a:txBody>
                  <a:tcPr marL="17030" marR="1703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7.3</a:t>
                      </a:r>
                    </a:p>
                  </a:txBody>
                  <a:tcPr marL="17030" marR="17030" marT="7620" marB="0" anchor="b"/>
                </a:tc>
              </a:tr>
              <a:tr h="59817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Turkey</a:t>
                      </a:r>
                    </a:p>
                  </a:txBody>
                  <a:tcPr marL="17030" marR="1703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10.3</a:t>
                      </a:r>
                    </a:p>
                  </a:txBody>
                  <a:tcPr marL="17030" marR="17030" marT="7620" marB="0" anchor="b"/>
                </a:tc>
              </a:tr>
            </a:tbl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11" name="Content Placeholder 7"/>
          <p:cNvGraphicFramePr>
            <a:graphicFrameLocks/>
          </p:cNvGraphicFramePr>
          <p:nvPr/>
        </p:nvGraphicFramePr>
        <p:xfrm>
          <a:off x="4800600" y="1951037"/>
          <a:ext cx="365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Summary </a:t>
            </a:r>
            <a:br>
              <a:rPr lang="en-US" dirty="0" smtClean="0"/>
            </a:br>
            <a:r>
              <a:rPr lang="en-US" dirty="0" smtClean="0"/>
              <a:t>N and NH</a:t>
            </a:r>
            <a:r>
              <a:rPr lang="en-US" baseline="-25000" dirty="0" smtClean="0"/>
              <a:t>4</a:t>
            </a:r>
            <a:r>
              <a:rPr lang="en-US" dirty="0" smtClean="0"/>
              <a:t>-N in Poultry Litter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7467600" cy="45259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Drying at 60°C or 80°C resulted in highest average N</a:t>
            </a:r>
          </a:p>
          <a:p>
            <a:pPr lvl="1"/>
            <a:r>
              <a:rPr lang="en-US" dirty="0" smtClean="0"/>
              <a:t>N is highly variable from sample to sample within a poultry litter type</a:t>
            </a:r>
          </a:p>
          <a:p>
            <a:pPr lvl="1"/>
            <a:r>
              <a:rPr lang="en-US" dirty="0" smtClean="0"/>
              <a:t>No drying/no acid (as-is) resulted in highest NH</a:t>
            </a:r>
            <a:r>
              <a:rPr lang="en-US" baseline="-25000" dirty="0" smtClean="0"/>
              <a:t>4</a:t>
            </a:r>
            <a:r>
              <a:rPr lang="en-US" dirty="0" smtClean="0"/>
              <a:t>-N </a:t>
            </a:r>
          </a:p>
          <a:p>
            <a:pPr lvl="1"/>
            <a:r>
              <a:rPr lang="en-US" dirty="0" smtClean="0"/>
              <a:t>Acetic acid tended to stabilize NH</a:t>
            </a:r>
            <a:r>
              <a:rPr lang="en-US" baseline="-25000" dirty="0" smtClean="0"/>
              <a:t>4</a:t>
            </a:r>
            <a:r>
              <a:rPr lang="en-US" dirty="0" smtClean="0"/>
              <a:t>-N at 60°C except in layer litter</a:t>
            </a:r>
          </a:p>
          <a:p>
            <a:pPr lvl="1"/>
            <a:r>
              <a:rPr lang="en-US" dirty="0" smtClean="0"/>
              <a:t>4–10 lb NH</a:t>
            </a:r>
            <a:r>
              <a:rPr lang="en-US" baseline="-25000" dirty="0" smtClean="0"/>
              <a:t>4</a:t>
            </a:r>
            <a:r>
              <a:rPr lang="en-US" dirty="0" smtClean="0"/>
              <a:t>-N per ton litter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NCDA&amp;CS Agronomic Division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7467600" cy="730250"/>
          </a:xfrm>
        </p:spPr>
        <p:txBody>
          <a:bodyPr>
            <a:noAutofit/>
          </a:bodyPr>
          <a:lstStyle/>
          <a:p>
            <a:r>
              <a:rPr lang="en-US" sz="2800" dirty="0" smtClean="0"/>
              <a:t>Nitrogen and %Moisture Results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7391400" cy="914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Surface -scraped Manure</a:t>
            </a:r>
            <a:endParaRPr lang="en-US" sz="2000" dirty="0"/>
          </a:p>
        </p:txBody>
      </p:sp>
      <p:pic>
        <p:nvPicPr>
          <p:cNvPr id="7" name="Content Placeholder 6" descr="surface scrap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2286000"/>
            <a:ext cx="5411754" cy="3682999"/>
          </a:xfrm>
          <a:ln w="12700">
            <a:solidFill>
              <a:srgbClr val="C00000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Surface-scraped Manure </a:t>
            </a:r>
            <a:br>
              <a:rPr lang="en-US" dirty="0" smtClean="0"/>
            </a:br>
            <a:r>
              <a:rPr lang="en-US" dirty="0" smtClean="0"/>
              <a:t>% Moisture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17526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INMC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North Carolina Interagency Nutrient Management Committee</a:t>
            </a:r>
          </a:p>
          <a:p>
            <a:pPr lvl="1"/>
            <a:r>
              <a:rPr lang="en-US" dirty="0" smtClean="0"/>
              <a:t>Used five years of NCDA&amp;CS waste analysis to update NRCS Nutrient Management tables</a:t>
            </a:r>
          </a:p>
          <a:p>
            <a:pPr lvl="1"/>
            <a:r>
              <a:rPr lang="en-US" dirty="0" smtClean="0"/>
              <a:t>Requested characterization of NH</a:t>
            </a:r>
            <a:r>
              <a:rPr lang="en-US" baseline="-25000" dirty="0" smtClean="0"/>
              <a:t>4</a:t>
            </a:r>
            <a:r>
              <a:rPr lang="en-US" dirty="0" smtClean="0"/>
              <a:t>-N lost when drying solid, semi-solid and slurry manure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NCDA&amp;CS Agronomic Division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Combustion Nitrogen (mg kg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6248400"/>
            <a:ext cx="3575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aseline="30000" dirty="0" smtClean="0"/>
              <a:t>z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Means based on 5 observations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Statistical Difference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762000" y="1600200"/>
          <a:ext cx="7848601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850"/>
                <a:gridCol w="1747917"/>
                <a:gridCol w="1747917"/>
                <a:gridCol w="1747917"/>
              </a:tblGrid>
              <a:tr h="127079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7001" marR="87001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Average nitrogen concentration (mg∙kg</a:t>
                      </a:r>
                      <a:r>
                        <a:rPr lang="en-US" sz="2400" baseline="30000" dirty="0" smtClean="0"/>
                        <a:t>-1</a:t>
                      </a:r>
                      <a:r>
                        <a:rPr lang="en-US" sz="2400" dirty="0" smtClean="0"/>
                        <a:t>) as received basis </a:t>
                      </a:r>
                      <a:r>
                        <a:rPr lang="en-US" sz="2400" baseline="30000" dirty="0" smtClean="0"/>
                        <a:t>z</a:t>
                      </a:r>
                    </a:p>
                  </a:txBody>
                  <a:tcPr marL="87001" marR="8700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474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7001" marR="87001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-----------------Manure </a:t>
                      </a:r>
                      <a:r>
                        <a:rPr lang="en-US" sz="1800" u="none" strike="noStrike" baseline="0" dirty="0" smtClean="0"/>
                        <a:t>Type-----------------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50" marR="725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6632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Preparation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Method</a:t>
                      </a:r>
                      <a:endParaRPr lang="en-US" sz="1800" dirty="0"/>
                    </a:p>
                  </a:txBody>
                  <a:tcPr marL="87001" marR="8700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Dairy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1" marR="65251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Beef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1" marR="652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Horse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1" marR="65251" marT="0" marB="0" anchor="ctr">
                    <a:solidFill>
                      <a:srgbClr val="FFCC99"/>
                    </a:solidFill>
                  </a:tcPr>
                </a:tc>
              </a:tr>
              <a:tr h="373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As-Is (no drying/no acid)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50" marR="725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5,956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smtClean="0"/>
                        <a:t> a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1" marR="65251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7,452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1" marR="652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6,568 b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1" marR="65251" marT="0" marB="0" anchor="ctr">
                    <a:solidFill>
                      <a:srgbClr val="FFCC99"/>
                    </a:solidFill>
                  </a:tcPr>
                </a:tc>
              </a:tr>
              <a:tr h="454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60°C / </a:t>
                      </a:r>
                      <a:r>
                        <a:rPr lang="en-US" sz="1800" u="none" strike="noStrike"/>
                        <a:t>No </a:t>
                      </a:r>
                      <a:r>
                        <a:rPr lang="en-US" sz="1800" u="none" strike="noStrike" smtClean="0"/>
                        <a:t>Acid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50" marR="725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4,722 </a:t>
                      </a:r>
                      <a:r>
                        <a:rPr lang="en-US" sz="1800" dirty="0" smtClean="0"/>
                        <a:t> b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1" marR="65251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7,407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1" marR="652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7,934 a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1" marR="65251" marT="0" marB="0" anchor="ctr">
                    <a:solidFill>
                      <a:srgbClr val="FFCC99"/>
                    </a:solidFill>
                  </a:tcPr>
                </a:tc>
              </a:tr>
              <a:tr h="373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60°C / </a:t>
                      </a:r>
                      <a:r>
                        <a:rPr lang="en-US" sz="1800" u="none" strike="noStrike" dirty="0" smtClean="0"/>
                        <a:t>Acid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50" marR="725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4,111 </a:t>
                      </a:r>
                      <a:r>
                        <a:rPr lang="en-US" sz="1800" dirty="0" smtClean="0"/>
                        <a:t> c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1" marR="65251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7,402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1" marR="652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8,291 a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1" marR="65251" marT="0" marB="0" anchor="ctr">
                    <a:solidFill>
                      <a:srgbClr val="FFCC99"/>
                    </a:solidFill>
                  </a:tcPr>
                </a:tc>
              </a:tr>
              <a:tr h="454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80°C / </a:t>
                      </a:r>
                      <a:r>
                        <a:rPr lang="en-US" sz="1800" u="none" strike="noStrike"/>
                        <a:t>No </a:t>
                      </a:r>
                      <a:r>
                        <a:rPr lang="en-US" sz="1800" u="none" strike="noStrike" smtClean="0"/>
                        <a:t>Acid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50" marR="725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/>
                        <a:t>4,465 </a:t>
                      </a:r>
                      <a:r>
                        <a:rPr lang="en-US" sz="1800" dirty="0" err="1" smtClean="0"/>
                        <a:t>bc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1" marR="65251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7,056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1" marR="652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8,093 a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1" marR="65251" marT="0" marB="0" anchor="ctr">
                    <a:solidFill>
                      <a:srgbClr val="FFCC99"/>
                    </a:solidFill>
                  </a:tcPr>
                </a:tc>
              </a:tr>
              <a:tr h="373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80°C / </a:t>
                      </a:r>
                      <a:r>
                        <a:rPr lang="en-US" sz="1800" u="none" strike="noStrike" dirty="0" smtClean="0"/>
                        <a:t>Acid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50" marR="725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/>
                        <a:t>4,170 </a:t>
                      </a:r>
                      <a:r>
                        <a:rPr lang="en-US" sz="1800" dirty="0" err="1" smtClean="0"/>
                        <a:t>bc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1" marR="65251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6,841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1" marR="652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/>
                        <a:t>8,397</a:t>
                      </a:r>
                      <a:r>
                        <a:rPr lang="en-US" sz="1800" dirty="0"/>
                        <a:t> a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1" marR="65251" marT="0" marB="0" anchor="ctr"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NCDA&amp;CS Agronomic Division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Summary </a:t>
            </a:r>
            <a:br>
              <a:rPr lang="en-US" dirty="0" smtClean="0"/>
            </a:br>
            <a:r>
              <a:rPr lang="en-US" dirty="0" smtClean="0"/>
              <a:t>N Surfaced-scraped Manure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7467600" cy="4525963"/>
          </a:xfrm>
        </p:spPr>
        <p:txBody>
          <a:bodyPr/>
          <a:lstStyle/>
          <a:p>
            <a:r>
              <a:rPr lang="en-US" dirty="0" smtClean="0"/>
              <a:t>Beef and dairy</a:t>
            </a:r>
          </a:p>
          <a:p>
            <a:pPr lvl="1"/>
            <a:r>
              <a:rPr lang="en-US" dirty="0" smtClean="0"/>
              <a:t>No drying &amp; no acid resulted in highest N</a:t>
            </a:r>
          </a:p>
          <a:p>
            <a:pPr lvl="1"/>
            <a:r>
              <a:rPr lang="en-US" dirty="0" smtClean="0"/>
              <a:t>Adding acetic acid then drying resulted in a lower N</a:t>
            </a:r>
          </a:p>
          <a:p>
            <a:r>
              <a:rPr lang="en-US" dirty="0" smtClean="0"/>
              <a:t>Horse</a:t>
            </a:r>
          </a:p>
          <a:p>
            <a:pPr lvl="1"/>
            <a:r>
              <a:rPr lang="en-US" dirty="0" smtClean="0"/>
              <a:t>Adding acetic acid then drying at 80°C resulted in highest N</a:t>
            </a:r>
          </a:p>
          <a:p>
            <a:pPr lvl="1"/>
            <a:r>
              <a:rPr lang="en-US" dirty="0" smtClean="0"/>
              <a:t>No drying &amp; no acid resulted in lowest N</a:t>
            </a:r>
          </a:p>
          <a:p>
            <a:r>
              <a:rPr lang="en-US" dirty="0" smtClean="0"/>
              <a:t>NH</a:t>
            </a:r>
            <a:r>
              <a:rPr lang="en-US" baseline="-25000" dirty="0" smtClean="0"/>
              <a:t>4</a:t>
            </a:r>
            <a:r>
              <a:rPr lang="en-US" dirty="0" smtClean="0"/>
              <a:t>-N analysis in 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CC99"/>
                </a:solidFill>
              </a:rPr>
              <a:t>Thank you to the following who contributed greatly to this work</a:t>
            </a:r>
            <a:endParaRPr lang="en-US" sz="3600" dirty="0">
              <a:solidFill>
                <a:srgbClr val="FFCC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62201"/>
            <a:ext cx="6324600" cy="3124199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Michelle McGinnis, Agronomist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Ying Kritalugs, Chemist Tech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Donta Baker, Chemist Tech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Kyle Crump, Chemist Tech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Jan Queen, Chemist 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impact of sample preparation method on nitrogen concentration (combustion nitrogen and ammonium-nitrogen) for poultry litter and livestock manure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NCDA&amp;CS Agronomic Division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8 </a:t>
            </a:r>
            <a:r>
              <a:rPr lang="en-US" dirty="0" smtClean="0"/>
              <a:t>× </a:t>
            </a:r>
            <a:r>
              <a:rPr lang="en-US" dirty="0"/>
              <a:t>5 </a:t>
            </a:r>
            <a:r>
              <a:rPr lang="en-US" dirty="0" smtClean="0"/>
              <a:t>factorial </a:t>
            </a:r>
          </a:p>
          <a:p>
            <a:pPr lvl="1"/>
            <a:r>
              <a:rPr lang="en-US" dirty="0" smtClean="0"/>
              <a:t>8 animal manure and litter types</a:t>
            </a:r>
          </a:p>
          <a:p>
            <a:pPr lvl="1"/>
            <a:r>
              <a:rPr lang="en-US" dirty="0" smtClean="0"/>
              <a:t>5 sample preparation treatments</a:t>
            </a:r>
            <a:endParaRPr lang="en-US" dirty="0"/>
          </a:p>
          <a:p>
            <a:pPr lvl="0"/>
            <a:r>
              <a:rPr lang="en-US" dirty="0" smtClean="0"/>
              <a:t>Randomized (subsample collection and analysis)</a:t>
            </a:r>
          </a:p>
          <a:p>
            <a:pPr lvl="0"/>
            <a:r>
              <a:rPr lang="en-US" dirty="0" smtClean="0"/>
              <a:t>Five replications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NCDA&amp;CS Agronomic Division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Manure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Poultry house litter </a:t>
            </a:r>
          </a:p>
          <a:p>
            <a:pPr lvl="1"/>
            <a:r>
              <a:rPr lang="en-US" dirty="0" smtClean="0"/>
              <a:t>Roaster</a:t>
            </a:r>
          </a:p>
          <a:p>
            <a:pPr lvl="1"/>
            <a:r>
              <a:rPr lang="en-US" dirty="0" smtClean="0"/>
              <a:t>Broiler</a:t>
            </a:r>
          </a:p>
          <a:p>
            <a:pPr lvl="1"/>
            <a:r>
              <a:rPr lang="en-US" dirty="0" smtClean="0"/>
              <a:t>Pullet</a:t>
            </a:r>
          </a:p>
          <a:p>
            <a:pPr lvl="1"/>
            <a:r>
              <a:rPr lang="en-US" dirty="0" smtClean="0"/>
              <a:t>Turkey</a:t>
            </a:r>
          </a:p>
          <a:p>
            <a:pPr lvl="1"/>
            <a:r>
              <a:rPr lang="en-US" dirty="0" smtClean="0"/>
              <a:t>Layer</a:t>
            </a:r>
          </a:p>
          <a:p>
            <a:pPr lvl="0"/>
            <a:r>
              <a:rPr lang="en-US" dirty="0" smtClean="0"/>
              <a:t>Animal-scraped manure</a:t>
            </a:r>
          </a:p>
          <a:p>
            <a:pPr lvl="1"/>
            <a:r>
              <a:rPr lang="en-US" dirty="0" smtClean="0"/>
              <a:t>Beef</a:t>
            </a:r>
          </a:p>
          <a:p>
            <a:pPr lvl="1"/>
            <a:r>
              <a:rPr lang="en-US" dirty="0" smtClean="0"/>
              <a:t>Dairy</a:t>
            </a:r>
          </a:p>
          <a:p>
            <a:pPr lvl="1"/>
            <a:r>
              <a:rPr lang="en-US" dirty="0" smtClean="0"/>
              <a:t>Horse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NCDA&amp;CS Agronomic Division</a:t>
            </a:r>
            <a:endParaRPr lang="en-US" dirty="0"/>
          </a:p>
        </p:txBody>
      </p:sp>
      <p:pic>
        <p:nvPicPr>
          <p:cNvPr id="6" name="Content Placeholder 9" descr="poultry house science da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028444"/>
            <a:ext cx="2514600" cy="3838956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Sample Preparation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1400" y="2133600"/>
            <a:ext cx="52578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drying + no acid (as-is)</a:t>
            </a:r>
          </a:p>
          <a:p>
            <a:pPr marL="815975" lvl="1" indent="-306388">
              <a:buNone/>
            </a:pPr>
            <a:r>
              <a:rPr lang="en-US" dirty="0" smtClean="0"/>
              <a:t>     N analyzed at Penn State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Drying </a:t>
            </a:r>
            <a:r>
              <a:rPr lang="en-US" dirty="0" smtClean="0"/>
              <a:t>at 60°C + no acid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Drying at 60°C + acetic acid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Drying </a:t>
            </a:r>
            <a:r>
              <a:rPr lang="en-US" dirty="0" smtClean="0"/>
              <a:t>at 80°C + no acid  </a:t>
            </a:r>
            <a:r>
              <a:rPr lang="en-US" dirty="0"/>
              <a:t>(</a:t>
            </a:r>
            <a:r>
              <a:rPr lang="en-US" dirty="0" smtClean="0">
                <a:solidFill>
                  <a:srgbClr val="92D050"/>
                </a:solidFill>
              </a:rPr>
              <a:t>NCDA </a:t>
            </a:r>
            <a:r>
              <a:rPr lang="en-US" dirty="0">
                <a:solidFill>
                  <a:srgbClr val="92D050"/>
                </a:solidFill>
              </a:rPr>
              <a:t>current method</a:t>
            </a:r>
            <a:r>
              <a:rPr lang="en-US" dirty="0" smtClean="0"/>
              <a:t>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Drying at 80°C + acetic acid</a:t>
            </a:r>
            <a:endParaRPr lang="en-US" dirty="0"/>
          </a:p>
          <a:p>
            <a:pPr marL="514350" indent="-514350"/>
            <a:endParaRPr lang="en-US" dirty="0"/>
          </a:p>
        </p:txBody>
      </p:sp>
      <p:pic>
        <p:nvPicPr>
          <p:cNvPr id="7" name="Content Placeholder 6" descr="Dry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8333" r="16667"/>
          <a:stretch>
            <a:fillRect/>
          </a:stretch>
        </p:blipFill>
        <p:spPr>
          <a:xfrm>
            <a:off x="533400" y="2316163"/>
            <a:ext cx="2743200" cy="2745150"/>
          </a:xfrm>
          <a:ln w="12700">
            <a:solidFill>
              <a:srgbClr val="C00000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NCDA&amp;CS Agronomic Division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Measured Variables/Methodology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7848600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Percent </a:t>
            </a:r>
            <a:r>
              <a:rPr lang="en-US" dirty="0"/>
              <a:t>dry </a:t>
            </a:r>
            <a:r>
              <a:rPr lang="en-US" dirty="0" smtClean="0"/>
              <a:t>matter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Nitrogen</a:t>
            </a:r>
          </a:p>
          <a:p>
            <a:pPr marL="914400" lvl="1" indent="-514350">
              <a:buNone/>
            </a:pPr>
            <a:r>
              <a:rPr lang="en-US" dirty="0" smtClean="0"/>
              <a:t>  oxygen combustion gas chromatography </a:t>
            </a:r>
          </a:p>
          <a:p>
            <a:pPr marL="1828800" lvl="3" indent="-514350">
              <a:buNone/>
            </a:pPr>
            <a:r>
              <a:rPr lang="en-US" dirty="0" smtClean="0"/>
              <a:t>dried/ground sample </a:t>
            </a:r>
            <a:r>
              <a:rPr lang="en-US" b="1" i="1" u="sng" dirty="0" smtClean="0"/>
              <a:t>or</a:t>
            </a:r>
            <a:r>
              <a:rPr lang="en-US" dirty="0" smtClean="0"/>
              <a:t> fresh sample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Ammonium nitrogen (NH</a:t>
            </a:r>
            <a:r>
              <a:rPr lang="en-US" baseline="-25000" dirty="0" smtClean="0"/>
              <a:t>4</a:t>
            </a:r>
            <a:r>
              <a:rPr lang="en-US" dirty="0" smtClean="0"/>
              <a:t>-N)</a:t>
            </a:r>
          </a:p>
          <a:p>
            <a:pPr marL="914400" lvl="1" indent="-514350">
              <a:buNone/>
            </a:pPr>
            <a:r>
              <a:rPr lang="en-US" dirty="0" smtClean="0"/>
              <a:t> </a:t>
            </a:r>
            <a:r>
              <a:rPr lang="en-US" dirty="0" err="1" smtClean="0"/>
              <a:t>KCl</a:t>
            </a:r>
            <a:r>
              <a:rPr lang="en-US" dirty="0" smtClean="0"/>
              <a:t> extraction</a:t>
            </a:r>
            <a:endParaRPr lang="en-US" dirty="0"/>
          </a:p>
          <a:p>
            <a:pPr marL="1828800" lvl="3" indent="-457200">
              <a:buNone/>
            </a:pPr>
            <a:r>
              <a:rPr lang="en-US" dirty="0" smtClean="0"/>
              <a:t>auto-flow </a:t>
            </a:r>
            <a:r>
              <a:rPr lang="en-US" dirty="0" err="1"/>
              <a:t>spectrophotometric</a:t>
            </a:r>
            <a:r>
              <a:rPr lang="en-US" dirty="0"/>
              <a:t> </a:t>
            </a:r>
            <a:r>
              <a:rPr lang="en-US" dirty="0" smtClean="0"/>
              <a:t>analyzer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Litter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Collected 8/8/11 (transferred to AC room) or 8/9/11 (put on ice within 4 hr)</a:t>
            </a:r>
          </a:p>
          <a:p>
            <a:pPr lvl="1"/>
            <a:r>
              <a:rPr lang="en-US" sz="2800" dirty="0" smtClean="0"/>
              <a:t>Pullet – 1 house (3 bags)</a:t>
            </a:r>
          </a:p>
          <a:p>
            <a:pPr lvl="1"/>
            <a:r>
              <a:rPr lang="en-US" sz="2800" dirty="0" smtClean="0"/>
              <a:t>Layer – 1 house (3 bags)</a:t>
            </a:r>
          </a:p>
          <a:p>
            <a:pPr lvl="1"/>
            <a:r>
              <a:rPr lang="en-US" sz="2800" dirty="0" smtClean="0"/>
              <a:t>Roaster – 5 houses (5 bags)</a:t>
            </a:r>
          </a:p>
          <a:p>
            <a:pPr lvl="1"/>
            <a:r>
              <a:rPr lang="en-US" sz="2800" dirty="0" smtClean="0"/>
              <a:t>Turkey – 3 houses (5 bags)</a:t>
            </a:r>
          </a:p>
          <a:p>
            <a:pPr lvl="1"/>
            <a:r>
              <a:rPr lang="en-US" sz="2800" dirty="0" smtClean="0"/>
              <a:t>Broiler – 5 houses (5 bags)</a:t>
            </a:r>
          </a:p>
          <a:p>
            <a:r>
              <a:rPr lang="en-US" sz="3200" dirty="0" smtClean="0"/>
              <a:t>For each type, litter was combined and homogenized</a:t>
            </a:r>
          </a:p>
          <a:p>
            <a:r>
              <a:rPr lang="en-US" sz="3200" dirty="0" smtClean="0"/>
              <a:t>Stored at 0°C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1811-A151-48AE-B980-7158BC39D0F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NCDA&amp;CS Agronomic Division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2013</TotalTime>
  <Words>963</Words>
  <Application>Microsoft Office PowerPoint</Application>
  <PresentationFormat>On-screen Show (4:3)</PresentationFormat>
  <Paragraphs>313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Technic</vt:lpstr>
      <vt:lpstr>Nitrogen  in Poultry Litter and Livestock Manure  by Preparation method</vt:lpstr>
      <vt:lpstr>NCDA&amp;CS Waste Analysis</vt:lpstr>
      <vt:lpstr>INMC Question</vt:lpstr>
      <vt:lpstr>Objective</vt:lpstr>
      <vt:lpstr>Experimental Design</vt:lpstr>
      <vt:lpstr>Animal Manure Types</vt:lpstr>
      <vt:lpstr>Sample Preparation Treatments</vt:lpstr>
      <vt:lpstr>Measured Variables/Methodology</vt:lpstr>
      <vt:lpstr>Litter Collection</vt:lpstr>
      <vt:lpstr>Combine &amp; Homogenize Litter</vt:lpstr>
      <vt:lpstr>Manure Collection</vt:lpstr>
      <vt:lpstr>Acetic Acid</vt:lpstr>
      <vt:lpstr>Nitrogen and %Moisture Results</vt:lpstr>
      <vt:lpstr>% Moisture</vt:lpstr>
      <vt:lpstr>Combustion Nitrogen (mg kg-1)  by Poultry Type</vt:lpstr>
      <vt:lpstr>Combustion Nitrogen (mg kg-1) by Rep and Type</vt:lpstr>
      <vt:lpstr>Combustion Nitrogen (mg kg-1) by Rep and Type</vt:lpstr>
      <vt:lpstr>Combustion Nitrogen (mg kg-1)  by Rep and Type</vt:lpstr>
      <vt:lpstr>No statistical difference  </vt:lpstr>
      <vt:lpstr>NH4-N Results</vt:lpstr>
      <vt:lpstr>Ammonium Nitrogen (mg kg-1) by Poultry Type</vt:lpstr>
      <vt:lpstr>NH4-N (mg kg-1) by Rep and Type</vt:lpstr>
      <vt:lpstr>NH4-N (mg kg-1) by Rep and Type</vt:lpstr>
      <vt:lpstr>NH4-N (mg kg-1) by Rep and Type</vt:lpstr>
      <vt:lpstr>Statistics</vt:lpstr>
      <vt:lpstr>Ammonium Nitrogen (ppm) As-Is by Poultry Type</vt:lpstr>
      <vt:lpstr>Summary  N and NH4-N in Poultry Litter</vt:lpstr>
      <vt:lpstr>Nitrogen and %Moisture Results</vt:lpstr>
      <vt:lpstr>Surface-scraped Manure  % Moisture</vt:lpstr>
      <vt:lpstr>Combustion Nitrogen (mg kg-1)</vt:lpstr>
      <vt:lpstr>Statistical Difference</vt:lpstr>
      <vt:lpstr>Summary  N Surfaced-scraped Manure</vt:lpstr>
      <vt:lpstr>Thank you to the following who contributed greatly to this work</vt:lpstr>
    </vt:vector>
  </TitlesOfParts>
  <Company>NCDA&amp;CS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 analysis method in solid and semi-solid animal manure</dc:title>
  <dc:creator>B Cleveland</dc:creator>
  <cp:lastModifiedBy>kmr</cp:lastModifiedBy>
  <cp:revision>207</cp:revision>
  <dcterms:created xsi:type="dcterms:W3CDTF">2012-07-21T15:21:05Z</dcterms:created>
  <dcterms:modified xsi:type="dcterms:W3CDTF">2012-10-16T13:07:30Z</dcterms:modified>
</cp:coreProperties>
</file>