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2"/>
  </p:sldMasterIdLst>
  <p:notesMasterIdLst>
    <p:notesMasterId r:id="rId22"/>
  </p:notesMasterIdLst>
  <p:sldIdLst>
    <p:sldId id="256" r:id="rId3"/>
    <p:sldId id="275" r:id="rId4"/>
    <p:sldId id="266" r:id="rId5"/>
    <p:sldId id="272" r:id="rId6"/>
    <p:sldId id="269" r:id="rId7"/>
    <p:sldId id="270" r:id="rId8"/>
    <p:sldId id="268" r:id="rId9"/>
    <p:sldId id="271" r:id="rId10"/>
    <p:sldId id="267" r:id="rId11"/>
    <p:sldId id="274" r:id="rId12"/>
    <p:sldId id="257" r:id="rId13"/>
    <p:sldId id="260" r:id="rId14"/>
    <p:sldId id="278" r:id="rId15"/>
    <p:sldId id="263" r:id="rId16"/>
    <p:sldId id="273" r:id="rId17"/>
    <p:sldId id="258" r:id="rId18"/>
    <p:sldId id="276" r:id="rId19"/>
    <p:sldId id="279" r:id="rId20"/>
    <p:sldId id="280" r:id="rId21"/>
  </p:sldIdLst>
  <p:sldSz cx="9144000" cy="6858000" type="screen4x3"/>
  <p:notesSz cx="6858000" cy="9083675"/>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05" autoAdjust="0"/>
  </p:normalViewPr>
  <p:slideViewPr>
    <p:cSldViewPr>
      <p:cViewPr>
        <p:scale>
          <a:sx n="100" d="100"/>
          <a:sy n="100" d="100"/>
        </p:scale>
        <p:origin x="-72"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049816272965881"/>
          <c:y val="3.3672682289614397E-2"/>
          <c:w val="0.84913595800524932"/>
          <c:h val="0.81252502335513166"/>
        </c:manualLayout>
      </c:layout>
      <c:lineChart>
        <c:grouping val="standard"/>
        <c:ser>
          <c:idx val="0"/>
          <c:order val="0"/>
          <c:tx>
            <c:strRef>
              <c:f>'I-NH4'!$M$10</c:f>
              <c:strCache>
                <c:ptCount val="1"/>
                <c:pt idx="0">
                  <c:v>Contol</c:v>
                </c:pt>
              </c:strCache>
            </c:strRef>
          </c:tx>
          <c:spPr>
            <a:ln>
              <a:solidFill>
                <a:srgbClr val="FFC000"/>
              </a:solidFill>
            </a:ln>
          </c:spPr>
          <c:marker>
            <c:symbol val="x"/>
            <c:size val="7"/>
            <c:spPr>
              <a:solidFill>
                <a:srgbClr val="FFC000"/>
              </a:solidFill>
              <a:ln w="15875">
                <a:solidFill>
                  <a:srgbClr val="FFC000"/>
                </a:solidFill>
              </a:ln>
            </c:spPr>
          </c:marker>
          <c:errBars>
            <c:errDir val="y"/>
            <c:errBarType val="both"/>
            <c:errValType val="cust"/>
            <c:plus>
              <c:numRef>
                <c:f>'I-NH4'!$N$15:$U$15</c:f>
                <c:numCache>
                  <c:formatCode>General</c:formatCode>
                  <c:ptCount val="8"/>
                  <c:pt idx="0">
                    <c:v>0.54738981844142209</c:v>
                  </c:pt>
                  <c:pt idx="1">
                    <c:v>0.42573086960347883</c:v>
                  </c:pt>
                  <c:pt idx="2">
                    <c:v>5.8324608871384895E-2</c:v>
                  </c:pt>
                  <c:pt idx="3">
                    <c:v>1.5288287455870782</c:v>
                  </c:pt>
                  <c:pt idx="4">
                    <c:v>1.5115235527991839</c:v>
                  </c:pt>
                  <c:pt idx="5">
                    <c:v>0.30600000000000011</c:v>
                  </c:pt>
                  <c:pt idx="6">
                    <c:v>0.21330000000000002</c:v>
                  </c:pt>
                  <c:pt idx="7">
                    <c:v>4.1832682597860431E-2</c:v>
                  </c:pt>
                </c:numCache>
              </c:numRef>
            </c:plus>
            <c:minus>
              <c:numRef>
                <c:f>'I-NH4'!$N$15:$U$15</c:f>
                <c:numCache>
                  <c:formatCode>General</c:formatCode>
                  <c:ptCount val="8"/>
                  <c:pt idx="0">
                    <c:v>0.54738981844142209</c:v>
                  </c:pt>
                  <c:pt idx="1">
                    <c:v>0.42573086960347883</c:v>
                  </c:pt>
                  <c:pt idx="2">
                    <c:v>5.8324608871384895E-2</c:v>
                  </c:pt>
                  <c:pt idx="3">
                    <c:v>1.5288287455870782</c:v>
                  </c:pt>
                  <c:pt idx="4">
                    <c:v>1.5115235527991839</c:v>
                  </c:pt>
                  <c:pt idx="5">
                    <c:v>0.30600000000000011</c:v>
                  </c:pt>
                  <c:pt idx="6">
                    <c:v>0.21330000000000002</c:v>
                  </c:pt>
                  <c:pt idx="7">
                    <c:v>4.1832682597860431E-2</c:v>
                  </c:pt>
                </c:numCache>
              </c:numRef>
            </c:minus>
            <c:spPr>
              <a:ln>
                <a:solidFill>
                  <a:schemeClr val="tx1"/>
                </a:solidFill>
              </a:ln>
            </c:spPr>
          </c:errBars>
          <c:cat>
            <c:numRef>
              <c:f>'I-NH4'!$N$9:$U$9</c:f>
              <c:numCache>
                <c:formatCode>General</c:formatCode>
                <c:ptCount val="8"/>
                <c:pt idx="0">
                  <c:v>3</c:v>
                </c:pt>
                <c:pt idx="1">
                  <c:v>8</c:v>
                </c:pt>
                <c:pt idx="2">
                  <c:v>15</c:v>
                </c:pt>
                <c:pt idx="3">
                  <c:v>24</c:v>
                </c:pt>
                <c:pt idx="4">
                  <c:v>31</c:v>
                </c:pt>
                <c:pt idx="5">
                  <c:v>52</c:v>
                </c:pt>
                <c:pt idx="6">
                  <c:v>80</c:v>
                </c:pt>
                <c:pt idx="7">
                  <c:v>95</c:v>
                </c:pt>
              </c:numCache>
            </c:numRef>
          </c:cat>
          <c:val>
            <c:numRef>
              <c:f>'I-NH4'!$N$10:$U$10</c:f>
              <c:numCache>
                <c:formatCode>General</c:formatCode>
                <c:ptCount val="8"/>
                <c:pt idx="0">
                  <c:v>6.7073333333333345</c:v>
                </c:pt>
                <c:pt idx="1">
                  <c:v>8.9364666666666679</c:v>
                </c:pt>
                <c:pt idx="2">
                  <c:v>8.8262000000000018</c:v>
                </c:pt>
                <c:pt idx="3">
                  <c:v>7.5266666666666664</c:v>
                </c:pt>
                <c:pt idx="4">
                  <c:v>4.6068999999999996</c:v>
                </c:pt>
                <c:pt idx="5">
                  <c:v>1.186666666666667</c:v>
                </c:pt>
                <c:pt idx="6">
                  <c:v>1.3304</c:v>
                </c:pt>
                <c:pt idx="7">
                  <c:v>0.20426666666666671</c:v>
                </c:pt>
              </c:numCache>
            </c:numRef>
          </c:val>
        </c:ser>
        <c:ser>
          <c:idx val="1"/>
          <c:order val="1"/>
          <c:tx>
            <c:strRef>
              <c:f>'I-NH4'!$M$11</c:f>
              <c:strCache>
                <c:ptCount val="1"/>
                <c:pt idx="0">
                  <c:v>Feather</c:v>
                </c:pt>
              </c:strCache>
            </c:strRef>
          </c:tx>
          <c:spPr>
            <a:ln w="38100">
              <a:solidFill>
                <a:schemeClr val="accent2">
                  <a:lumMod val="75000"/>
                </a:schemeClr>
              </a:solidFill>
            </a:ln>
          </c:spPr>
          <c:marker>
            <c:spPr>
              <a:solidFill>
                <a:schemeClr val="accent2">
                  <a:lumMod val="75000"/>
                </a:schemeClr>
              </a:solidFill>
              <a:ln w="15875">
                <a:solidFill>
                  <a:schemeClr val="accent2">
                    <a:lumMod val="75000"/>
                  </a:schemeClr>
                </a:solidFill>
              </a:ln>
            </c:spPr>
          </c:marker>
          <c:errBars>
            <c:errDir val="y"/>
            <c:errBarType val="both"/>
            <c:errValType val="cust"/>
            <c:plus>
              <c:numRef>
                <c:f>'I-NH4'!$N$16:$U$16</c:f>
                <c:numCache>
                  <c:formatCode>General</c:formatCode>
                  <c:ptCount val="8"/>
                  <c:pt idx="0">
                    <c:v>0.40274509721824447</c:v>
                  </c:pt>
                  <c:pt idx="1">
                    <c:v>1.2823303214590751</c:v>
                  </c:pt>
                  <c:pt idx="2">
                    <c:v>7.8138050585699448</c:v>
                  </c:pt>
                  <c:pt idx="3">
                    <c:v>2.6779708064129486</c:v>
                  </c:pt>
                  <c:pt idx="4">
                    <c:v>2.1232377539974197</c:v>
                  </c:pt>
                  <c:pt idx="5">
                    <c:v>3.9749999999999996</c:v>
                  </c:pt>
                  <c:pt idx="6">
                    <c:v>0.25210000000000005</c:v>
                  </c:pt>
                  <c:pt idx="7">
                    <c:v>2.1216146304171297</c:v>
                  </c:pt>
                </c:numCache>
              </c:numRef>
            </c:plus>
            <c:minus>
              <c:numRef>
                <c:f>'I-NH4'!$N$16:$U$16</c:f>
                <c:numCache>
                  <c:formatCode>General</c:formatCode>
                  <c:ptCount val="8"/>
                  <c:pt idx="0">
                    <c:v>0.40274509721824447</c:v>
                  </c:pt>
                  <c:pt idx="1">
                    <c:v>1.2823303214590751</c:v>
                  </c:pt>
                  <c:pt idx="2">
                    <c:v>7.8138050585699448</c:v>
                  </c:pt>
                  <c:pt idx="3">
                    <c:v>2.6779708064129486</c:v>
                  </c:pt>
                  <c:pt idx="4">
                    <c:v>2.1232377539974197</c:v>
                  </c:pt>
                  <c:pt idx="5">
                    <c:v>3.9749999999999996</c:v>
                  </c:pt>
                  <c:pt idx="6">
                    <c:v>0.25210000000000005</c:v>
                  </c:pt>
                  <c:pt idx="7">
                    <c:v>2.1216146304171297</c:v>
                  </c:pt>
                </c:numCache>
              </c:numRef>
            </c:minus>
          </c:errBars>
          <c:cat>
            <c:numRef>
              <c:f>'I-NH4'!$N$9:$U$9</c:f>
              <c:numCache>
                <c:formatCode>General</c:formatCode>
                <c:ptCount val="8"/>
                <c:pt idx="0">
                  <c:v>3</c:v>
                </c:pt>
                <c:pt idx="1">
                  <c:v>8</c:v>
                </c:pt>
                <c:pt idx="2">
                  <c:v>15</c:v>
                </c:pt>
                <c:pt idx="3">
                  <c:v>24</c:v>
                </c:pt>
                <c:pt idx="4">
                  <c:v>31</c:v>
                </c:pt>
                <c:pt idx="5">
                  <c:v>52</c:v>
                </c:pt>
                <c:pt idx="6">
                  <c:v>80</c:v>
                </c:pt>
                <c:pt idx="7">
                  <c:v>95</c:v>
                </c:pt>
              </c:numCache>
            </c:numRef>
          </c:cat>
          <c:val>
            <c:numRef>
              <c:f>'I-NH4'!$N$11:$U$11</c:f>
              <c:numCache>
                <c:formatCode>General</c:formatCode>
                <c:ptCount val="8"/>
                <c:pt idx="0">
                  <c:v>9.0487333333333329</c:v>
                </c:pt>
                <c:pt idx="1">
                  <c:v>17.546533333333322</c:v>
                </c:pt>
                <c:pt idx="2">
                  <c:v>33.777666666666647</c:v>
                </c:pt>
                <c:pt idx="3">
                  <c:v>43.920200000000001</c:v>
                </c:pt>
                <c:pt idx="4">
                  <c:v>49.413599999999995</c:v>
                </c:pt>
                <c:pt idx="5">
                  <c:v>20.907799999999991</c:v>
                </c:pt>
                <c:pt idx="6">
                  <c:v>4.5819000000000001</c:v>
                </c:pt>
                <c:pt idx="7">
                  <c:v>6.5335999999999999</c:v>
                </c:pt>
              </c:numCache>
            </c:numRef>
          </c:val>
        </c:ser>
        <c:ser>
          <c:idx val="2"/>
          <c:order val="2"/>
          <c:tx>
            <c:strRef>
              <c:f>'I-NH4'!$M$12</c:f>
              <c:strCache>
                <c:ptCount val="1"/>
                <c:pt idx="0">
                  <c:v>Bone</c:v>
                </c:pt>
              </c:strCache>
            </c:strRef>
          </c:tx>
          <c:spPr>
            <a:ln w="38100">
              <a:solidFill>
                <a:srgbClr val="C00000"/>
              </a:solidFill>
            </a:ln>
          </c:spPr>
          <c:marker>
            <c:symbol val="square"/>
            <c:size val="9"/>
            <c:spPr>
              <a:solidFill>
                <a:srgbClr val="C00000"/>
              </a:solidFill>
              <a:ln w="15875">
                <a:solidFill>
                  <a:srgbClr val="C00000"/>
                </a:solidFill>
              </a:ln>
            </c:spPr>
          </c:marker>
          <c:errBars>
            <c:errDir val="y"/>
            <c:errBarType val="both"/>
            <c:errValType val="cust"/>
            <c:plus>
              <c:numRef>
                <c:f>'I-NH4'!$N$17:$U$17</c:f>
                <c:numCache>
                  <c:formatCode>General</c:formatCode>
                  <c:ptCount val="8"/>
                  <c:pt idx="0">
                    <c:v>1.2956729834337066</c:v>
                  </c:pt>
                  <c:pt idx="1">
                    <c:v>1.5243094698912025</c:v>
                  </c:pt>
                  <c:pt idx="2">
                    <c:v>1.779311855746486</c:v>
                  </c:pt>
                  <c:pt idx="3">
                    <c:v>1.5351003615399179</c:v>
                  </c:pt>
                  <c:pt idx="4">
                    <c:v>3.7286089495503112</c:v>
                  </c:pt>
                  <c:pt idx="5">
                    <c:v>4.21</c:v>
                  </c:pt>
                  <c:pt idx="6">
                    <c:v>5.0172999999999996</c:v>
                  </c:pt>
                  <c:pt idx="7">
                    <c:v>0.17475666892377345</c:v>
                  </c:pt>
                </c:numCache>
              </c:numRef>
            </c:plus>
            <c:minus>
              <c:numRef>
                <c:f>'I-NH4'!$N$17:$U$17</c:f>
                <c:numCache>
                  <c:formatCode>General</c:formatCode>
                  <c:ptCount val="8"/>
                  <c:pt idx="0">
                    <c:v>1.2956729834337066</c:v>
                  </c:pt>
                  <c:pt idx="1">
                    <c:v>1.5243094698912025</c:v>
                  </c:pt>
                  <c:pt idx="2">
                    <c:v>1.779311855746486</c:v>
                  </c:pt>
                  <c:pt idx="3">
                    <c:v>1.5351003615399179</c:v>
                  </c:pt>
                  <c:pt idx="4">
                    <c:v>3.7286089495503112</c:v>
                  </c:pt>
                  <c:pt idx="5">
                    <c:v>4.21</c:v>
                  </c:pt>
                  <c:pt idx="6">
                    <c:v>5.0172999999999996</c:v>
                  </c:pt>
                  <c:pt idx="7">
                    <c:v>0.17475666892377345</c:v>
                  </c:pt>
                </c:numCache>
              </c:numRef>
            </c:minus>
          </c:errBars>
          <c:cat>
            <c:numRef>
              <c:f>'I-NH4'!$N$9:$U$9</c:f>
              <c:numCache>
                <c:formatCode>General</c:formatCode>
                <c:ptCount val="8"/>
                <c:pt idx="0">
                  <c:v>3</c:v>
                </c:pt>
                <c:pt idx="1">
                  <c:v>8</c:v>
                </c:pt>
                <c:pt idx="2">
                  <c:v>15</c:v>
                </c:pt>
                <c:pt idx="3">
                  <c:v>24</c:v>
                </c:pt>
                <c:pt idx="4">
                  <c:v>31</c:v>
                </c:pt>
                <c:pt idx="5">
                  <c:v>52</c:v>
                </c:pt>
                <c:pt idx="6">
                  <c:v>80</c:v>
                </c:pt>
                <c:pt idx="7">
                  <c:v>95</c:v>
                </c:pt>
              </c:numCache>
            </c:numRef>
          </c:cat>
          <c:val>
            <c:numRef>
              <c:f>'I-NH4'!$N$12:$U$12</c:f>
              <c:numCache>
                <c:formatCode>General</c:formatCode>
                <c:ptCount val="8"/>
                <c:pt idx="0">
                  <c:v>16.778199999999991</c:v>
                </c:pt>
                <c:pt idx="1">
                  <c:v>29.814800000000009</c:v>
                </c:pt>
                <c:pt idx="2">
                  <c:v>43.763200000000012</c:v>
                </c:pt>
                <c:pt idx="3">
                  <c:v>42.178400000000003</c:v>
                </c:pt>
                <c:pt idx="4">
                  <c:v>43.352699999999999</c:v>
                </c:pt>
                <c:pt idx="5">
                  <c:v>27.30606666666667</c:v>
                </c:pt>
                <c:pt idx="6">
                  <c:v>29.934999999999999</c:v>
                </c:pt>
                <c:pt idx="7">
                  <c:v>1.9301333333333333</c:v>
                </c:pt>
              </c:numCache>
            </c:numRef>
          </c:val>
        </c:ser>
        <c:ser>
          <c:idx val="3"/>
          <c:order val="3"/>
          <c:tx>
            <c:strRef>
              <c:f>'I-NH4'!$M$13</c:f>
              <c:strCache>
                <c:ptCount val="1"/>
                <c:pt idx="0">
                  <c:v>Blood</c:v>
                </c:pt>
              </c:strCache>
            </c:strRef>
          </c:tx>
          <c:spPr>
            <a:ln w="38100">
              <a:solidFill>
                <a:srgbClr val="92D050"/>
              </a:solidFill>
            </a:ln>
          </c:spPr>
          <c:marker>
            <c:spPr>
              <a:solidFill>
                <a:srgbClr val="92D050"/>
              </a:solidFill>
              <a:ln w="15875">
                <a:solidFill>
                  <a:srgbClr val="92D050"/>
                </a:solidFill>
              </a:ln>
            </c:spPr>
          </c:marker>
          <c:errBars>
            <c:errDir val="y"/>
            <c:errBarType val="both"/>
            <c:errValType val="cust"/>
            <c:plus>
              <c:numRef>
                <c:f>'I-NH4'!$N$18:$U$18</c:f>
                <c:numCache>
                  <c:formatCode>General</c:formatCode>
                  <c:ptCount val="8"/>
                  <c:pt idx="0">
                    <c:v>0.15746775331264959</c:v>
                  </c:pt>
                  <c:pt idx="1">
                    <c:v>1.694279894232354</c:v>
                  </c:pt>
                  <c:pt idx="2">
                    <c:v>2.1411777070886342</c:v>
                  </c:pt>
                  <c:pt idx="3">
                    <c:v>2.2284351729408702</c:v>
                  </c:pt>
                  <c:pt idx="4">
                    <c:v>12.519212747133912</c:v>
                  </c:pt>
                  <c:pt idx="5">
                    <c:v>2.0309999999999997</c:v>
                  </c:pt>
                  <c:pt idx="6">
                    <c:v>5.360199999999999</c:v>
                  </c:pt>
                  <c:pt idx="7">
                    <c:v>4.7324256162493796</c:v>
                  </c:pt>
                </c:numCache>
              </c:numRef>
            </c:plus>
            <c:minus>
              <c:numRef>
                <c:f>'I-NH4'!$N$18:$U$18</c:f>
                <c:numCache>
                  <c:formatCode>General</c:formatCode>
                  <c:ptCount val="8"/>
                  <c:pt idx="0">
                    <c:v>0.15746775331264959</c:v>
                  </c:pt>
                  <c:pt idx="1">
                    <c:v>1.694279894232354</c:v>
                  </c:pt>
                  <c:pt idx="2">
                    <c:v>2.1411777070886342</c:v>
                  </c:pt>
                  <c:pt idx="3">
                    <c:v>2.2284351729408702</c:v>
                  </c:pt>
                  <c:pt idx="4">
                    <c:v>12.519212747133912</c:v>
                  </c:pt>
                  <c:pt idx="5">
                    <c:v>2.0309999999999997</c:v>
                  </c:pt>
                  <c:pt idx="6">
                    <c:v>5.360199999999999</c:v>
                  </c:pt>
                  <c:pt idx="7">
                    <c:v>4.7324256162493796</c:v>
                  </c:pt>
                </c:numCache>
              </c:numRef>
            </c:minus>
            <c:spPr>
              <a:ln>
                <a:solidFill>
                  <a:schemeClr val="tx1"/>
                </a:solidFill>
              </a:ln>
            </c:spPr>
          </c:errBars>
          <c:cat>
            <c:numRef>
              <c:f>'I-NH4'!$N$9:$U$9</c:f>
              <c:numCache>
                <c:formatCode>General</c:formatCode>
                <c:ptCount val="8"/>
                <c:pt idx="0">
                  <c:v>3</c:v>
                </c:pt>
                <c:pt idx="1">
                  <c:v>8</c:v>
                </c:pt>
                <c:pt idx="2">
                  <c:v>15</c:v>
                </c:pt>
                <c:pt idx="3">
                  <c:v>24</c:v>
                </c:pt>
                <c:pt idx="4">
                  <c:v>31</c:v>
                </c:pt>
                <c:pt idx="5">
                  <c:v>52</c:v>
                </c:pt>
                <c:pt idx="6">
                  <c:v>80</c:v>
                </c:pt>
                <c:pt idx="7">
                  <c:v>95</c:v>
                </c:pt>
              </c:numCache>
            </c:numRef>
          </c:cat>
          <c:val>
            <c:numRef>
              <c:f>'I-NH4'!$N$13:$U$13</c:f>
              <c:numCache>
                <c:formatCode>General</c:formatCode>
                <c:ptCount val="8"/>
                <c:pt idx="0">
                  <c:v>8.0122666666666689</c:v>
                </c:pt>
                <c:pt idx="1">
                  <c:v>16.441800000000001</c:v>
                </c:pt>
                <c:pt idx="2">
                  <c:v>22.761333333333326</c:v>
                </c:pt>
                <c:pt idx="3">
                  <c:v>40.036800000000007</c:v>
                </c:pt>
                <c:pt idx="4">
                  <c:v>48.4392</c:v>
                </c:pt>
                <c:pt idx="5">
                  <c:v>23.505599999999998</c:v>
                </c:pt>
                <c:pt idx="6">
                  <c:v>15.321400000000002</c:v>
                </c:pt>
                <c:pt idx="7">
                  <c:v>6.109466666666667</c:v>
                </c:pt>
              </c:numCache>
            </c:numRef>
          </c:val>
        </c:ser>
        <c:dLbls/>
        <c:marker val="1"/>
        <c:axId val="128561920"/>
        <c:axId val="128563840"/>
      </c:lineChart>
      <c:catAx>
        <c:axId val="128561920"/>
        <c:scaling>
          <c:orientation val="minMax"/>
        </c:scaling>
        <c:axPos val="b"/>
        <c:title>
          <c:tx>
            <c:rich>
              <a:bodyPr/>
              <a:lstStyle/>
              <a:p>
                <a:pPr>
                  <a:defRPr sz="1600"/>
                </a:pPr>
                <a:r>
                  <a:rPr lang="en-US" sz="1600"/>
                  <a:t>Incubation time (d)</a:t>
                </a:r>
              </a:p>
            </c:rich>
          </c:tx>
          <c:layout/>
        </c:title>
        <c:numFmt formatCode="General" sourceLinked="1"/>
        <c:tickLblPos val="nextTo"/>
        <c:txPr>
          <a:bodyPr/>
          <a:lstStyle/>
          <a:p>
            <a:pPr>
              <a:defRPr sz="1200" b="1"/>
            </a:pPr>
            <a:endParaRPr lang="en-US"/>
          </a:p>
        </c:txPr>
        <c:crossAx val="128563840"/>
        <c:crosses val="autoZero"/>
        <c:auto val="1"/>
        <c:lblAlgn val="ctr"/>
        <c:lblOffset val="100"/>
      </c:catAx>
      <c:valAx>
        <c:axId val="128563840"/>
        <c:scaling>
          <c:orientation val="minMax"/>
        </c:scaling>
        <c:axPos val="l"/>
        <c:majorGridlines/>
        <c:title>
          <c:tx>
            <c:rich>
              <a:bodyPr/>
              <a:lstStyle/>
              <a:p>
                <a:pPr>
                  <a:defRPr sz="1400"/>
                </a:pPr>
                <a:r>
                  <a:rPr lang="en-US" sz="1400"/>
                  <a:t>NH4</a:t>
                </a:r>
                <a:r>
                  <a:rPr lang="en-US" sz="1400" baseline="0"/>
                  <a:t> concentration  (mg/kg)</a:t>
                </a:r>
                <a:endParaRPr lang="en-US" sz="1400"/>
              </a:p>
            </c:rich>
          </c:tx>
          <c:layout>
            <c:manualLayout>
              <c:xMode val="edge"/>
              <c:yMode val="edge"/>
              <c:x val="1.5613123359580058E-2"/>
              <c:y val="0.21507495885048267"/>
            </c:manualLayout>
          </c:layout>
        </c:title>
        <c:numFmt formatCode="General" sourceLinked="1"/>
        <c:tickLblPos val="nextTo"/>
        <c:txPr>
          <a:bodyPr/>
          <a:lstStyle/>
          <a:p>
            <a:pPr>
              <a:defRPr sz="1200" b="1"/>
            </a:pPr>
            <a:endParaRPr lang="en-US"/>
          </a:p>
        </c:txPr>
        <c:crossAx val="128561920"/>
        <c:crosses val="autoZero"/>
        <c:crossBetween val="between"/>
      </c:valAx>
    </c:plotArea>
    <c:legend>
      <c:legendPos val="r"/>
      <c:layout>
        <c:manualLayout>
          <c:xMode val="edge"/>
          <c:yMode val="edge"/>
          <c:x val="0.14663569553805778"/>
          <c:y val="7.4076747351025596E-2"/>
          <c:w val="0.15996145013123367"/>
          <c:h val="0.23637795275590551"/>
        </c:manualLayout>
      </c:layout>
      <c:spPr>
        <a:solidFill>
          <a:schemeClr val="bg1"/>
        </a:solidFill>
        <a:ln>
          <a:solidFill>
            <a:schemeClr val="tx1"/>
          </a:solidFill>
        </a:ln>
      </c:spPr>
    </c:legend>
    <c:plotVisOnly val="1"/>
    <c:dispBlanksAs val="gap"/>
  </c:chart>
  <c:spPr>
    <a:ln>
      <a:solidFill>
        <a:schemeClr val="bg1"/>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4486326305985942"/>
          <c:y val="5.4496193840872544E-2"/>
          <c:w val="0.81190821256038681"/>
          <c:h val="0.78851188902121871"/>
        </c:manualLayout>
      </c:layout>
      <c:lineChart>
        <c:grouping val="standard"/>
        <c:ser>
          <c:idx val="0"/>
          <c:order val="0"/>
          <c:tx>
            <c:strRef>
              <c:f>NO3!$AH$8</c:f>
              <c:strCache>
                <c:ptCount val="1"/>
                <c:pt idx="0">
                  <c:v>Control</c:v>
                </c:pt>
              </c:strCache>
            </c:strRef>
          </c:tx>
          <c:spPr>
            <a:ln w="38100">
              <a:solidFill>
                <a:srgbClr val="FFC000"/>
              </a:solidFill>
            </a:ln>
          </c:spPr>
          <c:marker>
            <c:symbol val="x"/>
            <c:size val="9"/>
            <c:spPr>
              <a:solidFill>
                <a:srgbClr val="FFC000"/>
              </a:solidFill>
              <a:ln w="15875">
                <a:solidFill>
                  <a:srgbClr val="FFC000"/>
                </a:solidFill>
              </a:ln>
            </c:spPr>
          </c:marker>
          <c:errBars>
            <c:errDir val="y"/>
            <c:errBarType val="both"/>
            <c:errValType val="cust"/>
            <c:plus>
              <c:numRef>
                <c:f>NO3!$AI$17:$AO$17</c:f>
                <c:numCache>
                  <c:formatCode>General</c:formatCode>
                  <c:ptCount val="7"/>
                  <c:pt idx="0">
                    <c:v>0.10182033096259961</c:v>
                  </c:pt>
                  <c:pt idx="1">
                    <c:v>0.11475133035896151</c:v>
                  </c:pt>
                  <c:pt idx="2">
                    <c:v>8.5846939198185646E-2</c:v>
                  </c:pt>
                  <c:pt idx="3">
                    <c:v>0.7531750973530178</c:v>
                  </c:pt>
                  <c:pt idx="4">
                    <c:v>3.8351990189756151</c:v>
                  </c:pt>
                  <c:pt idx="5">
                    <c:v>3.9300000000000012E-3</c:v>
                  </c:pt>
                  <c:pt idx="6">
                    <c:v>0.12561</c:v>
                  </c:pt>
                </c:numCache>
              </c:numRef>
            </c:plus>
            <c:minus>
              <c:numRef>
                <c:f>NO3!$AI$17:$AO$17</c:f>
                <c:numCache>
                  <c:formatCode>General</c:formatCode>
                  <c:ptCount val="7"/>
                  <c:pt idx="0">
                    <c:v>0.10182033096259961</c:v>
                  </c:pt>
                  <c:pt idx="1">
                    <c:v>0.11475133035896151</c:v>
                  </c:pt>
                  <c:pt idx="2">
                    <c:v>8.5846939198185646E-2</c:v>
                  </c:pt>
                  <c:pt idx="3">
                    <c:v>0.7531750973530178</c:v>
                  </c:pt>
                  <c:pt idx="4">
                    <c:v>3.8351990189756151</c:v>
                  </c:pt>
                  <c:pt idx="5">
                    <c:v>3.9300000000000012E-3</c:v>
                  </c:pt>
                  <c:pt idx="6">
                    <c:v>0.12561</c:v>
                  </c:pt>
                </c:numCache>
              </c:numRef>
            </c:minus>
          </c:errBars>
          <c:cat>
            <c:numRef>
              <c:f>NO3!$AI$7:$AP$7</c:f>
              <c:numCache>
                <c:formatCode>General</c:formatCode>
                <c:ptCount val="8"/>
                <c:pt idx="0">
                  <c:v>3</c:v>
                </c:pt>
                <c:pt idx="1">
                  <c:v>8</c:v>
                </c:pt>
                <c:pt idx="2">
                  <c:v>15</c:v>
                </c:pt>
                <c:pt idx="3">
                  <c:v>24</c:v>
                </c:pt>
                <c:pt idx="4">
                  <c:v>31</c:v>
                </c:pt>
                <c:pt idx="5">
                  <c:v>52</c:v>
                </c:pt>
                <c:pt idx="6">
                  <c:v>80</c:v>
                </c:pt>
                <c:pt idx="7">
                  <c:v>95</c:v>
                </c:pt>
              </c:numCache>
            </c:numRef>
          </c:cat>
          <c:val>
            <c:numRef>
              <c:f>NO3!$AI$8:$AP$8</c:f>
              <c:numCache>
                <c:formatCode>0.0000</c:formatCode>
                <c:ptCount val="8"/>
                <c:pt idx="0">
                  <c:v>4.0307893333333347</c:v>
                </c:pt>
                <c:pt idx="1">
                  <c:v>3.8122986666666665</c:v>
                </c:pt>
                <c:pt idx="2">
                  <c:v>4.5600000000000005</c:v>
                </c:pt>
                <c:pt idx="3">
                  <c:v>7.3733333333333331</c:v>
                </c:pt>
                <c:pt idx="4">
                  <c:v>9.9933333333333341</c:v>
                </c:pt>
                <c:pt idx="5">
                  <c:v>15.469000000000001</c:v>
                </c:pt>
                <c:pt idx="6">
                  <c:v>15.52</c:v>
                </c:pt>
                <c:pt idx="7" formatCode="0.00">
                  <c:v>18.186666666666667</c:v>
                </c:pt>
              </c:numCache>
            </c:numRef>
          </c:val>
        </c:ser>
        <c:ser>
          <c:idx val="1"/>
          <c:order val="1"/>
          <c:tx>
            <c:strRef>
              <c:f>NO3!$AH$9</c:f>
              <c:strCache>
                <c:ptCount val="1"/>
                <c:pt idx="0">
                  <c:v>Feather Meal</c:v>
                </c:pt>
              </c:strCache>
            </c:strRef>
          </c:tx>
          <c:spPr>
            <a:ln w="38100">
              <a:solidFill>
                <a:schemeClr val="accent2">
                  <a:lumMod val="75000"/>
                </a:schemeClr>
              </a:solidFill>
            </a:ln>
          </c:spPr>
          <c:marker>
            <c:symbol val="square"/>
            <c:size val="9"/>
            <c:spPr>
              <a:solidFill>
                <a:schemeClr val="accent2">
                  <a:lumMod val="75000"/>
                </a:schemeClr>
              </a:solidFill>
              <a:ln w="15875">
                <a:solidFill>
                  <a:schemeClr val="accent2">
                    <a:lumMod val="75000"/>
                  </a:schemeClr>
                </a:solidFill>
              </a:ln>
            </c:spPr>
          </c:marker>
          <c:errBars>
            <c:errDir val="y"/>
            <c:errBarType val="both"/>
            <c:errValType val="cust"/>
            <c:plus>
              <c:numRef>
                <c:f>NO3!$AI$15:$AO$15</c:f>
                <c:numCache>
                  <c:formatCode>General</c:formatCode>
                  <c:ptCount val="7"/>
                  <c:pt idx="0">
                    <c:v>9.4348281870306319E-2</c:v>
                  </c:pt>
                  <c:pt idx="1">
                    <c:v>0.12243553888500111</c:v>
                  </c:pt>
                  <c:pt idx="2">
                    <c:v>0.68369761169864152</c:v>
                  </c:pt>
                  <c:pt idx="3">
                    <c:v>1.5624689087815784</c:v>
                  </c:pt>
                  <c:pt idx="4">
                    <c:v>1.2436700332142572</c:v>
                  </c:pt>
                  <c:pt idx="5">
                    <c:v>0.11892000000000001</c:v>
                  </c:pt>
                  <c:pt idx="6">
                    <c:v>5.2080000000000008E-2</c:v>
                  </c:pt>
                </c:numCache>
              </c:numRef>
            </c:plus>
            <c:minus>
              <c:numRef>
                <c:f>NO3!$AI$15:$AO$15</c:f>
                <c:numCache>
                  <c:formatCode>General</c:formatCode>
                  <c:ptCount val="7"/>
                  <c:pt idx="0">
                    <c:v>9.4348281870306319E-2</c:v>
                  </c:pt>
                  <c:pt idx="1">
                    <c:v>0.12243553888500111</c:v>
                  </c:pt>
                  <c:pt idx="2">
                    <c:v>0.68369761169864152</c:v>
                  </c:pt>
                  <c:pt idx="3">
                    <c:v>1.5624689087815784</c:v>
                  </c:pt>
                  <c:pt idx="4">
                    <c:v>1.2436700332142572</c:v>
                  </c:pt>
                  <c:pt idx="5">
                    <c:v>0.11892000000000001</c:v>
                  </c:pt>
                  <c:pt idx="6">
                    <c:v>5.2080000000000008E-2</c:v>
                  </c:pt>
                </c:numCache>
              </c:numRef>
            </c:minus>
          </c:errBars>
          <c:cat>
            <c:numRef>
              <c:f>NO3!$AI$7:$AP$7</c:f>
              <c:numCache>
                <c:formatCode>General</c:formatCode>
                <c:ptCount val="8"/>
                <c:pt idx="0">
                  <c:v>3</c:v>
                </c:pt>
                <c:pt idx="1">
                  <c:v>8</c:v>
                </c:pt>
                <c:pt idx="2">
                  <c:v>15</c:v>
                </c:pt>
                <c:pt idx="3">
                  <c:v>24</c:v>
                </c:pt>
                <c:pt idx="4">
                  <c:v>31</c:v>
                </c:pt>
                <c:pt idx="5">
                  <c:v>52</c:v>
                </c:pt>
                <c:pt idx="6">
                  <c:v>80</c:v>
                </c:pt>
                <c:pt idx="7">
                  <c:v>95</c:v>
                </c:pt>
              </c:numCache>
            </c:numRef>
          </c:cat>
          <c:val>
            <c:numRef>
              <c:f>NO3!$AI$9:$AP$9</c:f>
              <c:numCache>
                <c:formatCode>0.0000</c:formatCode>
                <c:ptCount val="8"/>
                <c:pt idx="0">
                  <c:v>3.9233206666666676</c:v>
                </c:pt>
                <c:pt idx="1">
                  <c:v>3.7289146666666673</c:v>
                </c:pt>
                <c:pt idx="2">
                  <c:v>3.2333333333333334</c:v>
                </c:pt>
                <c:pt idx="3">
                  <c:v>8.120000000000001</c:v>
                </c:pt>
                <c:pt idx="4">
                  <c:v>12.473333333333334</c:v>
                </c:pt>
                <c:pt idx="5">
                  <c:v>29.7</c:v>
                </c:pt>
                <c:pt idx="6">
                  <c:v>29.610000000000003</c:v>
                </c:pt>
                <c:pt idx="7" formatCode="0.00">
                  <c:v>74.933333333333309</c:v>
                </c:pt>
              </c:numCache>
            </c:numRef>
          </c:val>
        </c:ser>
        <c:ser>
          <c:idx val="2"/>
          <c:order val="2"/>
          <c:tx>
            <c:strRef>
              <c:f>NO3!$AH$10</c:f>
              <c:strCache>
                <c:ptCount val="1"/>
                <c:pt idx="0">
                  <c:v>Bone Meal</c:v>
                </c:pt>
              </c:strCache>
            </c:strRef>
          </c:tx>
          <c:spPr>
            <a:ln w="38100">
              <a:solidFill>
                <a:srgbClr val="C00000"/>
              </a:solidFill>
            </a:ln>
          </c:spPr>
          <c:marker>
            <c:symbol val="x"/>
            <c:size val="9"/>
            <c:spPr>
              <a:solidFill>
                <a:srgbClr val="C00000"/>
              </a:solidFill>
              <a:ln w="15875">
                <a:solidFill>
                  <a:srgbClr val="C00000"/>
                </a:solidFill>
              </a:ln>
            </c:spPr>
          </c:marker>
          <c:errBars>
            <c:errDir val="y"/>
            <c:errBarType val="both"/>
            <c:errValType val="cust"/>
            <c:plus>
              <c:numRef>
                <c:f>NO3!$AI$16:$AO$16</c:f>
                <c:numCache>
                  <c:formatCode>General</c:formatCode>
                  <c:ptCount val="7"/>
                  <c:pt idx="0">
                    <c:v>5.6532850922755916E-2</c:v>
                  </c:pt>
                  <c:pt idx="1">
                    <c:v>0.3299459656367994</c:v>
                  </c:pt>
                  <c:pt idx="2">
                    <c:v>0.52274334626143804</c:v>
                  </c:pt>
                  <c:pt idx="3">
                    <c:v>2.086516598340765</c:v>
                  </c:pt>
                  <c:pt idx="4">
                    <c:v>1.1327627797343489</c:v>
                  </c:pt>
                  <c:pt idx="5">
                    <c:v>2.6968199999999998</c:v>
                  </c:pt>
                  <c:pt idx="6">
                    <c:v>3.1623999999999999</c:v>
                  </c:pt>
                </c:numCache>
              </c:numRef>
            </c:plus>
            <c:minus>
              <c:numRef>
                <c:f>NO3!$AI$16:$AO$16</c:f>
                <c:numCache>
                  <c:formatCode>General</c:formatCode>
                  <c:ptCount val="7"/>
                  <c:pt idx="0">
                    <c:v>5.6532850922755916E-2</c:v>
                  </c:pt>
                  <c:pt idx="1">
                    <c:v>0.3299459656367994</c:v>
                  </c:pt>
                  <c:pt idx="2">
                    <c:v>0.52274334626143804</c:v>
                  </c:pt>
                  <c:pt idx="3">
                    <c:v>2.086516598340765</c:v>
                  </c:pt>
                  <c:pt idx="4">
                    <c:v>1.1327627797343489</c:v>
                  </c:pt>
                  <c:pt idx="5">
                    <c:v>2.6968199999999998</c:v>
                  </c:pt>
                  <c:pt idx="6">
                    <c:v>3.1623999999999999</c:v>
                  </c:pt>
                </c:numCache>
              </c:numRef>
            </c:minus>
          </c:errBars>
          <c:cat>
            <c:numRef>
              <c:f>NO3!$AI$7:$AP$7</c:f>
              <c:numCache>
                <c:formatCode>General</c:formatCode>
                <c:ptCount val="8"/>
                <c:pt idx="0">
                  <c:v>3</c:v>
                </c:pt>
                <c:pt idx="1">
                  <c:v>8</c:v>
                </c:pt>
                <c:pt idx="2">
                  <c:v>15</c:v>
                </c:pt>
                <c:pt idx="3">
                  <c:v>24</c:v>
                </c:pt>
                <c:pt idx="4">
                  <c:v>31</c:v>
                </c:pt>
                <c:pt idx="5">
                  <c:v>52</c:v>
                </c:pt>
                <c:pt idx="6">
                  <c:v>80</c:v>
                </c:pt>
                <c:pt idx="7">
                  <c:v>95</c:v>
                </c:pt>
              </c:numCache>
            </c:numRef>
          </c:cat>
          <c:val>
            <c:numRef>
              <c:f>NO3!$AI$10:$AP$10</c:f>
              <c:numCache>
                <c:formatCode>0.0000</c:formatCode>
                <c:ptCount val="8"/>
                <c:pt idx="0">
                  <c:v>3.769898</c:v>
                </c:pt>
                <c:pt idx="1">
                  <c:v>3.2718260000000003</c:v>
                </c:pt>
                <c:pt idx="2">
                  <c:v>3.1066666666666669</c:v>
                </c:pt>
                <c:pt idx="3">
                  <c:v>4.8133333333333344</c:v>
                </c:pt>
                <c:pt idx="4">
                  <c:v>10.446666666666669</c:v>
                </c:pt>
                <c:pt idx="5">
                  <c:v>27.51</c:v>
                </c:pt>
                <c:pt idx="6">
                  <c:v>26.01</c:v>
                </c:pt>
                <c:pt idx="7" formatCode="0.00">
                  <c:v>63.76</c:v>
                </c:pt>
              </c:numCache>
            </c:numRef>
          </c:val>
        </c:ser>
        <c:ser>
          <c:idx val="3"/>
          <c:order val="3"/>
          <c:tx>
            <c:strRef>
              <c:f>NO3!$AH$11</c:f>
              <c:strCache>
                <c:ptCount val="1"/>
                <c:pt idx="0">
                  <c:v>Blood Meal</c:v>
                </c:pt>
              </c:strCache>
            </c:strRef>
          </c:tx>
          <c:spPr>
            <a:ln w="38100">
              <a:solidFill>
                <a:srgbClr val="92D050"/>
              </a:solidFill>
            </a:ln>
          </c:spPr>
          <c:marker>
            <c:symbol val="x"/>
            <c:size val="9"/>
            <c:spPr>
              <a:solidFill>
                <a:srgbClr val="92D050"/>
              </a:solidFill>
              <a:ln w="15875">
                <a:solidFill>
                  <a:srgbClr val="92D050"/>
                </a:solidFill>
              </a:ln>
            </c:spPr>
          </c:marker>
          <c:errBars>
            <c:errDir val="y"/>
            <c:errBarType val="both"/>
            <c:errValType val="cust"/>
            <c:plus>
              <c:numRef>
                <c:f>NO3!$AI$17:$AO$17</c:f>
                <c:numCache>
                  <c:formatCode>General</c:formatCode>
                  <c:ptCount val="7"/>
                  <c:pt idx="0">
                    <c:v>0.10182033096259961</c:v>
                  </c:pt>
                  <c:pt idx="1">
                    <c:v>0.11475133035896151</c:v>
                  </c:pt>
                  <c:pt idx="2">
                    <c:v>8.5846939198185646E-2</c:v>
                  </c:pt>
                  <c:pt idx="3">
                    <c:v>0.7531750973530178</c:v>
                  </c:pt>
                  <c:pt idx="4">
                    <c:v>3.8351990189756151</c:v>
                  </c:pt>
                  <c:pt idx="5">
                    <c:v>3.9300000000000012E-3</c:v>
                  </c:pt>
                  <c:pt idx="6">
                    <c:v>0.12561</c:v>
                  </c:pt>
                </c:numCache>
              </c:numRef>
            </c:plus>
            <c:minus>
              <c:numRef>
                <c:f>NO3!$AI$17:$AO$17</c:f>
                <c:numCache>
                  <c:formatCode>General</c:formatCode>
                  <c:ptCount val="7"/>
                  <c:pt idx="0">
                    <c:v>0.10182033096259961</c:v>
                  </c:pt>
                  <c:pt idx="1">
                    <c:v>0.11475133035896151</c:v>
                  </c:pt>
                  <c:pt idx="2">
                    <c:v>8.5846939198185646E-2</c:v>
                  </c:pt>
                  <c:pt idx="3">
                    <c:v>0.7531750973530178</c:v>
                  </c:pt>
                  <c:pt idx="4">
                    <c:v>3.8351990189756151</c:v>
                  </c:pt>
                  <c:pt idx="5">
                    <c:v>3.9300000000000012E-3</c:v>
                  </c:pt>
                  <c:pt idx="6">
                    <c:v>0.12561</c:v>
                  </c:pt>
                </c:numCache>
              </c:numRef>
            </c:minus>
          </c:errBars>
          <c:cat>
            <c:numRef>
              <c:f>NO3!$AI$7:$AP$7</c:f>
              <c:numCache>
                <c:formatCode>General</c:formatCode>
                <c:ptCount val="8"/>
                <c:pt idx="0">
                  <c:v>3</c:v>
                </c:pt>
                <c:pt idx="1">
                  <c:v>8</c:v>
                </c:pt>
                <c:pt idx="2">
                  <c:v>15</c:v>
                </c:pt>
                <c:pt idx="3">
                  <c:v>24</c:v>
                </c:pt>
                <c:pt idx="4">
                  <c:v>31</c:v>
                </c:pt>
                <c:pt idx="5">
                  <c:v>52</c:v>
                </c:pt>
                <c:pt idx="6">
                  <c:v>80</c:v>
                </c:pt>
                <c:pt idx="7">
                  <c:v>95</c:v>
                </c:pt>
              </c:numCache>
            </c:numRef>
          </c:cat>
          <c:val>
            <c:numRef>
              <c:f>NO3!$AI$11:$AP$11</c:f>
              <c:numCache>
                <c:formatCode>0.0000</c:formatCode>
                <c:ptCount val="8"/>
                <c:pt idx="0">
                  <c:v>3.8974066666666669</c:v>
                </c:pt>
                <c:pt idx="1">
                  <c:v>3.6073366666666673</c:v>
                </c:pt>
                <c:pt idx="2">
                  <c:v>4.3333333333333339</c:v>
                </c:pt>
                <c:pt idx="3">
                  <c:v>7.48</c:v>
                </c:pt>
                <c:pt idx="4">
                  <c:v>14.173333333333332</c:v>
                </c:pt>
                <c:pt idx="5">
                  <c:v>29.57</c:v>
                </c:pt>
                <c:pt idx="6">
                  <c:v>29.39</c:v>
                </c:pt>
                <c:pt idx="7" formatCode="0.00">
                  <c:v>79.36</c:v>
                </c:pt>
              </c:numCache>
            </c:numRef>
          </c:val>
        </c:ser>
        <c:dLbls/>
        <c:marker val="1"/>
        <c:axId val="130054400"/>
        <c:axId val="130077056"/>
      </c:lineChart>
      <c:catAx>
        <c:axId val="130054400"/>
        <c:scaling>
          <c:orientation val="minMax"/>
        </c:scaling>
        <c:axPos val="b"/>
        <c:title>
          <c:tx>
            <c:rich>
              <a:bodyPr/>
              <a:lstStyle/>
              <a:p>
                <a:pPr>
                  <a:defRPr sz="1200"/>
                </a:pPr>
                <a:r>
                  <a:rPr lang="en-US" sz="1200" dirty="0" smtClean="0"/>
                  <a:t>Incubation time (d)</a:t>
                </a:r>
                <a:endParaRPr lang="en-US" sz="1200" dirty="0"/>
              </a:p>
            </c:rich>
          </c:tx>
          <c:layout/>
        </c:title>
        <c:numFmt formatCode="General" sourceLinked="1"/>
        <c:tickLblPos val="nextTo"/>
        <c:txPr>
          <a:bodyPr/>
          <a:lstStyle/>
          <a:p>
            <a:pPr>
              <a:defRPr sz="1200" b="1"/>
            </a:pPr>
            <a:endParaRPr lang="en-US"/>
          </a:p>
        </c:txPr>
        <c:crossAx val="130077056"/>
        <c:crosses val="autoZero"/>
        <c:auto val="1"/>
        <c:lblAlgn val="ctr"/>
        <c:lblOffset val="100"/>
      </c:catAx>
      <c:valAx>
        <c:axId val="130077056"/>
        <c:scaling>
          <c:orientation val="minMax"/>
          <c:max val="80"/>
        </c:scaling>
        <c:axPos val="l"/>
        <c:majorGridlines/>
        <c:title>
          <c:tx>
            <c:rich>
              <a:bodyPr/>
              <a:lstStyle/>
              <a:p>
                <a:pPr>
                  <a:defRPr sz="1200"/>
                </a:pPr>
                <a:r>
                  <a:rPr lang="en-US" sz="1200" dirty="0" smtClean="0"/>
                  <a:t>NO3-N concentration (mg/kg)</a:t>
                </a:r>
                <a:endParaRPr lang="en-US" sz="1200" dirty="0"/>
              </a:p>
            </c:rich>
          </c:tx>
          <c:layout>
            <c:manualLayout>
              <c:xMode val="edge"/>
              <c:yMode val="edge"/>
              <c:x val="2.1757008634790215E-2"/>
              <c:y val="0.23089906134614532"/>
            </c:manualLayout>
          </c:layout>
        </c:title>
        <c:numFmt formatCode="0" sourceLinked="0"/>
        <c:tickLblPos val="nextTo"/>
        <c:txPr>
          <a:bodyPr/>
          <a:lstStyle/>
          <a:p>
            <a:pPr>
              <a:defRPr sz="1200" b="1" baseline="0"/>
            </a:pPr>
            <a:endParaRPr lang="en-US"/>
          </a:p>
        </c:txPr>
        <c:crossAx val="130054400"/>
        <c:crosses val="autoZero"/>
        <c:crossBetween val="between"/>
        <c:majorUnit val="10"/>
      </c:valAx>
      <c:spPr>
        <a:ln>
          <a:solidFill>
            <a:schemeClr val="tx1"/>
          </a:solidFill>
        </a:ln>
      </c:spPr>
    </c:plotArea>
    <c:legend>
      <c:legendPos val="r"/>
      <c:layout>
        <c:manualLayout>
          <c:xMode val="edge"/>
          <c:yMode val="edge"/>
          <c:x val="0.17731944797222934"/>
          <c:y val="8.52315981636661E-2"/>
          <c:w val="0.23540183781828944"/>
          <c:h val="0.22779286253723277"/>
        </c:manualLayout>
      </c:layout>
      <c:spPr>
        <a:solidFill>
          <a:schemeClr val="bg1"/>
        </a:solidFill>
        <a:ln>
          <a:solidFill>
            <a:schemeClr val="tx1"/>
          </a:solidFill>
        </a:ln>
      </c:spPr>
      <c:txPr>
        <a:bodyPr/>
        <a:lstStyle/>
        <a:p>
          <a:pPr>
            <a:defRPr sz="1200"/>
          </a:pPr>
          <a:endParaRPr lang="en-US"/>
        </a:p>
      </c:txPr>
    </c:legend>
    <c:plotVisOnly val="1"/>
    <c:dispBlanksAs val="gap"/>
  </c:chart>
  <c:spPr>
    <a:ln>
      <a:solidFill>
        <a:schemeClr val="bg1"/>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27457009097278401"/>
          <c:y val="5.7325823772945726E-2"/>
          <c:w val="0.67464457547785472"/>
          <c:h val="0.75162304342531883"/>
        </c:manualLayout>
      </c:layout>
      <c:lineChart>
        <c:grouping val="standard"/>
        <c:ser>
          <c:idx val="0"/>
          <c:order val="0"/>
          <c:tx>
            <c:strRef>
              <c:f>Combined!$J$92</c:f>
              <c:strCache>
                <c:ptCount val="1"/>
                <c:pt idx="0">
                  <c:v>Feather Meal</c:v>
                </c:pt>
              </c:strCache>
            </c:strRef>
          </c:tx>
          <c:spPr>
            <a:ln w="38100">
              <a:solidFill>
                <a:schemeClr val="accent2">
                  <a:lumMod val="75000"/>
                </a:schemeClr>
              </a:solidFill>
            </a:ln>
          </c:spPr>
          <c:marker>
            <c:symbol val="x"/>
            <c:size val="8"/>
            <c:spPr>
              <a:solidFill>
                <a:schemeClr val="accent2">
                  <a:lumMod val="75000"/>
                </a:schemeClr>
              </a:solidFill>
              <a:ln w="15875">
                <a:solidFill>
                  <a:schemeClr val="accent2">
                    <a:lumMod val="75000"/>
                  </a:schemeClr>
                </a:solidFill>
              </a:ln>
            </c:spPr>
          </c:marker>
          <c:cat>
            <c:strRef>
              <c:f>Combined!$K$90:$R$91</c:f>
              <c:strCache>
                <c:ptCount val="8"/>
                <c:pt idx="0">
                  <c:v>3</c:v>
                </c:pt>
                <c:pt idx="1">
                  <c:v>8</c:v>
                </c:pt>
                <c:pt idx="2">
                  <c:v>15</c:v>
                </c:pt>
                <c:pt idx="3">
                  <c:v>24</c:v>
                </c:pt>
                <c:pt idx="4">
                  <c:v>31</c:v>
                </c:pt>
                <c:pt idx="5">
                  <c:v>52</c:v>
                </c:pt>
                <c:pt idx="6">
                  <c:v>80</c:v>
                </c:pt>
                <c:pt idx="7">
                  <c:v>95</c:v>
                </c:pt>
              </c:strCache>
            </c:strRef>
          </c:cat>
          <c:val>
            <c:numRef>
              <c:f>Combined!$K$92:$R$92</c:f>
              <c:numCache>
                <c:formatCode>0.000</c:formatCode>
                <c:ptCount val="8"/>
                <c:pt idx="0">
                  <c:v>2.3413999999999993</c:v>
                </c:pt>
                <c:pt idx="1">
                  <c:v>8.6100666666666665</c:v>
                </c:pt>
                <c:pt idx="2">
                  <c:v>24.951466666666668</c:v>
                </c:pt>
                <c:pt idx="3">
                  <c:v>37.140200000000007</c:v>
                </c:pt>
                <c:pt idx="4">
                  <c:v>47.286700000000003</c:v>
                </c:pt>
                <c:pt idx="5">
                  <c:v>33.952133333333329</c:v>
                </c:pt>
                <c:pt idx="6">
                  <c:v>17.3415</c:v>
                </c:pt>
                <c:pt idx="7">
                  <c:v>63.075999999999993</c:v>
                </c:pt>
              </c:numCache>
            </c:numRef>
          </c:val>
        </c:ser>
        <c:ser>
          <c:idx val="1"/>
          <c:order val="1"/>
          <c:tx>
            <c:strRef>
              <c:f>Combined!$J$93</c:f>
              <c:strCache>
                <c:ptCount val="1"/>
                <c:pt idx="0">
                  <c:v>Bone Meal</c:v>
                </c:pt>
              </c:strCache>
            </c:strRef>
          </c:tx>
          <c:spPr>
            <a:ln w="38100">
              <a:solidFill>
                <a:srgbClr val="C00000"/>
              </a:solidFill>
            </a:ln>
          </c:spPr>
          <c:marker>
            <c:symbol val="x"/>
            <c:size val="8"/>
            <c:spPr>
              <a:solidFill>
                <a:srgbClr val="C00000"/>
              </a:solidFill>
              <a:ln w="15875">
                <a:solidFill>
                  <a:srgbClr val="C00000"/>
                </a:solidFill>
              </a:ln>
            </c:spPr>
          </c:marker>
          <c:cat>
            <c:strRef>
              <c:f>Combined!$K$90:$R$91</c:f>
              <c:strCache>
                <c:ptCount val="8"/>
                <c:pt idx="0">
                  <c:v>3</c:v>
                </c:pt>
                <c:pt idx="1">
                  <c:v>8</c:v>
                </c:pt>
                <c:pt idx="2">
                  <c:v>15</c:v>
                </c:pt>
                <c:pt idx="3">
                  <c:v>24</c:v>
                </c:pt>
                <c:pt idx="4">
                  <c:v>31</c:v>
                </c:pt>
                <c:pt idx="5">
                  <c:v>52</c:v>
                </c:pt>
                <c:pt idx="6">
                  <c:v>80</c:v>
                </c:pt>
                <c:pt idx="7">
                  <c:v>95</c:v>
                </c:pt>
              </c:strCache>
            </c:strRef>
          </c:cat>
          <c:val>
            <c:numRef>
              <c:f>Combined!$K$93:$R$93</c:f>
              <c:numCache>
                <c:formatCode>0.000</c:formatCode>
                <c:ptCount val="8"/>
                <c:pt idx="0">
                  <c:v>10.070866666666666</c:v>
                </c:pt>
                <c:pt idx="1">
                  <c:v>20.878333333333327</c:v>
                </c:pt>
                <c:pt idx="2">
                  <c:v>34.937000000000005</c:v>
                </c:pt>
                <c:pt idx="3">
                  <c:v>34.65173333333334</c:v>
                </c:pt>
                <c:pt idx="4">
                  <c:v>39.199133333333336</c:v>
                </c:pt>
                <c:pt idx="5">
                  <c:v>38.160400000000003</c:v>
                </c:pt>
                <c:pt idx="6">
                  <c:v>39.0946</c:v>
                </c:pt>
                <c:pt idx="7">
                  <c:v>47.299200000000006</c:v>
                </c:pt>
              </c:numCache>
            </c:numRef>
          </c:val>
        </c:ser>
        <c:ser>
          <c:idx val="2"/>
          <c:order val="2"/>
          <c:tx>
            <c:strRef>
              <c:f>Combined!$J$94</c:f>
              <c:strCache>
                <c:ptCount val="1"/>
                <c:pt idx="0">
                  <c:v>Blood Meal</c:v>
                </c:pt>
              </c:strCache>
            </c:strRef>
          </c:tx>
          <c:spPr>
            <a:ln w="38100">
              <a:solidFill>
                <a:srgbClr val="92D050"/>
              </a:solidFill>
            </a:ln>
          </c:spPr>
          <c:marker>
            <c:symbol val="x"/>
            <c:size val="8"/>
            <c:spPr>
              <a:solidFill>
                <a:srgbClr val="92D050"/>
              </a:solidFill>
              <a:ln w="15875">
                <a:solidFill>
                  <a:srgbClr val="92D050"/>
                </a:solidFill>
              </a:ln>
            </c:spPr>
          </c:marker>
          <c:cat>
            <c:strRef>
              <c:f>Combined!$K$90:$R$91</c:f>
              <c:strCache>
                <c:ptCount val="8"/>
                <c:pt idx="0">
                  <c:v>3</c:v>
                </c:pt>
                <c:pt idx="1">
                  <c:v>8</c:v>
                </c:pt>
                <c:pt idx="2">
                  <c:v>15</c:v>
                </c:pt>
                <c:pt idx="3">
                  <c:v>24</c:v>
                </c:pt>
                <c:pt idx="4">
                  <c:v>31</c:v>
                </c:pt>
                <c:pt idx="5">
                  <c:v>52</c:v>
                </c:pt>
                <c:pt idx="6">
                  <c:v>80</c:v>
                </c:pt>
                <c:pt idx="7">
                  <c:v>95</c:v>
                </c:pt>
              </c:strCache>
            </c:strRef>
          </c:cat>
          <c:val>
            <c:numRef>
              <c:f>Combined!$K$94:$R$94</c:f>
              <c:numCache>
                <c:formatCode>0.000</c:formatCode>
                <c:ptCount val="8"/>
                <c:pt idx="0">
                  <c:v>1.3049333333333335</c:v>
                </c:pt>
                <c:pt idx="1">
                  <c:v>7.5053333333333363</c:v>
                </c:pt>
                <c:pt idx="2">
                  <c:v>13.935133333333336</c:v>
                </c:pt>
                <c:pt idx="3">
                  <c:v>32.510133333333343</c:v>
                </c:pt>
                <c:pt idx="4">
                  <c:v>48.012300000000003</c:v>
                </c:pt>
                <c:pt idx="5">
                  <c:v>36.419933333333326</c:v>
                </c:pt>
                <c:pt idx="6">
                  <c:v>27.861000000000004</c:v>
                </c:pt>
                <c:pt idx="7">
                  <c:v>67.078533333333297</c:v>
                </c:pt>
              </c:numCache>
            </c:numRef>
          </c:val>
        </c:ser>
        <c:dLbls/>
        <c:marker val="1"/>
        <c:axId val="128905984"/>
        <c:axId val="128907520"/>
      </c:lineChart>
      <c:catAx>
        <c:axId val="128905984"/>
        <c:scaling>
          <c:orientation val="minMax"/>
        </c:scaling>
        <c:axPos val="b"/>
        <c:title>
          <c:tx>
            <c:rich>
              <a:bodyPr/>
              <a:lstStyle/>
              <a:p>
                <a:pPr>
                  <a:defRPr sz="1400"/>
                </a:pPr>
                <a:r>
                  <a:rPr lang="en-US" sz="1400"/>
                  <a:t>Incubation time (d)</a:t>
                </a:r>
              </a:p>
            </c:rich>
          </c:tx>
          <c:layout>
            <c:manualLayout>
              <c:xMode val="edge"/>
              <c:yMode val="edge"/>
              <c:x val="0.49798597407906409"/>
              <c:y val="0.90290296380020452"/>
            </c:manualLayout>
          </c:layout>
        </c:title>
        <c:tickLblPos val="nextTo"/>
        <c:txPr>
          <a:bodyPr/>
          <a:lstStyle/>
          <a:p>
            <a:pPr>
              <a:defRPr sz="1200" b="1"/>
            </a:pPr>
            <a:endParaRPr lang="en-US"/>
          </a:p>
        </c:txPr>
        <c:crossAx val="128907520"/>
        <c:crosses val="autoZero"/>
        <c:auto val="1"/>
        <c:lblAlgn val="ctr"/>
        <c:lblOffset val="100"/>
      </c:catAx>
      <c:valAx>
        <c:axId val="128907520"/>
        <c:scaling>
          <c:orientation val="minMax"/>
        </c:scaling>
        <c:axPos val="l"/>
        <c:majorGridlines/>
        <c:title>
          <c:tx>
            <c:rich>
              <a:bodyPr/>
              <a:lstStyle/>
              <a:p>
                <a:pPr>
                  <a:defRPr sz="1400"/>
                </a:pPr>
                <a:r>
                  <a:rPr lang="en-US" sz="1400"/>
                  <a:t>N</a:t>
                </a:r>
                <a:r>
                  <a:rPr lang="en-US" sz="1400" baseline="0"/>
                  <a:t> mineralized (%)</a:t>
                </a:r>
                <a:endParaRPr lang="en-US" sz="1400"/>
              </a:p>
            </c:rich>
          </c:tx>
          <c:layout>
            <c:manualLayout>
              <c:xMode val="edge"/>
              <c:yMode val="edge"/>
              <c:x val="0.15418129169640618"/>
              <c:y val="0.26046370147896508"/>
            </c:manualLayout>
          </c:layout>
        </c:title>
        <c:numFmt formatCode="0" sourceLinked="0"/>
        <c:tickLblPos val="nextTo"/>
        <c:txPr>
          <a:bodyPr/>
          <a:lstStyle/>
          <a:p>
            <a:pPr>
              <a:defRPr sz="1200" b="1"/>
            </a:pPr>
            <a:endParaRPr lang="en-US"/>
          </a:p>
        </c:txPr>
        <c:crossAx val="128905984"/>
        <c:crosses val="autoZero"/>
        <c:crossBetween val="between"/>
      </c:valAx>
      <c:spPr>
        <a:ln>
          <a:solidFill>
            <a:schemeClr val="tx1"/>
          </a:solidFill>
        </a:ln>
      </c:spPr>
    </c:plotArea>
    <c:legend>
      <c:legendPos val="r"/>
      <c:layout>
        <c:manualLayout>
          <c:xMode val="edge"/>
          <c:yMode val="edge"/>
          <c:x val="0.32189621422182002"/>
          <c:y val="9.130903932913452E-2"/>
          <c:w val="0.1968765225742943"/>
          <c:h val="0.16675258474671242"/>
        </c:manualLayout>
      </c:layout>
      <c:spPr>
        <a:solidFill>
          <a:schemeClr val="bg1"/>
        </a:solidFill>
        <a:ln>
          <a:solidFill>
            <a:schemeClr val="tx1"/>
          </a:solidFill>
        </a:ln>
      </c:spPr>
      <c:txPr>
        <a:bodyPr/>
        <a:lstStyle/>
        <a:p>
          <a:pPr>
            <a:defRPr sz="1200"/>
          </a:pPr>
          <a:endParaRPr lang="en-US"/>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1670092374816787"/>
          <c:y val="7.2368750548153712E-2"/>
          <c:w val="0.82769369737873699"/>
          <c:h val="0.75129187923665519"/>
        </c:manualLayout>
      </c:layout>
      <c:barChart>
        <c:barDir val="col"/>
        <c:grouping val="clustered"/>
        <c:ser>
          <c:idx val="0"/>
          <c:order val="0"/>
          <c:tx>
            <c:strRef>
              <c:f>Combined!$A$178</c:f>
              <c:strCache>
                <c:ptCount val="1"/>
                <c:pt idx="0">
                  <c:v>NH4-N </c:v>
                </c:pt>
              </c:strCache>
            </c:strRef>
          </c:tx>
          <c:spPr>
            <a:solidFill>
              <a:schemeClr val="accent3"/>
            </a:solidFill>
            <a:ln w="38100">
              <a:solidFill>
                <a:schemeClr val="accent3">
                  <a:lumMod val="75000"/>
                </a:schemeClr>
              </a:solidFill>
            </a:ln>
          </c:spPr>
          <c:cat>
            <c:numRef>
              <c:f>Combined!$B$177:$I$177</c:f>
              <c:numCache>
                <c:formatCode>General</c:formatCode>
                <c:ptCount val="8"/>
                <c:pt idx="0">
                  <c:v>3</c:v>
                </c:pt>
                <c:pt idx="1">
                  <c:v>8</c:v>
                </c:pt>
                <c:pt idx="2">
                  <c:v>15</c:v>
                </c:pt>
                <c:pt idx="3">
                  <c:v>24</c:v>
                </c:pt>
                <c:pt idx="4">
                  <c:v>31</c:v>
                </c:pt>
                <c:pt idx="5">
                  <c:v>52</c:v>
                </c:pt>
                <c:pt idx="6">
                  <c:v>80</c:v>
                </c:pt>
                <c:pt idx="7">
                  <c:v>95</c:v>
                </c:pt>
              </c:numCache>
            </c:numRef>
          </c:cat>
          <c:val>
            <c:numRef>
              <c:f>Combined!$B$178:$I$178</c:f>
              <c:numCache>
                <c:formatCode>General</c:formatCode>
                <c:ptCount val="8"/>
                <c:pt idx="0">
                  <c:v>4.5723999999999991</c:v>
                </c:pt>
                <c:pt idx="1">
                  <c:v>12.331244444444446</c:v>
                </c:pt>
                <c:pt idx="2">
                  <c:v>24.607866666666677</c:v>
                </c:pt>
                <c:pt idx="3">
                  <c:v>34.518466666666662</c:v>
                </c:pt>
                <c:pt idx="4">
                  <c:v>42.461600000000004</c:v>
                </c:pt>
                <c:pt idx="5">
                  <c:v>22.71982222222222</c:v>
                </c:pt>
                <c:pt idx="6">
                  <c:v>15.282366666666666</c:v>
                </c:pt>
                <c:pt idx="7">
                  <c:v>4.6534666666666666</c:v>
                </c:pt>
              </c:numCache>
            </c:numRef>
          </c:val>
        </c:ser>
        <c:ser>
          <c:idx val="1"/>
          <c:order val="1"/>
          <c:tx>
            <c:strRef>
              <c:f>Combined!$A$179</c:f>
              <c:strCache>
                <c:ptCount val="1"/>
                <c:pt idx="0">
                  <c:v>NO3-N </c:v>
                </c:pt>
              </c:strCache>
            </c:strRef>
          </c:tx>
          <c:spPr>
            <a:ln w="38100">
              <a:solidFill>
                <a:schemeClr val="tx2"/>
              </a:solidFill>
            </a:ln>
          </c:spPr>
          <c:cat>
            <c:numRef>
              <c:f>Combined!$B$177:$I$177</c:f>
              <c:numCache>
                <c:formatCode>General</c:formatCode>
                <c:ptCount val="8"/>
                <c:pt idx="0">
                  <c:v>3</c:v>
                </c:pt>
                <c:pt idx="1">
                  <c:v>8</c:v>
                </c:pt>
                <c:pt idx="2">
                  <c:v>15</c:v>
                </c:pt>
                <c:pt idx="3">
                  <c:v>24</c:v>
                </c:pt>
                <c:pt idx="4">
                  <c:v>31</c:v>
                </c:pt>
                <c:pt idx="5">
                  <c:v>52</c:v>
                </c:pt>
                <c:pt idx="6">
                  <c:v>80</c:v>
                </c:pt>
                <c:pt idx="7">
                  <c:v>95</c:v>
                </c:pt>
              </c:numCache>
            </c:numRef>
          </c:cat>
          <c:val>
            <c:numRef>
              <c:f>Combined!$B$179:$I$179</c:f>
              <c:numCache>
                <c:formatCode>General</c:formatCode>
                <c:ptCount val="8"/>
                <c:pt idx="0">
                  <c:v>3.8635417777777787</c:v>
                </c:pt>
                <c:pt idx="1">
                  <c:v>3.5360257777777782</c:v>
                </c:pt>
                <c:pt idx="2">
                  <c:v>3.5577777777777784</c:v>
                </c:pt>
                <c:pt idx="3">
                  <c:v>6.804444444444445</c:v>
                </c:pt>
                <c:pt idx="4">
                  <c:v>12.364444444444448</c:v>
                </c:pt>
                <c:pt idx="5">
                  <c:v>28.926666666666666</c:v>
                </c:pt>
                <c:pt idx="6">
                  <c:v>28.336666666666673</c:v>
                </c:pt>
                <c:pt idx="7">
                  <c:v>54.49777777777777</c:v>
                </c:pt>
              </c:numCache>
            </c:numRef>
          </c:val>
        </c:ser>
        <c:dLbls/>
        <c:axId val="130455424"/>
        <c:axId val="130461696"/>
      </c:barChart>
      <c:catAx>
        <c:axId val="130455424"/>
        <c:scaling>
          <c:orientation val="minMax"/>
        </c:scaling>
        <c:axPos val="b"/>
        <c:title>
          <c:tx>
            <c:rich>
              <a:bodyPr/>
              <a:lstStyle/>
              <a:p>
                <a:pPr>
                  <a:defRPr sz="1400"/>
                </a:pPr>
                <a:r>
                  <a:rPr lang="en-US" sz="1400"/>
                  <a:t>Incubation time (d)</a:t>
                </a:r>
              </a:p>
            </c:rich>
          </c:tx>
          <c:layout/>
        </c:title>
        <c:numFmt formatCode="General" sourceLinked="1"/>
        <c:tickLblPos val="nextTo"/>
        <c:txPr>
          <a:bodyPr/>
          <a:lstStyle/>
          <a:p>
            <a:pPr>
              <a:defRPr sz="1200" b="1"/>
            </a:pPr>
            <a:endParaRPr lang="en-US"/>
          </a:p>
        </c:txPr>
        <c:crossAx val="130461696"/>
        <c:crosses val="autoZero"/>
        <c:auto val="1"/>
        <c:lblAlgn val="ctr"/>
        <c:lblOffset val="100"/>
      </c:catAx>
      <c:valAx>
        <c:axId val="130461696"/>
        <c:scaling>
          <c:orientation val="minMax"/>
        </c:scaling>
        <c:axPos val="l"/>
        <c:majorGridlines/>
        <c:title>
          <c:tx>
            <c:rich>
              <a:bodyPr/>
              <a:lstStyle/>
              <a:p>
                <a:pPr>
                  <a:defRPr sz="1400"/>
                </a:pPr>
                <a:r>
                  <a:rPr lang="en-US" sz="1400"/>
                  <a:t>Concentration (mg/kg)</a:t>
                </a:r>
              </a:p>
            </c:rich>
          </c:tx>
          <c:layout>
            <c:manualLayout>
              <c:xMode val="edge"/>
              <c:yMode val="edge"/>
              <c:x val="0"/>
              <c:y val="0.2567790594352623"/>
            </c:manualLayout>
          </c:layout>
        </c:title>
        <c:numFmt formatCode="General" sourceLinked="1"/>
        <c:tickLblPos val="nextTo"/>
        <c:txPr>
          <a:bodyPr/>
          <a:lstStyle/>
          <a:p>
            <a:pPr>
              <a:defRPr sz="1200" b="1"/>
            </a:pPr>
            <a:endParaRPr lang="en-US"/>
          </a:p>
        </c:txPr>
        <c:crossAx val="130455424"/>
        <c:crosses val="autoZero"/>
        <c:crossBetween val="between"/>
      </c:valAx>
      <c:spPr>
        <a:noFill/>
        <a:ln w="25400">
          <a:noFill/>
        </a:ln>
      </c:spPr>
    </c:plotArea>
    <c:legend>
      <c:legendPos val="r"/>
      <c:layout>
        <c:manualLayout>
          <c:xMode val="edge"/>
          <c:yMode val="edge"/>
          <c:x val="0.1814282305620889"/>
          <c:y val="8.4705640745698571E-2"/>
          <c:w val="0.11924293554214814"/>
          <c:h val="0.11426564156189739"/>
        </c:manualLayout>
      </c:layout>
      <c:spPr>
        <a:solidFill>
          <a:sysClr val="window" lastClr="FFFFFF"/>
        </a:solidFill>
        <a:ln>
          <a:solidFill>
            <a:sysClr val="windowText" lastClr="000000"/>
          </a:solidFill>
        </a:ln>
      </c:spPr>
      <c:txPr>
        <a:bodyPr/>
        <a:lstStyle/>
        <a:p>
          <a:pPr>
            <a:defRPr sz="1200"/>
          </a:pPr>
          <a:endParaRPr lang="en-US"/>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1442979480194253"/>
          <c:y val="7.6302615072760011E-2"/>
          <c:w val="0.67464457547785472"/>
          <c:h val="0.75162304342531883"/>
        </c:manualLayout>
      </c:layout>
      <c:lineChart>
        <c:grouping val="standard"/>
        <c:ser>
          <c:idx val="0"/>
          <c:order val="0"/>
          <c:tx>
            <c:strRef>
              <c:f>Combined!$J$92</c:f>
              <c:strCache>
                <c:ptCount val="1"/>
                <c:pt idx="0">
                  <c:v>Feather Meal</c:v>
                </c:pt>
              </c:strCache>
            </c:strRef>
          </c:tx>
          <c:spPr>
            <a:ln w="38100">
              <a:solidFill>
                <a:schemeClr val="accent2">
                  <a:lumMod val="75000"/>
                </a:schemeClr>
              </a:solidFill>
            </a:ln>
          </c:spPr>
          <c:marker>
            <c:symbol val="x"/>
            <c:size val="8"/>
            <c:spPr>
              <a:solidFill>
                <a:schemeClr val="accent2">
                  <a:lumMod val="75000"/>
                </a:schemeClr>
              </a:solidFill>
              <a:ln w="15875">
                <a:solidFill>
                  <a:schemeClr val="accent2">
                    <a:lumMod val="75000"/>
                  </a:schemeClr>
                </a:solidFill>
              </a:ln>
            </c:spPr>
          </c:marker>
          <c:cat>
            <c:strRef>
              <c:f>Combined!$K$90:$R$91</c:f>
              <c:strCache>
                <c:ptCount val="8"/>
                <c:pt idx="0">
                  <c:v>3</c:v>
                </c:pt>
                <c:pt idx="1">
                  <c:v>8</c:v>
                </c:pt>
                <c:pt idx="2">
                  <c:v>15</c:v>
                </c:pt>
                <c:pt idx="3">
                  <c:v>24</c:v>
                </c:pt>
                <c:pt idx="4">
                  <c:v>31</c:v>
                </c:pt>
                <c:pt idx="5">
                  <c:v>52</c:v>
                </c:pt>
                <c:pt idx="6">
                  <c:v>80</c:v>
                </c:pt>
                <c:pt idx="7">
                  <c:v>95</c:v>
                </c:pt>
              </c:strCache>
            </c:strRef>
          </c:cat>
          <c:val>
            <c:numRef>
              <c:f>Combined!$K$92:$R$92</c:f>
              <c:numCache>
                <c:formatCode>0.000</c:formatCode>
                <c:ptCount val="8"/>
                <c:pt idx="0">
                  <c:v>2.3413999999999993</c:v>
                </c:pt>
                <c:pt idx="1">
                  <c:v>8.6100666666666665</c:v>
                </c:pt>
                <c:pt idx="2">
                  <c:v>24.951466666666668</c:v>
                </c:pt>
                <c:pt idx="3">
                  <c:v>37.140200000000007</c:v>
                </c:pt>
                <c:pt idx="4">
                  <c:v>47.286700000000003</c:v>
                </c:pt>
                <c:pt idx="5">
                  <c:v>33.952133333333329</c:v>
                </c:pt>
                <c:pt idx="6">
                  <c:v>17.3415</c:v>
                </c:pt>
                <c:pt idx="7">
                  <c:v>63.075999999999993</c:v>
                </c:pt>
              </c:numCache>
            </c:numRef>
          </c:val>
        </c:ser>
        <c:ser>
          <c:idx val="1"/>
          <c:order val="1"/>
          <c:tx>
            <c:strRef>
              <c:f>Combined!$J$93</c:f>
              <c:strCache>
                <c:ptCount val="1"/>
                <c:pt idx="0">
                  <c:v>Bone Meal</c:v>
                </c:pt>
              </c:strCache>
            </c:strRef>
          </c:tx>
          <c:spPr>
            <a:ln w="38100">
              <a:solidFill>
                <a:srgbClr val="C00000"/>
              </a:solidFill>
            </a:ln>
          </c:spPr>
          <c:marker>
            <c:symbol val="x"/>
            <c:size val="8"/>
            <c:spPr>
              <a:solidFill>
                <a:srgbClr val="C00000"/>
              </a:solidFill>
              <a:ln w="15875">
                <a:solidFill>
                  <a:srgbClr val="C00000"/>
                </a:solidFill>
              </a:ln>
            </c:spPr>
          </c:marker>
          <c:cat>
            <c:strRef>
              <c:f>Combined!$K$90:$R$91</c:f>
              <c:strCache>
                <c:ptCount val="8"/>
                <c:pt idx="0">
                  <c:v>3</c:v>
                </c:pt>
                <c:pt idx="1">
                  <c:v>8</c:v>
                </c:pt>
                <c:pt idx="2">
                  <c:v>15</c:v>
                </c:pt>
                <c:pt idx="3">
                  <c:v>24</c:v>
                </c:pt>
                <c:pt idx="4">
                  <c:v>31</c:v>
                </c:pt>
                <c:pt idx="5">
                  <c:v>52</c:v>
                </c:pt>
                <c:pt idx="6">
                  <c:v>80</c:v>
                </c:pt>
                <c:pt idx="7">
                  <c:v>95</c:v>
                </c:pt>
              </c:strCache>
            </c:strRef>
          </c:cat>
          <c:val>
            <c:numRef>
              <c:f>Combined!$K$93:$R$93</c:f>
              <c:numCache>
                <c:formatCode>0.000</c:formatCode>
                <c:ptCount val="8"/>
                <c:pt idx="0">
                  <c:v>10.070866666666666</c:v>
                </c:pt>
                <c:pt idx="1">
                  <c:v>20.878333333333327</c:v>
                </c:pt>
                <c:pt idx="2">
                  <c:v>34.937000000000005</c:v>
                </c:pt>
                <c:pt idx="3">
                  <c:v>34.65173333333334</c:v>
                </c:pt>
                <c:pt idx="4">
                  <c:v>39.199133333333336</c:v>
                </c:pt>
                <c:pt idx="5">
                  <c:v>38.160400000000003</c:v>
                </c:pt>
                <c:pt idx="6">
                  <c:v>39.0946</c:v>
                </c:pt>
                <c:pt idx="7">
                  <c:v>47.299200000000006</c:v>
                </c:pt>
              </c:numCache>
            </c:numRef>
          </c:val>
        </c:ser>
        <c:ser>
          <c:idx val="2"/>
          <c:order val="2"/>
          <c:tx>
            <c:strRef>
              <c:f>Combined!$J$94</c:f>
              <c:strCache>
                <c:ptCount val="1"/>
                <c:pt idx="0">
                  <c:v>Blood Meal</c:v>
                </c:pt>
              </c:strCache>
            </c:strRef>
          </c:tx>
          <c:spPr>
            <a:ln w="38100">
              <a:solidFill>
                <a:srgbClr val="92D050"/>
              </a:solidFill>
            </a:ln>
          </c:spPr>
          <c:marker>
            <c:symbol val="x"/>
            <c:size val="8"/>
            <c:spPr>
              <a:solidFill>
                <a:srgbClr val="92D050"/>
              </a:solidFill>
              <a:ln w="15875">
                <a:solidFill>
                  <a:srgbClr val="92D050"/>
                </a:solidFill>
              </a:ln>
            </c:spPr>
          </c:marker>
          <c:cat>
            <c:strRef>
              <c:f>Combined!$K$90:$R$91</c:f>
              <c:strCache>
                <c:ptCount val="8"/>
                <c:pt idx="0">
                  <c:v>3</c:v>
                </c:pt>
                <c:pt idx="1">
                  <c:v>8</c:v>
                </c:pt>
                <c:pt idx="2">
                  <c:v>15</c:v>
                </c:pt>
                <c:pt idx="3">
                  <c:v>24</c:v>
                </c:pt>
                <c:pt idx="4">
                  <c:v>31</c:v>
                </c:pt>
                <c:pt idx="5">
                  <c:v>52</c:v>
                </c:pt>
                <c:pt idx="6">
                  <c:v>80</c:v>
                </c:pt>
                <c:pt idx="7">
                  <c:v>95</c:v>
                </c:pt>
              </c:strCache>
            </c:strRef>
          </c:cat>
          <c:val>
            <c:numRef>
              <c:f>Combined!$K$94:$R$94</c:f>
              <c:numCache>
                <c:formatCode>0.000</c:formatCode>
                <c:ptCount val="8"/>
                <c:pt idx="0">
                  <c:v>1.3049333333333335</c:v>
                </c:pt>
                <c:pt idx="1">
                  <c:v>7.5053333333333363</c:v>
                </c:pt>
                <c:pt idx="2">
                  <c:v>13.935133333333336</c:v>
                </c:pt>
                <c:pt idx="3">
                  <c:v>32.510133333333343</c:v>
                </c:pt>
                <c:pt idx="4">
                  <c:v>48.012300000000003</c:v>
                </c:pt>
                <c:pt idx="5">
                  <c:v>36.419933333333326</c:v>
                </c:pt>
                <c:pt idx="6">
                  <c:v>27.861000000000004</c:v>
                </c:pt>
                <c:pt idx="7">
                  <c:v>67.078533333333297</c:v>
                </c:pt>
              </c:numCache>
            </c:numRef>
          </c:val>
        </c:ser>
        <c:dLbls/>
        <c:marker val="1"/>
        <c:axId val="130869888"/>
        <c:axId val="131212032"/>
      </c:lineChart>
      <c:catAx>
        <c:axId val="130869888"/>
        <c:scaling>
          <c:orientation val="minMax"/>
        </c:scaling>
        <c:axPos val="b"/>
        <c:title>
          <c:tx>
            <c:rich>
              <a:bodyPr/>
              <a:lstStyle/>
              <a:p>
                <a:pPr>
                  <a:defRPr sz="1400"/>
                </a:pPr>
                <a:r>
                  <a:rPr lang="en-US" sz="1400"/>
                  <a:t>Incubation time (d)</a:t>
                </a:r>
              </a:p>
            </c:rich>
          </c:tx>
          <c:layout>
            <c:manualLayout>
              <c:xMode val="edge"/>
              <c:yMode val="edge"/>
              <c:x val="0.36465269698092534"/>
              <c:y val="0.90561389633911571"/>
            </c:manualLayout>
          </c:layout>
        </c:title>
        <c:tickLblPos val="nextTo"/>
        <c:txPr>
          <a:bodyPr/>
          <a:lstStyle/>
          <a:p>
            <a:pPr>
              <a:defRPr sz="1200" b="1"/>
            </a:pPr>
            <a:endParaRPr lang="en-US"/>
          </a:p>
        </c:txPr>
        <c:crossAx val="131212032"/>
        <c:crosses val="autoZero"/>
        <c:auto val="1"/>
        <c:lblAlgn val="ctr"/>
        <c:lblOffset val="100"/>
      </c:catAx>
      <c:valAx>
        <c:axId val="131212032"/>
        <c:scaling>
          <c:orientation val="minMax"/>
        </c:scaling>
        <c:axPos val="l"/>
        <c:majorGridlines/>
        <c:title>
          <c:tx>
            <c:rich>
              <a:bodyPr/>
              <a:lstStyle/>
              <a:p>
                <a:pPr>
                  <a:defRPr sz="1400"/>
                </a:pPr>
                <a:r>
                  <a:rPr lang="en-US" sz="1400"/>
                  <a:t>N</a:t>
                </a:r>
                <a:r>
                  <a:rPr lang="en-US" sz="1400" baseline="0"/>
                  <a:t> mineralized (%)</a:t>
                </a:r>
                <a:endParaRPr lang="en-US" sz="1400"/>
              </a:p>
            </c:rich>
          </c:tx>
          <c:layout>
            <c:manualLayout>
              <c:xMode val="edge"/>
              <c:yMode val="edge"/>
              <c:x val="1.8764661430839092E-2"/>
              <c:y val="0.26046373657261146"/>
            </c:manualLayout>
          </c:layout>
        </c:title>
        <c:numFmt formatCode="0" sourceLinked="0"/>
        <c:tickLblPos val="nextTo"/>
        <c:txPr>
          <a:bodyPr/>
          <a:lstStyle/>
          <a:p>
            <a:pPr>
              <a:defRPr sz="1200" b="1"/>
            </a:pPr>
            <a:endParaRPr lang="en-US"/>
          </a:p>
        </c:txPr>
        <c:crossAx val="130869888"/>
        <c:crosses val="autoZero"/>
        <c:crossBetween val="between"/>
      </c:valAx>
    </c:plotArea>
    <c:legend>
      <c:legendPos val="r"/>
      <c:layout/>
      <c:txPr>
        <a:bodyPr/>
        <a:lstStyle/>
        <a:p>
          <a:pPr>
            <a:defRPr sz="1200"/>
          </a:pPr>
          <a:endParaRPr lang="en-US"/>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28567505984828817"/>
          <c:y val="0.15616481298807489"/>
          <c:w val="0.57130166421505002"/>
          <c:h val="0.59289554625984264"/>
        </c:manualLayout>
      </c:layout>
      <c:lineChart>
        <c:grouping val="standard"/>
        <c:ser>
          <c:idx val="0"/>
          <c:order val="0"/>
          <c:tx>
            <c:strRef>
              <c:f>Combined!$A$110</c:f>
              <c:strCache>
                <c:ptCount val="1"/>
                <c:pt idx="0">
                  <c:v>NH4-N</c:v>
                </c:pt>
              </c:strCache>
            </c:strRef>
          </c:tx>
          <c:spPr>
            <a:ln w="38100">
              <a:solidFill>
                <a:schemeClr val="accent5"/>
              </a:solidFill>
            </a:ln>
          </c:spPr>
          <c:marker>
            <c:symbol val="x"/>
            <c:size val="9"/>
            <c:spPr>
              <a:solidFill>
                <a:schemeClr val="accent5">
                  <a:lumMod val="75000"/>
                </a:schemeClr>
              </a:solidFill>
              <a:ln>
                <a:solidFill>
                  <a:schemeClr val="accent5"/>
                </a:solidFill>
              </a:ln>
            </c:spPr>
          </c:marker>
          <c:errBars>
            <c:errDir val="y"/>
            <c:errBarType val="both"/>
            <c:errValType val="cust"/>
            <c:plus>
              <c:numRef>
                <c:f>Combined!$B$114:$H$114</c:f>
                <c:numCache>
                  <c:formatCode>General</c:formatCode>
                  <c:ptCount val="7"/>
                  <c:pt idx="0">
                    <c:v>0.54738981844142209</c:v>
                  </c:pt>
                  <c:pt idx="1">
                    <c:v>0.42573086960347883</c:v>
                  </c:pt>
                  <c:pt idx="2">
                    <c:v>5.8324608871384888E-2</c:v>
                  </c:pt>
                  <c:pt idx="3">
                    <c:v>1.5288287455870782</c:v>
                  </c:pt>
                  <c:pt idx="4">
                    <c:v>1.5115235527991839</c:v>
                  </c:pt>
                  <c:pt idx="5">
                    <c:v>0.30600000000000011</c:v>
                  </c:pt>
                  <c:pt idx="6">
                    <c:v>0.21330000000000002</c:v>
                  </c:pt>
                </c:numCache>
              </c:numRef>
            </c:plus>
            <c:minus>
              <c:numRef>
                <c:f>Combined!$B$114:$H$114</c:f>
                <c:numCache>
                  <c:formatCode>General</c:formatCode>
                  <c:ptCount val="7"/>
                  <c:pt idx="0">
                    <c:v>0.54738981844142209</c:v>
                  </c:pt>
                  <c:pt idx="1">
                    <c:v>0.42573086960347883</c:v>
                  </c:pt>
                  <c:pt idx="2">
                    <c:v>5.8324608871384888E-2</c:v>
                  </c:pt>
                  <c:pt idx="3">
                    <c:v>1.5288287455870782</c:v>
                  </c:pt>
                  <c:pt idx="4">
                    <c:v>1.5115235527991839</c:v>
                  </c:pt>
                  <c:pt idx="5">
                    <c:v>0.30600000000000011</c:v>
                  </c:pt>
                  <c:pt idx="6">
                    <c:v>0.21330000000000002</c:v>
                  </c:pt>
                </c:numCache>
              </c:numRef>
            </c:minus>
          </c:errBars>
          <c:cat>
            <c:numRef>
              <c:f>Combined!$B$109:$H$109</c:f>
              <c:numCache>
                <c:formatCode>General</c:formatCode>
                <c:ptCount val="7"/>
                <c:pt idx="0">
                  <c:v>3</c:v>
                </c:pt>
                <c:pt idx="1">
                  <c:v>8</c:v>
                </c:pt>
                <c:pt idx="2">
                  <c:v>15</c:v>
                </c:pt>
                <c:pt idx="3">
                  <c:v>24</c:v>
                </c:pt>
                <c:pt idx="4">
                  <c:v>31</c:v>
                </c:pt>
                <c:pt idx="5">
                  <c:v>52</c:v>
                </c:pt>
                <c:pt idx="6">
                  <c:v>80</c:v>
                </c:pt>
              </c:numCache>
            </c:numRef>
          </c:cat>
          <c:val>
            <c:numRef>
              <c:f>Combined!$B$110:$H$110</c:f>
              <c:numCache>
                <c:formatCode>General</c:formatCode>
                <c:ptCount val="7"/>
                <c:pt idx="0">
                  <c:v>6.7073333333333345</c:v>
                </c:pt>
                <c:pt idx="1">
                  <c:v>8.9364666666666679</c:v>
                </c:pt>
                <c:pt idx="2">
                  <c:v>8.8262000000000018</c:v>
                </c:pt>
                <c:pt idx="3">
                  <c:v>7.5266666666666664</c:v>
                </c:pt>
                <c:pt idx="4">
                  <c:v>4.6068999999999996</c:v>
                </c:pt>
                <c:pt idx="5">
                  <c:v>1.186666666666667</c:v>
                </c:pt>
                <c:pt idx="6">
                  <c:v>1.3304</c:v>
                </c:pt>
              </c:numCache>
            </c:numRef>
          </c:val>
        </c:ser>
        <c:ser>
          <c:idx val="1"/>
          <c:order val="1"/>
          <c:tx>
            <c:strRef>
              <c:f>Combined!$A$111</c:f>
              <c:strCache>
                <c:ptCount val="1"/>
                <c:pt idx="0">
                  <c:v>NO3-N</c:v>
                </c:pt>
              </c:strCache>
            </c:strRef>
          </c:tx>
          <c:spPr>
            <a:ln w="38100">
              <a:solidFill>
                <a:schemeClr val="accent2"/>
              </a:solidFill>
            </a:ln>
          </c:spPr>
          <c:marker>
            <c:spPr>
              <a:solidFill>
                <a:schemeClr val="tx2"/>
              </a:solidFill>
              <a:ln>
                <a:solidFill>
                  <a:schemeClr val="accent2"/>
                </a:solidFill>
              </a:ln>
            </c:spPr>
          </c:marker>
          <c:errBars>
            <c:errDir val="y"/>
            <c:errBarType val="both"/>
            <c:errValType val="cust"/>
            <c:plus>
              <c:numRef>
                <c:f>Combined!$B$115:$H$115</c:f>
                <c:numCache>
                  <c:formatCode>General</c:formatCode>
                  <c:ptCount val="7"/>
                  <c:pt idx="0">
                    <c:v>0.21160098280117767</c:v>
                  </c:pt>
                  <c:pt idx="1">
                    <c:v>0.16612924282526853</c:v>
                  </c:pt>
                  <c:pt idx="2">
                    <c:v>0.12299297836572888</c:v>
                  </c:pt>
                  <c:pt idx="3">
                    <c:v>1.2420901250665686</c:v>
                  </c:pt>
                  <c:pt idx="4">
                    <c:v>1.5334176524905674</c:v>
                  </c:pt>
                  <c:pt idx="5">
                    <c:v>1.0049999999999997</c:v>
                  </c:pt>
                  <c:pt idx="6">
                    <c:v>0.57854000000000005</c:v>
                  </c:pt>
                </c:numCache>
              </c:numRef>
            </c:plus>
            <c:minus>
              <c:numRef>
                <c:f>Combined!$B$115:$H$115</c:f>
                <c:numCache>
                  <c:formatCode>General</c:formatCode>
                  <c:ptCount val="7"/>
                  <c:pt idx="0">
                    <c:v>0.21160098280117767</c:v>
                  </c:pt>
                  <c:pt idx="1">
                    <c:v>0.16612924282526853</c:v>
                  </c:pt>
                  <c:pt idx="2">
                    <c:v>0.12299297836572888</c:v>
                  </c:pt>
                  <c:pt idx="3">
                    <c:v>1.2420901250665686</c:v>
                  </c:pt>
                  <c:pt idx="4">
                    <c:v>1.5334176524905674</c:v>
                  </c:pt>
                  <c:pt idx="5">
                    <c:v>1.0049999999999997</c:v>
                  </c:pt>
                  <c:pt idx="6">
                    <c:v>0.57854000000000005</c:v>
                  </c:pt>
                </c:numCache>
              </c:numRef>
            </c:minus>
          </c:errBars>
          <c:cat>
            <c:numRef>
              <c:f>Combined!$B$109:$H$109</c:f>
              <c:numCache>
                <c:formatCode>General</c:formatCode>
                <c:ptCount val="7"/>
                <c:pt idx="0">
                  <c:v>3</c:v>
                </c:pt>
                <c:pt idx="1">
                  <c:v>8</c:v>
                </c:pt>
                <c:pt idx="2">
                  <c:v>15</c:v>
                </c:pt>
                <c:pt idx="3">
                  <c:v>24</c:v>
                </c:pt>
                <c:pt idx="4">
                  <c:v>31</c:v>
                </c:pt>
                <c:pt idx="5">
                  <c:v>52</c:v>
                </c:pt>
                <c:pt idx="6">
                  <c:v>80</c:v>
                </c:pt>
              </c:numCache>
            </c:numRef>
          </c:cat>
          <c:val>
            <c:numRef>
              <c:f>Combined!$B$111:$H$111</c:f>
              <c:numCache>
                <c:formatCode>0.0000</c:formatCode>
                <c:ptCount val="7"/>
                <c:pt idx="0">
                  <c:v>4.0307893333333347</c:v>
                </c:pt>
                <c:pt idx="1">
                  <c:v>3.8122986666666665</c:v>
                </c:pt>
                <c:pt idx="2">
                  <c:v>4.5600000000000005</c:v>
                </c:pt>
                <c:pt idx="3">
                  <c:v>7.3733333333333331</c:v>
                </c:pt>
                <c:pt idx="4">
                  <c:v>9.9933333333333341</c:v>
                </c:pt>
                <c:pt idx="5">
                  <c:v>15.469000000000001</c:v>
                </c:pt>
                <c:pt idx="6">
                  <c:v>15.52</c:v>
                </c:pt>
              </c:numCache>
            </c:numRef>
          </c:val>
        </c:ser>
        <c:dLbls/>
        <c:marker val="1"/>
        <c:axId val="131614592"/>
        <c:axId val="131620864"/>
      </c:lineChart>
      <c:lineChart>
        <c:grouping val="standard"/>
        <c:ser>
          <c:idx val="2"/>
          <c:order val="2"/>
          <c:tx>
            <c:strRef>
              <c:f>Combined!$A$112</c:f>
              <c:strCache>
                <c:ptCount val="1"/>
                <c:pt idx="0">
                  <c:v>Total N</c:v>
                </c:pt>
              </c:strCache>
            </c:strRef>
          </c:tx>
          <c:spPr>
            <a:ln w="41275">
              <a:solidFill>
                <a:schemeClr val="accent1">
                  <a:lumMod val="75000"/>
                </a:schemeClr>
              </a:solidFill>
            </a:ln>
          </c:spPr>
          <c:marker>
            <c:symbol val="triangle"/>
            <c:size val="10"/>
            <c:spPr>
              <a:solidFill>
                <a:schemeClr val="accent1">
                  <a:lumMod val="75000"/>
                </a:schemeClr>
              </a:solidFill>
            </c:spPr>
          </c:marker>
          <c:errBars>
            <c:errDir val="y"/>
            <c:errBarType val="both"/>
            <c:errValType val="cust"/>
            <c:plus>
              <c:numRef>
                <c:f>Combined!$B$113:$H$113</c:f>
                <c:numCache>
                  <c:formatCode>General</c:formatCode>
                  <c:ptCount val="7"/>
                  <c:pt idx="0">
                    <c:v>1.3732006408387675E-3</c:v>
                  </c:pt>
                  <c:pt idx="1">
                    <c:v>1.4567835025334802E-3</c:v>
                  </c:pt>
                  <c:pt idx="2">
                    <c:v>1.0000000000000002E-3</c:v>
                  </c:pt>
                  <c:pt idx="3">
                    <c:v>1.2495998932763998E-3</c:v>
                  </c:pt>
                  <c:pt idx="4">
                    <c:v>1.1236379132647403E-3</c:v>
                  </c:pt>
                  <c:pt idx="5">
                    <c:v>1.2633650488962902E-3</c:v>
                  </c:pt>
                  <c:pt idx="6">
                    <c:v>1.9199565967316376E-3</c:v>
                  </c:pt>
                </c:numCache>
              </c:numRef>
            </c:plus>
            <c:minus>
              <c:numRef>
                <c:f>Combined!$B$113:$H$113</c:f>
                <c:numCache>
                  <c:formatCode>General</c:formatCode>
                  <c:ptCount val="7"/>
                  <c:pt idx="0">
                    <c:v>1.3732006408387675E-3</c:v>
                  </c:pt>
                  <c:pt idx="1">
                    <c:v>1.4567835025334802E-3</c:v>
                  </c:pt>
                  <c:pt idx="2">
                    <c:v>1.0000000000000002E-3</c:v>
                  </c:pt>
                  <c:pt idx="3">
                    <c:v>1.2495998932763998E-3</c:v>
                  </c:pt>
                  <c:pt idx="4">
                    <c:v>1.1236379132647403E-3</c:v>
                  </c:pt>
                  <c:pt idx="5">
                    <c:v>1.2633650488962902E-3</c:v>
                  </c:pt>
                  <c:pt idx="6">
                    <c:v>1.9199565967316376E-3</c:v>
                  </c:pt>
                </c:numCache>
              </c:numRef>
            </c:minus>
          </c:errBars>
          <c:cat>
            <c:numRef>
              <c:f>Combined!$B$109:$H$109</c:f>
              <c:numCache>
                <c:formatCode>General</c:formatCode>
                <c:ptCount val="7"/>
                <c:pt idx="0">
                  <c:v>3</c:v>
                </c:pt>
                <c:pt idx="1">
                  <c:v>8</c:v>
                </c:pt>
                <c:pt idx="2">
                  <c:v>15</c:v>
                </c:pt>
                <c:pt idx="3">
                  <c:v>24</c:v>
                </c:pt>
                <c:pt idx="4">
                  <c:v>31</c:v>
                </c:pt>
                <c:pt idx="5">
                  <c:v>52</c:v>
                </c:pt>
                <c:pt idx="6">
                  <c:v>80</c:v>
                </c:pt>
              </c:numCache>
            </c:numRef>
          </c:cat>
          <c:val>
            <c:numRef>
              <c:f>Combined!$B$112:$H$112</c:f>
              <c:numCache>
                <c:formatCode>General</c:formatCode>
                <c:ptCount val="7"/>
                <c:pt idx="0">
                  <c:v>2.7009999999999999E-2</c:v>
                </c:pt>
                <c:pt idx="1">
                  <c:v>2.5999999999999999E-2</c:v>
                </c:pt>
                <c:pt idx="2">
                  <c:v>2.6533836666666605E-2</c:v>
                </c:pt>
                <c:pt idx="3">
                  <c:v>2.5486000000000002E-2</c:v>
                </c:pt>
                <c:pt idx="4">
                  <c:v>2.5486333333333298E-2</c:v>
                </c:pt>
                <c:pt idx="5">
                  <c:v>2.5683333333333339E-2</c:v>
                </c:pt>
                <c:pt idx="6">
                  <c:v>2.7946666666666668E-2</c:v>
                </c:pt>
              </c:numCache>
            </c:numRef>
          </c:val>
        </c:ser>
        <c:dLbls/>
        <c:marker val="1"/>
        <c:axId val="131622784"/>
        <c:axId val="131624320"/>
      </c:lineChart>
      <c:catAx>
        <c:axId val="131614592"/>
        <c:scaling>
          <c:orientation val="minMax"/>
        </c:scaling>
        <c:axPos val="b"/>
        <c:title>
          <c:tx>
            <c:rich>
              <a:bodyPr/>
              <a:lstStyle/>
              <a:p>
                <a:pPr>
                  <a:defRPr sz="1600" baseline="0"/>
                </a:pPr>
                <a:r>
                  <a:rPr lang="en-US" sz="1600" baseline="0" dirty="0"/>
                  <a:t>Incubation time (d)</a:t>
                </a:r>
              </a:p>
            </c:rich>
          </c:tx>
          <c:layout>
            <c:manualLayout>
              <c:xMode val="edge"/>
              <c:yMode val="edge"/>
              <c:x val="0.4512250872487093"/>
              <c:y val="0.82798781988188974"/>
            </c:manualLayout>
          </c:layout>
          <c:spPr>
            <a:ln w="15875"/>
          </c:spPr>
        </c:title>
        <c:numFmt formatCode="#,##0" sourceLinked="0"/>
        <c:tickLblPos val="nextTo"/>
        <c:txPr>
          <a:bodyPr/>
          <a:lstStyle/>
          <a:p>
            <a:pPr>
              <a:defRPr sz="1200" b="1"/>
            </a:pPr>
            <a:endParaRPr lang="en-US"/>
          </a:p>
        </c:txPr>
        <c:crossAx val="131620864"/>
        <c:crosses val="autoZero"/>
        <c:auto val="1"/>
        <c:lblAlgn val="ctr"/>
        <c:lblOffset val="100"/>
      </c:catAx>
      <c:valAx>
        <c:axId val="131620864"/>
        <c:scaling>
          <c:orientation val="minMax"/>
        </c:scaling>
        <c:axPos val="l"/>
        <c:title>
          <c:tx>
            <c:rich>
              <a:bodyPr/>
              <a:lstStyle/>
              <a:p>
                <a:pPr>
                  <a:defRPr sz="1400"/>
                </a:pPr>
                <a:r>
                  <a:rPr lang="en-US" sz="1400"/>
                  <a:t>Concentration</a:t>
                </a:r>
                <a:r>
                  <a:rPr lang="en-US" sz="1400" baseline="0"/>
                  <a:t>  (</a:t>
                </a:r>
                <a:r>
                  <a:rPr lang="en-US" sz="1400"/>
                  <a:t>mg/kg)</a:t>
                </a:r>
              </a:p>
            </c:rich>
          </c:tx>
          <c:layout>
            <c:manualLayout>
              <c:xMode val="edge"/>
              <c:yMode val="edge"/>
              <c:x val="0.19489515733610221"/>
              <c:y val="0.27563996883202102"/>
            </c:manualLayout>
          </c:layout>
        </c:title>
        <c:numFmt formatCode="General" sourceLinked="1"/>
        <c:tickLblPos val="nextTo"/>
        <c:txPr>
          <a:bodyPr/>
          <a:lstStyle/>
          <a:p>
            <a:pPr>
              <a:defRPr sz="1200" b="1"/>
            </a:pPr>
            <a:endParaRPr lang="en-US"/>
          </a:p>
        </c:txPr>
        <c:crossAx val="131614592"/>
        <c:crosses val="autoZero"/>
        <c:crossBetween val="between"/>
      </c:valAx>
      <c:catAx>
        <c:axId val="131622784"/>
        <c:scaling>
          <c:orientation val="minMax"/>
        </c:scaling>
        <c:delete val="1"/>
        <c:axPos val="b"/>
        <c:numFmt formatCode="General" sourceLinked="1"/>
        <c:tickLblPos val="none"/>
        <c:crossAx val="131624320"/>
        <c:crosses val="autoZero"/>
        <c:auto val="1"/>
        <c:lblAlgn val="ctr"/>
        <c:lblOffset val="100"/>
      </c:catAx>
      <c:valAx>
        <c:axId val="131624320"/>
        <c:scaling>
          <c:orientation val="minMax"/>
        </c:scaling>
        <c:axPos val="r"/>
        <c:title>
          <c:tx>
            <c:rich>
              <a:bodyPr/>
              <a:lstStyle/>
              <a:p>
                <a:pPr>
                  <a:defRPr sz="1400" b="1"/>
                </a:pPr>
                <a:r>
                  <a:rPr lang="en-US" sz="1400" b="1"/>
                  <a:t>Total</a:t>
                </a:r>
                <a:r>
                  <a:rPr lang="en-US" sz="1400" b="1" baseline="0"/>
                  <a:t> N (%)</a:t>
                </a:r>
                <a:endParaRPr lang="en-US" sz="1400" b="1"/>
              </a:p>
            </c:rich>
          </c:tx>
          <c:layout>
            <c:manualLayout>
              <c:xMode val="edge"/>
              <c:yMode val="edge"/>
              <c:x val="0.92225260304000467"/>
              <c:y val="0.32899134678477698"/>
            </c:manualLayout>
          </c:layout>
        </c:title>
        <c:numFmt formatCode="#,##0.000" sourceLinked="0"/>
        <c:tickLblPos val="nextTo"/>
        <c:crossAx val="131622784"/>
        <c:crosses val="max"/>
        <c:crossBetween val="between"/>
      </c:valAx>
      <c:spPr>
        <a:ln>
          <a:solidFill>
            <a:schemeClr val="tx1"/>
          </a:solidFill>
        </a:ln>
      </c:spPr>
    </c:plotArea>
    <c:legend>
      <c:legendPos val="r"/>
      <c:layout>
        <c:manualLayout>
          <c:xMode val="edge"/>
          <c:yMode val="edge"/>
          <c:x val="0.33976478901675755"/>
          <c:y val="0.1661263533464567"/>
          <c:w val="0.32998168498168512"/>
          <c:h val="6.7232816601049863E-2"/>
        </c:manualLayout>
      </c:layout>
      <c:spPr>
        <a:solidFill>
          <a:sysClr val="window" lastClr="FFFFFF"/>
        </a:solidFill>
        <a:ln w="6350">
          <a:solidFill>
            <a:schemeClr val="tx1"/>
          </a:solidFill>
        </a:ln>
      </c:spPr>
      <c:txPr>
        <a:bodyPr/>
        <a:lstStyle/>
        <a:p>
          <a:pPr>
            <a:defRPr sz="1200"/>
          </a:pPr>
          <a:endParaRPr lang="en-US"/>
        </a:p>
      </c:txPr>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'soil pH'!$I$4</c:f>
              <c:strCache>
                <c:ptCount val="1"/>
                <c:pt idx="0">
                  <c:v>Control</c:v>
                </c:pt>
              </c:strCache>
            </c:strRef>
          </c:tx>
          <c:spPr>
            <a:ln w="38100">
              <a:solidFill>
                <a:schemeClr val="accent3"/>
              </a:solidFill>
            </a:ln>
          </c:spPr>
          <c:marker>
            <c:symbol val="square"/>
            <c:size val="9"/>
            <c:spPr>
              <a:solidFill>
                <a:schemeClr val="accent3"/>
              </a:solidFill>
              <a:ln w="15875">
                <a:solidFill>
                  <a:schemeClr val="accent3"/>
                </a:solidFill>
              </a:ln>
            </c:spPr>
          </c:marker>
          <c:errBars>
            <c:errDir val="y"/>
            <c:errBarType val="both"/>
            <c:errValType val="cust"/>
            <c:plus>
              <c:numRef>
                <c:f>'soil pH'!$I$21:$I$27</c:f>
                <c:numCache>
                  <c:formatCode>General</c:formatCode>
                  <c:ptCount val="7"/>
                  <c:pt idx="0">
                    <c:v>1.1547005383792783E-2</c:v>
                  </c:pt>
                  <c:pt idx="1">
                    <c:v>9.9999999999997886E-3</c:v>
                  </c:pt>
                  <c:pt idx="2">
                    <c:v>2.0000000000000021E-2</c:v>
                  </c:pt>
                  <c:pt idx="3">
                    <c:v>6.8068592855540525E-2</c:v>
                  </c:pt>
                  <c:pt idx="4">
                    <c:v>3.6055512754640112E-2</c:v>
                  </c:pt>
                  <c:pt idx="5">
                    <c:v>7.0945988845975722E-2</c:v>
                  </c:pt>
                  <c:pt idx="6">
                    <c:v>4.0414518843273982E-2</c:v>
                  </c:pt>
                </c:numCache>
              </c:numRef>
            </c:plus>
            <c:minus>
              <c:numRef>
                <c:f>'soil pH'!$I$21:$I$27</c:f>
                <c:numCache>
                  <c:formatCode>General</c:formatCode>
                  <c:ptCount val="7"/>
                  <c:pt idx="0">
                    <c:v>1.1547005383792783E-2</c:v>
                  </c:pt>
                  <c:pt idx="1">
                    <c:v>9.9999999999997886E-3</c:v>
                  </c:pt>
                  <c:pt idx="2">
                    <c:v>2.0000000000000021E-2</c:v>
                  </c:pt>
                  <c:pt idx="3">
                    <c:v>6.8068592855540525E-2</c:v>
                  </c:pt>
                  <c:pt idx="4">
                    <c:v>3.6055512754640112E-2</c:v>
                  </c:pt>
                  <c:pt idx="5">
                    <c:v>7.0945988845975722E-2</c:v>
                  </c:pt>
                  <c:pt idx="6">
                    <c:v>4.0414518843273982E-2</c:v>
                  </c:pt>
                </c:numCache>
              </c:numRef>
            </c:minus>
          </c:errBars>
          <c:cat>
            <c:numRef>
              <c:f>'soil pH'!$H$5:$H$11</c:f>
              <c:numCache>
                <c:formatCode>General</c:formatCode>
                <c:ptCount val="7"/>
                <c:pt idx="0">
                  <c:v>3</c:v>
                </c:pt>
                <c:pt idx="1">
                  <c:v>8</c:v>
                </c:pt>
                <c:pt idx="2">
                  <c:v>15</c:v>
                </c:pt>
                <c:pt idx="3">
                  <c:v>24</c:v>
                </c:pt>
                <c:pt idx="4">
                  <c:v>31</c:v>
                </c:pt>
                <c:pt idx="5">
                  <c:v>52</c:v>
                </c:pt>
                <c:pt idx="6">
                  <c:v>80</c:v>
                </c:pt>
              </c:numCache>
            </c:numRef>
          </c:cat>
          <c:val>
            <c:numRef>
              <c:f>'soil pH'!$I$5:$I$11</c:f>
              <c:numCache>
                <c:formatCode>General</c:formatCode>
                <c:ptCount val="7"/>
                <c:pt idx="0">
                  <c:v>4.9266666666666676</c:v>
                </c:pt>
                <c:pt idx="1">
                  <c:v>4.84</c:v>
                </c:pt>
                <c:pt idx="2">
                  <c:v>4.7899999999999991</c:v>
                </c:pt>
                <c:pt idx="3">
                  <c:v>4.7066666666666679</c:v>
                </c:pt>
                <c:pt idx="4">
                  <c:v>4.6499999999999995</c:v>
                </c:pt>
                <c:pt idx="5">
                  <c:v>4.6033333333333335</c:v>
                </c:pt>
                <c:pt idx="6">
                  <c:v>4.5866666666666678</c:v>
                </c:pt>
              </c:numCache>
            </c:numRef>
          </c:val>
        </c:ser>
        <c:ser>
          <c:idx val="1"/>
          <c:order val="1"/>
          <c:tx>
            <c:strRef>
              <c:f>'soil pH'!$J$4</c:f>
              <c:strCache>
                <c:ptCount val="1"/>
                <c:pt idx="0">
                  <c:v>Feather</c:v>
                </c:pt>
              </c:strCache>
            </c:strRef>
          </c:tx>
          <c:errBars>
            <c:errDir val="y"/>
            <c:errBarType val="both"/>
            <c:errValType val="cust"/>
            <c:plus>
              <c:numRef>
                <c:f>'soil pH'!$J$21:$J$27</c:f>
                <c:numCache>
                  <c:formatCode>General</c:formatCode>
                  <c:ptCount val="7"/>
                  <c:pt idx="0">
                    <c:v>1.9999999999999577E-2</c:v>
                  </c:pt>
                  <c:pt idx="1">
                    <c:v>0.10598742063723096</c:v>
                  </c:pt>
                  <c:pt idx="2">
                    <c:v>9.0737717258774539E-2</c:v>
                  </c:pt>
                  <c:pt idx="3">
                    <c:v>0.12096831541082681</c:v>
                  </c:pt>
                  <c:pt idx="4">
                    <c:v>0.12165525060596437</c:v>
                  </c:pt>
                  <c:pt idx="5">
                    <c:v>8.0829037686547645E-2</c:v>
                  </c:pt>
                  <c:pt idx="6">
                    <c:v>2.8867513459481704E-2</c:v>
                  </c:pt>
                </c:numCache>
              </c:numRef>
            </c:plus>
            <c:minus>
              <c:numRef>
                <c:f>'soil pH'!$J$21:$J$27</c:f>
                <c:numCache>
                  <c:formatCode>General</c:formatCode>
                  <c:ptCount val="7"/>
                  <c:pt idx="0">
                    <c:v>1.9999999999999577E-2</c:v>
                  </c:pt>
                  <c:pt idx="1">
                    <c:v>0.10598742063723096</c:v>
                  </c:pt>
                  <c:pt idx="2">
                    <c:v>9.0737717258774539E-2</c:v>
                  </c:pt>
                  <c:pt idx="3">
                    <c:v>0.12096831541082681</c:v>
                  </c:pt>
                  <c:pt idx="4">
                    <c:v>0.12165525060596437</c:v>
                  </c:pt>
                  <c:pt idx="5">
                    <c:v>8.0829037686547645E-2</c:v>
                  </c:pt>
                  <c:pt idx="6">
                    <c:v>2.8867513459481704E-2</c:v>
                  </c:pt>
                </c:numCache>
              </c:numRef>
            </c:minus>
          </c:errBars>
          <c:cat>
            <c:numRef>
              <c:f>'soil pH'!$H$5:$H$11</c:f>
              <c:numCache>
                <c:formatCode>General</c:formatCode>
                <c:ptCount val="7"/>
                <c:pt idx="0">
                  <c:v>3</c:v>
                </c:pt>
                <c:pt idx="1">
                  <c:v>8</c:v>
                </c:pt>
                <c:pt idx="2">
                  <c:v>15</c:v>
                </c:pt>
                <c:pt idx="3">
                  <c:v>24</c:v>
                </c:pt>
                <c:pt idx="4">
                  <c:v>31</c:v>
                </c:pt>
                <c:pt idx="5">
                  <c:v>52</c:v>
                </c:pt>
                <c:pt idx="6">
                  <c:v>80</c:v>
                </c:pt>
              </c:numCache>
            </c:numRef>
          </c:cat>
          <c:val>
            <c:numRef>
              <c:f>'soil pH'!$J$5:$J$11</c:f>
              <c:numCache>
                <c:formatCode>General</c:formatCode>
                <c:ptCount val="7"/>
                <c:pt idx="0">
                  <c:v>5.5</c:v>
                </c:pt>
                <c:pt idx="1">
                  <c:v>5.4033333333333342</c:v>
                </c:pt>
                <c:pt idx="2">
                  <c:v>5.4266666666666676</c:v>
                </c:pt>
                <c:pt idx="3">
                  <c:v>5.2066666666666679</c:v>
                </c:pt>
                <c:pt idx="4">
                  <c:v>5.1599999999999993</c:v>
                </c:pt>
                <c:pt idx="5">
                  <c:v>4.2933333333333339</c:v>
                </c:pt>
                <c:pt idx="6">
                  <c:v>4.1566666666666663</c:v>
                </c:pt>
              </c:numCache>
            </c:numRef>
          </c:val>
        </c:ser>
        <c:ser>
          <c:idx val="2"/>
          <c:order val="2"/>
          <c:tx>
            <c:strRef>
              <c:f>'soil pH'!$K$4</c:f>
              <c:strCache>
                <c:ptCount val="1"/>
                <c:pt idx="0">
                  <c:v>Bone</c:v>
                </c:pt>
              </c:strCache>
            </c:strRef>
          </c:tx>
          <c:spPr>
            <a:ln w="38100">
              <a:solidFill>
                <a:srgbClr val="C00000"/>
              </a:solidFill>
            </a:ln>
          </c:spPr>
          <c:marker>
            <c:symbol val="square"/>
            <c:size val="9"/>
            <c:spPr>
              <a:solidFill>
                <a:srgbClr val="C00000"/>
              </a:solidFill>
              <a:ln w="15875">
                <a:solidFill>
                  <a:srgbClr val="C00000"/>
                </a:solidFill>
              </a:ln>
            </c:spPr>
          </c:marker>
          <c:errBars>
            <c:errDir val="y"/>
            <c:errBarType val="both"/>
            <c:errValType val="cust"/>
            <c:plus>
              <c:numRef>
                <c:f>'soil pH'!$K$21:$K$27</c:f>
                <c:numCache>
                  <c:formatCode>General</c:formatCode>
                  <c:ptCount val="7"/>
                  <c:pt idx="0">
                    <c:v>2.5166114784235711E-2</c:v>
                  </c:pt>
                  <c:pt idx="1">
                    <c:v>6.1101009266077901E-2</c:v>
                  </c:pt>
                  <c:pt idx="2">
                    <c:v>6.0277137733417099E-2</c:v>
                  </c:pt>
                  <c:pt idx="3">
                    <c:v>2.0000000000000021E-2</c:v>
                  </c:pt>
                  <c:pt idx="4">
                    <c:v>9.6436507609929334E-2</c:v>
                  </c:pt>
                  <c:pt idx="5">
                    <c:v>0.13051181300301251</c:v>
                  </c:pt>
                  <c:pt idx="6">
                    <c:v>0.30789608636681337</c:v>
                  </c:pt>
                </c:numCache>
              </c:numRef>
            </c:plus>
            <c:minus>
              <c:numRef>
                <c:f>'soil pH'!$K$21:$K$27</c:f>
                <c:numCache>
                  <c:formatCode>General</c:formatCode>
                  <c:ptCount val="7"/>
                  <c:pt idx="0">
                    <c:v>2.5166114784235711E-2</c:v>
                  </c:pt>
                  <c:pt idx="1">
                    <c:v>6.1101009266077901E-2</c:v>
                  </c:pt>
                  <c:pt idx="2">
                    <c:v>6.0277137733417099E-2</c:v>
                  </c:pt>
                  <c:pt idx="3">
                    <c:v>2.0000000000000021E-2</c:v>
                  </c:pt>
                  <c:pt idx="4">
                    <c:v>9.6436507609929334E-2</c:v>
                  </c:pt>
                  <c:pt idx="5">
                    <c:v>0.13051181300301251</c:v>
                  </c:pt>
                  <c:pt idx="6">
                    <c:v>0.30789608636681337</c:v>
                  </c:pt>
                </c:numCache>
              </c:numRef>
            </c:minus>
          </c:errBars>
          <c:cat>
            <c:numRef>
              <c:f>'soil pH'!$H$5:$H$11</c:f>
              <c:numCache>
                <c:formatCode>General</c:formatCode>
                <c:ptCount val="7"/>
                <c:pt idx="0">
                  <c:v>3</c:v>
                </c:pt>
                <c:pt idx="1">
                  <c:v>8</c:v>
                </c:pt>
                <c:pt idx="2">
                  <c:v>15</c:v>
                </c:pt>
                <c:pt idx="3">
                  <c:v>24</c:v>
                </c:pt>
                <c:pt idx="4">
                  <c:v>31</c:v>
                </c:pt>
                <c:pt idx="5">
                  <c:v>52</c:v>
                </c:pt>
                <c:pt idx="6">
                  <c:v>80</c:v>
                </c:pt>
              </c:numCache>
            </c:numRef>
          </c:cat>
          <c:val>
            <c:numRef>
              <c:f>'soil pH'!$K$5:$K$11</c:f>
              <c:numCache>
                <c:formatCode>General</c:formatCode>
                <c:ptCount val="7"/>
                <c:pt idx="0">
                  <c:v>5.6133333333333333</c:v>
                </c:pt>
                <c:pt idx="1">
                  <c:v>5.5866666666666669</c:v>
                </c:pt>
                <c:pt idx="2">
                  <c:v>5.5133333333333336</c:v>
                </c:pt>
                <c:pt idx="3">
                  <c:v>5.4000000000000012</c:v>
                </c:pt>
                <c:pt idx="4">
                  <c:v>5.22</c:v>
                </c:pt>
                <c:pt idx="5">
                  <c:v>4.5733333333333341</c:v>
                </c:pt>
                <c:pt idx="6">
                  <c:v>4.68</c:v>
                </c:pt>
              </c:numCache>
            </c:numRef>
          </c:val>
        </c:ser>
        <c:ser>
          <c:idx val="3"/>
          <c:order val="3"/>
          <c:tx>
            <c:strRef>
              <c:f>'soil pH'!$L$4</c:f>
              <c:strCache>
                <c:ptCount val="1"/>
                <c:pt idx="0">
                  <c:v>Blood</c:v>
                </c:pt>
              </c:strCache>
            </c:strRef>
          </c:tx>
          <c:spPr>
            <a:ln w="38100">
              <a:solidFill>
                <a:srgbClr val="92D050"/>
              </a:solidFill>
            </a:ln>
          </c:spPr>
          <c:marker>
            <c:symbol val="square"/>
            <c:size val="8"/>
            <c:spPr>
              <a:solidFill>
                <a:srgbClr val="92D050"/>
              </a:solidFill>
              <a:ln w="15875">
                <a:solidFill>
                  <a:srgbClr val="92D050"/>
                </a:solidFill>
              </a:ln>
            </c:spPr>
          </c:marker>
          <c:errBars>
            <c:errDir val="y"/>
            <c:errBarType val="both"/>
            <c:errValType val="cust"/>
            <c:plus>
              <c:numRef>
                <c:f>'soil pH'!$L$21:$L$27</c:f>
                <c:numCache>
                  <c:formatCode>General</c:formatCode>
                  <c:ptCount val="7"/>
                  <c:pt idx="0">
                    <c:v>0.18147543451754958</c:v>
                  </c:pt>
                  <c:pt idx="1">
                    <c:v>7.5498344352707664E-2</c:v>
                  </c:pt>
                  <c:pt idx="2">
                    <c:v>6.5574385243019964E-2</c:v>
                  </c:pt>
                  <c:pt idx="3">
                    <c:v>7.3711147958319886E-2</c:v>
                  </c:pt>
                  <c:pt idx="4">
                    <c:v>0.29614185789921688</c:v>
                  </c:pt>
                  <c:pt idx="5">
                    <c:v>2.0816659994661379E-2</c:v>
                  </c:pt>
                  <c:pt idx="6">
                    <c:v>5.0332229568471484E-2</c:v>
                  </c:pt>
                </c:numCache>
              </c:numRef>
            </c:plus>
            <c:minus>
              <c:numRef>
                <c:f>'soil pH'!$L$21:$L$27</c:f>
                <c:numCache>
                  <c:formatCode>General</c:formatCode>
                  <c:ptCount val="7"/>
                  <c:pt idx="0">
                    <c:v>0.18147543451754958</c:v>
                  </c:pt>
                  <c:pt idx="1">
                    <c:v>7.5498344352707664E-2</c:v>
                  </c:pt>
                  <c:pt idx="2">
                    <c:v>6.5574385243019964E-2</c:v>
                  </c:pt>
                  <c:pt idx="3">
                    <c:v>7.3711147958319886E-2</c:v>
                  </c:pt>
                  <c:pt idx="4">
                    <c:v>0.29614185789921688</c:v>
                  </c:pt>
                  <c:pt idx="5">
                    <c:v>2.0816659994661379E-2</c:v>
                  </c:pt>
                  <c:pt idx="6">
                    <c:v>5.0332229568471484E-2</c:v>
                  </c:pt>
                </c:numCache>
              </c:numRef>
            </c:minus>
          </c:errBars>
          <c:cat>
            <c:numRef>
              <c:f>'soil pH'!$H$5:$H$11</c:f>
              <c:numCache>
                <c:formatCode>General</c:formatCode>
                <c:ptCount val="7"/>
                <c:pt idx="0">
                  <c:v>3</c:v>
                </c:pt>
                <c:pt idx="1">
                  <c:v>8</c:v>
                </c:pt>
                <c:pt idx="2">
                  <c:v>15</c:v>
                </c:pt>
                <c:pt idx="3">
                  <c:v>24</c:v>
                </c:pt>
                <c:pt idx="4">
                  <c:v>31</c:v>
                </c:pt>
                <c:pt idx="5">
                  <c:v>52</c:v>
                </c:pt>
                <c:pt idx="6">
                  <c:v>80</c:v>
                </c:pt>
              </c:numCache>
            </c:numRef>
          </c:cat>
          <c:val>
            <c:numRef>
              <c:f>'soil pH'!$L$5:$L$11</c:f>
              <c:numCache>
                <c:formatCode>General</c:formatCode>
                <c:ptCount val="7"/>
                <c:pt idx="0">
                  <c:v>5.3366666666666678</c:v>
                </c:pt>
                <c:pt idx="1">
                  <c:v>5.08</c:v>
                </c:pt>
                <c:pt idx="2">
                  <c:v>5.2799999999999994</c:v>
                </c:pt>
                <c:pt idx="3">
                  <c:v>5.2066666666666679</c:v>
                </c:pt>
                <c:pt idx="4">
                  <c:v>5.0799999999999992</c:v>
                </c:pt>
                <c:pt idx="5">
                  <c:v>4.3533333333333353</c:v>
                </c:pt>
                <c:pt idx="6">
                  <c:v>4.2933333333333348</c:v>
                </c:pt>
              </c:numCache>
            </c:numRef>
          </c:val>
        </c:ser>
        <c:dLbls/>
        <c:marker val="1"/>
        <c:axId val="131388928"/>
        <c:axId val="131390464"/>
      </c:lineChart>
      <c:catAx>
        <c:axId val="131388928"/>
        <c:scaling>
          <c:orientation val="minMax"/>
        </c:scaling>
        <c:axPos val="b"/>
        <c:title>
          <c:tx>
            <c:rich>
              <a:bodyPr/>
              <a:lstStyle/>
              <a:p>
                <a:pPr>
                  <a:defRPr sz="1200"/>
                </a:pPr>
                <a:r>
                  <a:rPr lang="en-US" sz="1200" dirty="0" smtClean="0"/>
                  <a:t>Incubation time (d)</a:t>
                </a:r>
                <a:endParaRPr lang="en-US" sz="1200" dirty="0"/>
              </a:p>
            </c:rich>
          </c:tx>
          <c:layout/>
        </c:title>
        <c:numFmt formatCode="General" sourceLinked="1"/>
        <c:tickLblPos val="nextTo"/>
        <c:txPr>
          <a:bodyPr/>
          <a:lstStyle/>
          <a:p>
            <a:pPr>
              <a:defRPr sz="1200" b="1"/>
            </a:pPr>
            <a:endParaRPr lang="en-US"/>
          </a:p>
        </c:txPr>
        <c:crossAx val="131390464"/>
        <c:crosses val="autoZero"/>
        <c:auto val="1"/>
        <c:lblAlgn val="ctr"/>
        <c:lblOffset val="100"/>
      </c:catAx>
      <c:valAx>
        <c:axId val="131390464"/>
        <c:scaling>
          <c:orientation val="minMax"/>
          <c:max val="6"/>
          <c:min val="3.5"/>
        </c:scaling>
        <c:axPos val="l"/>
        <c:majorGridlines/>
        <c:title>
          <c:tx>
            <c:rich>
              <a:bodyPr rot="-5400000" vert="horz"/>
              <a:lstStyle/>
              <a:p>
                <a:pPr>
                  <a:defRPr sz="1400"/>
                </a:pPr>
                <a:r>
                  <a:rPr lang="en-US" sz="1400" dirty="0" smtClean="0"/>
                  <a:t>Soil pH</a:t>
                </a:r>
                <a:endParaRPr lang="en-US" sz="1400" dirty="0"/>
              </a:p>
            </c:rich>
          </c:tx>
          <c:layout>
            <c:manualLayout>
              <c:xMode val="edge"/>
              <c:yMode val="edge"/>
              <c:x val="1.4285714285714285E-2"/>
              <c:y val="0.36195538057742782"/>
            </c:manualLayout>
          </c:layout>
        </c:title>
        <c:numFmt formatCode="#,##0.00" sourceLinked="0"/>
        <c:tickLblPos val="nextTo"/>
        <c:txPr>
          <a:bodyPr/>
          <a:lstStyle/>
          <a:p>
            <a:pPr>
              <a:defRPr sz="1200" b="1"/>
            </a:pPr>
            <a:endParaRPr lang="en-US"/>
          </a:p>
        </c:txPr>
        <c:crossAx val="131388928"/>
        <c:crosses val="autoZero"/>
        <c:crossBetween val="between"/>
      </c:valAx>
    </c:plotArea>
    <c:legend>
      <c:legendPos val="r"/>
      <c:layout/>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4184"/>
          </a:xfrm>
          <a:prstGeom prst="rect">
            <a:avLst/>
          </a:prstGeom>
        </p:spPr>
        <p:txBody>
          <a:bodyPr vert="horz" lIns="91440" tIns="45720" rIns="91440" bIns="45720" rtlCol="0"/>
          <a:lstStyle>
            <a:lvl1pPr algn="r">
              <a:defRPr sz="1200"/>
            </a:lvl1pPr>
          </a:lstStyle>
          <a:p>
            <a:fld id="{84923521-E7DB-4C1F-9119-C9C795AFD660}" type="datetimeFigureOut">
              <a:rPr lang="en-US" smtClean="0"/>
              <a:pPr/>
              <a:t>11/12/2012</a:t>
            </a:fld>
            <a:endParaRPr lang="en-US" dirty="0"/>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14746"/>
            <a:ext cx="5486400" cy="40876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7915"/>
            <a:ext cx="2971800" cy="4541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27915"/>
            <a:ext cx="2971800" cy="454184"/>
          </a:xfrm>
          <a:prstGeom prst="rect">
            <a:avLst/>
          </a:prstGeom>
        </p:spPr>
        <p:txBody>
          <a:bodyPr vert="horz" lIns="91440" tIns="45720" rIns="91440" bIns="45720" rtlCol="0" anchor="b"/>
          <a:lstStyle>
            <a:lvl1pPr algn="r">
              <a:defRPr sz="1200"/>
            </a:lvl1pPr>
          </a:lstStyle>
          <a:p>
            <a:fld id="{8B472078-5705-49FB-9395-CD7815C2AB60}" type="slidenum">
              <a:rPr lang="en-US" smtClean="0"/>
              <a:pPr/>
              <a:t>‹#›</a:t>
            </a:fld>
            <a:endParaRPr lang="en-US" dirty="0"/>
          </a:p>
        </p:txBody>
      </p:sp>
    </p:spTree>
    <p:extLst>
      <p:ext uri="{BB962C8B-B14F-4D97-AF65-F5344CB8AC3E}">
        <p14:creationId xmlns:p14="http://schemas.microsoft.com/office/powerpoint/2010/main" xmlns="" val="2581123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1038"/>
            <a:ext cx="4543425" cy="34067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472078-5705-49FB-9395-CD7815C2AB6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472078-5705-49FB-9395-CD7815C2AB60}" type="slidenum">
              <a:rPr lang="en-US" smtClean="0"/>
              <a:pPr/>
              <a:t>10</a:t>
            </a:fld>
            <a:endParaRPr lang="en-US" dirty="0"/>
          </a:p>
        </p:txBody>
      </p:sp>
    </p:spTree>
    <p:extLst>
      <p:ext uri="{BB962C8B-B14F-4D97-AF65-F5344CB8AC3E}">
        <p14:creationId xmlns:p14="http://schemas.microsoft.com/office/powerpoint/2010/main" xmlns="" val="461417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1038"/>
            <a:ext cx="4543425" cy="34067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472078-5705-49FB-9395-CD7815C2AB6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1038"/>
            <a:ext cx="4543425" cy="34067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472078-5705-49FB-9395-CD7815C2AB6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472078-5705-49FB-9395-CD7815C2AB60}" type="slidenum">
              <a:rPr lang="en-US" smtClean="0"/>
              <a:pPr/>
              <a:t>13</a:t>
            </a:fld>
            <a:endParaRPr lang="en-US" dirty="0"/>
          </a:p>
        </p:txBody>
      </p:sp>
    </p:spTree>
    <p:extLst>
      <p:ext uri="{BB962C8B-B14F-4D97-AF65-F5344CB8AC3E}">
        <p14:creationId xmlns:p14="http://schemas.microsoft.com/office/powerpoint/2010/main" xmlns="" val="3549233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1038"/>
            <a:ext cx="4543425" cy="34067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472078-5705-49FB-9395-CD7815C2AB6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472078-5705-49FB-9395-CD7815C2AB60}" type="slidenum">
              <a:rPr lang="en-US" smtClean="0"/>
              <a:pPr/>
              <a:t>15</a:t>
            </a:fld>
            <a:endParaRPr lang="en-US" dirty="0"/>
          </a:p>
        </p:txBody>
      </p:sp>
    </p:spTree>
    <p:extLst>
      <p:ext uri="{BB962C8B-B14F-4D97-AF65-F5344CB8AC3E}">
        <p14:creationId xmlns:p14="http://schemas.microsoft.com/office/powerpoint/2010/main" xmlns="" val="3549233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1038"/>
            <a:ext cx="4543425" cy="34067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472078-5705-49FB-9395-CD7815C2AB6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472078-5705-49FB-9395-CD7815C2AB60}" type="slidenum">
              <a:rPr lang="en-US" smtClean="0"/>
              <a:pPr/>
              <a:t>17</a:t>
            </a:fld>
            <a:endParaRPr lang="en-US" dirty="0"/>
          </a:p>
        </p:txBody>
      </p:sp>
    </p:spTree>
    <p:extLst>
      <p:ext uri="{BB962C8B-B14F-4D97-AF65-F5344CB8AC3E}">
        <p14:creationId xmlns:p14="http://schemas.microsoft.com/office/powerpoint/2010/main" xmlns="" val="1043977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472078-5705-49FB-9395-CD7815C2AB60}" type="slidenum">
              <a:rPr lang="en-US" smtClean="0"/>
              <a:pPr/>
              <a:t>18</a:t>
            </a:fld>
            <a:endParaRPr lang="en-US" dirty="0"/>
          </a:p>
        </p:txBody>
      </p:sp>
    </p:spTree>
    <p:extLst>
      <p:ext uri="{BB962C8B-B14F-4D97-AF65-F5344CB8AC3E}">
        <p14:creationId xmlns:p14="http://schemas.microsoft.com/office/powerpoint/2010/main" xmlns="" val="2976561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472078-5705-49FB-9395-CD7815C2AB60}" type="slidenum">
              <a:rPr lang="en-US" smtClean="0"/>
              <a:pPr/>
              <a:t>19</a:t>
            </a:fld>
            <a:endParaRPr lang="en-US" dirty="0"/>
          </a:p>
        </p:txBody>
      </p:sp>
    </p:spTree>
    <p:extLst>
      <p:ext uri="{BB962C8B-B14F-4D97-AF65-F5344CB8AC3E}">
        <p14:creationId xmlns:p14="http://schemas.microsoft.com/office/powerpoint/2010/main" xmlns="" val="710202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472078-5705-49FB-9395-CD7815C2AB60}" type="slidenum">
              <a:rPr lang="en-US" smtClean="0"/>
              <a:pPr/>
              <a:t>2</a:t>
            </a:fld>
            <a:endParaRPr lang="en-US" dirty="0"/>
          </a:p>
        </p:txBody>
      </p:sp>
    </p:spTree>
    <p:extLst>
      <p:ext uri="{BB962C8B-B14F-4D97-AF65-F5344CB8AC3E}">
        <p14:creationId xmlns:p14="http://schemas.microsoft.com/office/powerpoint/2010/main" xmlns="" val="2476640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472078-5705-49FB-9395-CD7815C2AB60}" type="slidenum">
              <a:rPr lang="en-US" smtClean="0"/>
              <a:pPr/>
              <a:t>3</a:t>
            </a:fld>
            <a:endParaRPr lang="en-US" dirty="0"/>
          </a:p>
        </p:txBody>
      </p:sp>
    </p:spTree>
    <p:extLst>
      <p:ext uri="{BB962C8B-B14F-4D97-AF65-F5344CB8AC3E}">
        <p14:creationId xmlns:p14="http://schemas.microsoft.com/office/powerpoint/2010/main" xmlns="" val="3111846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472078-5705-49FB-9395-CD7815C2AB60}" type="slidenum">
              <a:rPr lang="en-US" smtClean="0"/>
              <a:pPr/>
              <a:t>4</a:t>
            </a:fld>
            <a:endParaRPr lang="en-US" dirty="0"/>
          </a:p>
        </p:txBody>
      </p:sp>
    </p:spTree>
    <p:extLst>
      <p:ext uri="{BB962C8B-B14F-4D97-AF65-F5344CB8AC3E}">
        <p14:creationId xmlns:p14="http://schemas.microsoft.com/office/powerpoint/2010/main" xmlns="" val="2145310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472078-5705-49FB-9395-CD7815C2AB60}" type="slidenum">
              <a:rPr lang="en-US" smtClean="0"/>
              <a:pPr/>
              <a:t>5</a:t>
            </a:fld>
            <a:endParaRPr lang="en-US" dirty="0"/>
          </a:p>
        </p:txBody>
      </p:sp>
    </p:spTree>
    <p:extLst>
      <p:ext uri="{BB962C8B-B14F-4D97-AF65-F5344CB8AC3E}">
        <p14:creationId xmlns:p14="http://schemas.microsoft.com/office/powerpoint/2010/main" xmlns="" val="3500543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472078-5705-49FB-9395-CD7815C2AB60}" type="slidenum">
              <a:rPr lang="en-US" smtClean="0"/>
              <a:pPr/>
              <a:t>6</a:t>
            </a:fld>
            <a:endParaRPr lang="en-US" dirty="0"/>
          </a:p>
        </p:txBody>
      </p:sp>
    </p:spTree>
    <p:extLst>
      <p:ext uri="{BB962C8B-B14F-4D97-AF65-F5344CB8AC3E}">
        <p14:creationId xmlns:p14="http://schemas.microsoft.com/office/powerpoint/2010/main" xmlns="" val="651006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472078-5705-49FB-9395-CD7815C2AB60}" type="slidenum">
              <a:rPr lang="en-US" smtClean="0"/>
              <a:pPr/>
              <a:t>7</a:t>
            </a:fld>
            <a:endParaRPr lang="en-US" dirty="0"/>
          </a:p>
        </p:txBody>
      </p:sp>
    </p:spTree>
    <p:extLst>
      <p:ext uri="{BB962C8B-B14F-4D97-AF65-F5344CB8AC3E}">
        <p14:creationId xmlns:p14="http://schemas.microsoft.com/office/powerpoint/2010/main" xmlns="" val="3177805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472078-5705-49FB-9395-CD7815C2AB60}" type="slidenum">
              <a:rPr lang="en-US" smtClean="0"/>
              <a:pPr/>
              <a:t>8</a:t>
            </a:fld>
            <a:endParaRPr lang="en-US" dirty="0"/>
          </a:p>
        </p:txBody>
      </p:sp>
    </p:spTree>
    <p:extLst>
      <p:ext uri="{BB962C8B-B14F-4D97-AF65-F5344CB8AC3E}">
        <p14:creationId xmlns:p14="http://schemas.microsoft.com/office/powerpoint/2010/main" xmlns="" val="1256379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472078-5705-49FB-9395-CD7815C2AB60}" type="slidenum">
              <a:rPr lang="en-US" smtClean="0"/>
              <a:pPr/>
              <a:t>9</a:t>
            </a:fld>
            <a:endParaRPr lang="en-US" dirty="0"/>
          </a:p>
        </p:txBody>
      </p:sp>
    </p:spTree>
    <p:extLst>
      <p:ext uri="{BB962C8B-B14F-4D97-AF65-F5344CB8AC3E}">
        <p14:creationId xmlns:p14="http://schemas.microsoft.com/office/powerpoint/2010/main" xmlns="" val="564109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2FB9C791-EFBB-4F99-974E-20DD3C333169}" type="datetimeFigureOut">
              <a:rPr lang="en-US" smtClean="0"/>
              <a:pPr/>
              <a:t>11/12/2012</a:t>
            </a:fld>
            <a:endParaRPr lang="en-US" dirty="0"/>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DF2624E8-AA2A-4C2A-A9A7-A3D54D2F5830}" type="slidenum">
              <a:rPr lang="en-US" smtClean="0"/>
              <a:pPr/>
              <a:t>‹#›</a:t>
            </a:fld>
            <a:endParaRPr lang="en-US" dirty="0"/>
          </a:p>
        </p:txBody>
      </p:sp>
      <p:sp>
        <p:nvSpPr>
          <p:cNvPr id="15" name="Footer Placeholder 14"/>
          <p:cNvSpPr>
            <a:spLocks noGrp="1"/>
          </p:cNvSpPr>
          <p:nvPr>
            <p:ph type="ftr" sz="quarter" idx="12"/>
          </p:nvPr>
        </p:nvSpPr>
        <p:spPr>
          <a:xfrm>
            <a:off x="3581400" y="6296248"/>
            <a:ext cx="2820987" cy="152400"/>
          </a:xfrm>
        </p:spPr>
        <p:txBody>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2FB9C791-EFBB-4F99-974E-20DD3C333169}" type="datetimeFigureOut">
              <a:rPr lang="en-US" smtClean="0"/>
              <a:pPr/>
              <a:t>11/12/2012</a:t>
            </a:fld>
            <a:endParaRPr lang="en-US" dirty="0"/>
          </a:p>
        </p:txBody>
      </p:sp>
      <p:sp>
        <p:nvSpPr>
          <p:cNvPr id="14" name="Slide Number Placeholder 13"/>
          <p:cNvSpPr>
            <a:spLocks noGrp="1"/>
          </p:cNvSpPr>
          <p:nvPr>
            <p:ph type="sldNum" sz="quarter" idx="11"/>
          </p:nvPr>
        </p:nvSpPr>
        <p:spPr/>
        <p:txBody>
          <a:bodyPr/>
          <a:lstStyle/>
          <a:p>
            <a:fld id="{DF2624E8-AA2A-4C2A-A9A7-A3D54D2F5830}"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2FB9C791-EFBB-4F99-974E-20DD3C333169}" type="datetimeFigureOut">
              <a:rPr lang="en-US" smtClean="0"/>
              <a:pPr/>
              <a:t>11/12/2012</a:t>
            </a:fld>
            <a:endParaRPr lang="en-US" dirty="0"/>
          </a:p>
        </p:txBody>
      </p:sp>
      <p:sp>
        <p:nvSpPr>
          <p:cNvPr id="14" name="Slide Number Placeholder 13"/>
          <p:cNvSpPr>
            <a:spLocks noGrp="1"/>
          </p:cNvSpPr>
          <p:nvPr>
            <p:ph type="sldNum" sz="quarter" idx="11"/>
          </p:nvPr>
        </p:nvSpPr>
        <p:spPr/>
        <p:txBody>
          <a:bodyPr/>
          <a:lstStyle/>
          <a:p>
            <a:fld id="{DF2624E8-AA2A-4C2A-A9A7-A3D54D2F5830}"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2FB9C791-EFBB-4F99-974E-20DD3C333169}" type="datetimeFigureOut">
              <a:rPr lang="en-US" smtClean="0"/>
              <a:pPr/>
              <a:t>11/12/2012</a:t>
            </a:fld>
            <a:endParaRPr lang="en-US" dirty="0"/>
          </a:p>
        </p:txBody>
      </p:sp>
      <p:sp>
        <p:nvSpPr>
          <p:cNvPr id="11" name="Slide Number Placeholder 10"/>
          <p:cNvSpPr>
            <a:spLocks noGrp="1"/>
          </p:cNvSpPr>
          <p:nvPr>
            <p:ph type="sldNum" sz="quarter" idx="11"/>
          </p:nvPr>
        </p:nvSpPr>
        <p:spPr/>
        <p:txBody>
          <a:bodyPr/>
          <a:lstStyle/>
          <a:p>
            <a:fld id="{DF2624E8-AA2A-4C2A-A9A7-A3D54D2F5830}"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2FB9C791-EFBB-4F99-974E-20DD3C333169}" type="datetimeFigureOut">
              <a:rPr lang="en-US" smtClean="0"/>
              <a:pPr/>
              <a:t>11/12/2012</a:t>
            </a:fld>
            <a:endParaRPr lang="en-US" dirty="0"/>
          </a:p>
        </p:txBody>
      </p:sp>
      <p:sp>
        <p:nvSpPr>
          <p:cNvPr id="13" name="Slide Number Placeholder 12"/>
          <p:cNvSpPr>
            <a:spLocks noGrp="1"/>
          </p:cNvSpPr>
          <p:nvPr>
            <p:ph type="sldNum" sz="quarter" idx="11"/>
          </p:nvPr>
        </p:nvSpPr>
        <p:spPr>
          <a:xfrm>
            <a:off x="4116388" y="6400800"/>
            <a:ext cx="533400" cy="152400"/>
          </a:xfrm>
        </p:spPr>
        <p:txBody>
          <a:bodyPr/>
          <a:lstStyle/>
          <a:p>
            <a:fld id="{DF2624E8-AA2A-4C2A-A9A7-A3D54D2F5830}" type="slidenum">
              <a:rPr lang="en-US" smtClean="0"/>
              <a:pPr/>
              <a:t>‹#›</a:t>
            </a:fld>
            <a:endParaRPr lang="en-US" dirty="0"/>
          </a:p>
        </p:txBody>
      </p:sp>
      <p:sp>
        <p:nvSpPr>
          <p:cNvPr id="14" name="Footer Placeholder 13"/>
          <p:cNvSpPr>
            <a:spLocks noGrp="1"/>
          </p:cNvSpPr>
          <p:nvPr>
            <p:ph type="ftr" sz="quarter" idx="12"/>
          </p:nvPr>
        </p:nvSpPr>
        <p:spPr>
          <a:xfrm>
            <a:off x="838200" y="6296248"/>
            <a:ext cx="2820987" cy="152400"/>
          </a:xfrm>
        </p:spPr>
        <p:txBody>
          <a:bodyPr/>
          <a:lstStyle/>
          <a:p>
            <a:endParaRPr lang="en-US" dirty="0"/>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2FB9C791-EFBB-4F99-974E-20DD3C333169}" type="datetimeFigureOut">
              <a:rPr lang="en-US" smtClean="0"/>
              <a:pPr/>
              <a:t>11/12/2012</a:t>
            </a:fld>
            <a:endParaRPr lang="en-US" dirty="0"/>
          </a:p>
        </p:txBody>
      </p:sp>
      <p:sp>
        <p:nvSpPr>
          <p:cNvPr id="13" name="Slide Number Placeholder 12"/>
          <p:cNvSpPr>
            <a:spLocks noGrp="1"/>
          </p:cNvSpPr>
          <p:nvPr>
            <p:ph type="sldNum" sz="quarter" idx="11"/>
          </p:nvPr>
        </p:nvSpPr>
        <p:spPr/>
        <p:txBody>
          <a:bodyPr/>
          <a:lstStyle/>
          <a:p>
            <a:fld id="{DF2624E8-AA2A-4C2A-A9A7-A3D54D2F5830}"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2FB9C791-EFBB-4F99-974E-20DD3C333169}" type="datetimeFigureOut">
              <a:rPr lang="en-US" smtClean="0"/>
              <a:pPr/>
              <a:t>11/12/2012</a:t>
            </a:fld>
            <a:endParaRPr lang="en-US" dirty="0"/>
          </a:p>
        </p:txBody>
      </p:sp>
      <p:sp>
        <p:nvSpPr>
          <p:cNvPr id="14" name="Slide Number Placeholder 13"/>
          <p:cNvSpPr>
            <a:spLocks noGrp="1"/>
          </p:cNvSpPr>
          <p:nvPr>
            <p:ph type="sldNum" sz="quarter" idx="11"/>
          </p:nvPr>
        </p:nvSpPr>
        <p:spPr/>
        <p:txBody>
          <a:bodyPr/>
          <a:lstStyle/>
          <a:p>
            <a:fld id="{DF2624E8-AA2A-4C2A-A9A7-A3D54D2F5830}"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2FB9C791-EFBB-4F99-974E-20DD3C333169}" type="datetimeFigureOut">
              <a:rPr lang="en-US" smtClean="0"/>
              <a:pPr/>
              <a:t>11/12/2012</a:t>
            </a:fld>
            <a:endParaRPr lang="en-US" dirty="0"/>
          </a:p>
        </p:txBody>
      </p:sp>
      <p:sp>
        <p:nvSpPr>
          <p:cNvPr id="10" name="Slide Number Placeholder 9"/>
          <p:cNvSpPr>
            <a:spLocks noGrp="1"/>
          </p:cNvSpPr>
          <p:nvPr>
            <p:ph type="sldNum" sz="quarter" idx="11"/>
          </p:nvPr>
        </p:nvSpPr>
        <p:spPr/>
        <p:txBody>
          <a:bodyPr/>
          <a:lstStyle/>
          <a:p>
            <a:fld id="{DF2624E8-AA2A-4C2A-A9A7-A3D54D2F5830}" type="slidenum">
              <a:rPr lang="en-US" smtClean="0"/>
              <a:pPr/>
              <a:t>‹#›</a:t>
            </a:fld>
            <a:endParaRPr lang="en-US" dirty="0"/>
          </a:p>
        </p:txBody>
      </p:sp>
      <p:sp>
        <p:nvSpPr>
          <p:cNvPr id="11" name="Footer Placeholder 10"/>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FB9C791-EFBB-4F99-974E-20DD3C333169}" type="datetimeFigureOut">
              <a:rPr lang="en-US" smtClean="0"/>
              <a:pPr/>
              <a:t>11/12/2012</a:t>
            </a:fld>
            <a:endParaRPr lang="en-US" dirty="0"/>
          </a:p>
        </p:txBody>
      </p:sp>
      <p:sp>
        <p:nvSpPr>
          <p:cNvPr id="9" name="Slide Number Placeholder 8"/>
          <p:cNvSpPr>
            <a:spLocks noGrp="1"/>
          </p:cNvSpPr>
          <p:nvPr>
            <p:ph type="sldNum" sz="quarter" idx="11"/>
          </p:nvPr>
        </p:nvSpPr>
        <p:spPr/>
        <p:txBody>
          <a:bodyPr/>
          <a:lstStyle/>
          <a:p>
            <a:fld id="{DF2624E8-AA2A-4C2A-A9A7-A3D54D2F5830}"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2FB9C791-EFBB-4F99-974E-20DD3C333169}" type="datetimeFigureOut">
              <a:rPr lang="en-US" smtClean="0"/>
              <a:pPr/>
              <a:t>11/12/2012</a:t>
            </a:fld>
            <a:endParaRPr lang="en-US" dirty="0"/>
          </a:p>
        </p:txBody>
      </p:sp>
      <p:sp>
        <p:nvSpPr>
          <p:cNvPr id="16" name="Slide Number Placeholder 15"/>
          <p:cNvSpPr>
            <a:spLocks noGrp="1"/>
          </p:cNvSpPr>
          <p:nvPr>
            <p:ph type="sldNum" sz="quarter" idx="11"/>
          </p:nvPr>
        </p:nvSpPr>
        <p:spPr/>
        <p:txBody>
          <a:bodyPr/>
          <a:lstStyle/>
          <a:p>
            <a:fld id="{DF2624E8-AA2A-4C2A-A9A7-A3D54D2F5830}"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2FB9C791-EFBB-4F99-974E-20DD3C333169}" type="datetimeFigureOut">
              <a:rPr lang="en-US" smtClean="0"/>
              <a:pPr/>
              <a:t>11/12/2012</a:t>
            </a:fld>
            <a:endParaRPr lang="en-US" dirty="0"/>
          </a:p>
        </p:txBody>
      </p:sp>
      <p:sp>
        <p:nvSpPr>
          <p:cNvPr id="17" name="Slide Number Placeholder 16"/>
          <p:cNvSpPr>
            <a:spLocks noGrp="1"/>
          </p:cNvSpPr>
          <p:nvPr>
            <p:ph type="sldNum" sz="quarter" idx="11"/>
          </p:nvPr>
        </p:nvSpPr>
        <p:spPr/>
        <p:txBody>
          <a:bodyPr/>
          <a:lstStyle/>
          <a:p>
            <a:fld id="{DF2624E8-AA2A-4C2A-A9A7-A3D54D2F5830}" type="slidenum">
              <a:rPr lang="en-US" smtClean="0"/>
              <a:pPr/>
              <a:t>‹#›</a:t>
            </a:fld>
            <a:endParaRPr lang="en-US" dirty="0"/>
          </a:p>
        </p:txBody>
      </p:sp>
      <p:sp>
        <p:nvSpPr>
          <p:cNvPr id="18" name="Footer Placeholder 17"/>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DF2624E8-AA2A-4C2A-A9A7-A3D54D2F5830}" type="slidenum">
              <a:rPr lang="en-US" smtClean="0"/>
              <a:pPr/>
              <a:t>‹#›</a:t>
            </a:fld>
            <a:endParaRPr lang="en-US" dirty="0"/>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2FB9C791-EFBB-4F99-974E-20DD3C333169}" type="datetimeFigureOut">
              <a:rPr lang="en-US" smtClean="0"/>
              <a:pPr/>
              <a:t>11/12/2012</a:t>
            </a:fld>
            <a:endParaRPr lang="en-US" dirty="0"/>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www.alibaba.com/product-free/110365349/Durabloom_Bio_Organic_Fertilizer" TargetMode="External"/><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hyperlink" Target="http://www.ers.usda.gov/media/185272/eib58_1_.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osmo-organics.co.uk/start/fertilizers_bio/en" TargetMode="External"/><Relationship Id="rId11" Type="http://schemas.openxmlformats.org/officeDocument/2006/relationships/hyperlink" Target="http://www.nal.usda.gov/afsic/pubs/ofp/ofp.shtml" TargetMode="External"/><Relationship Id="rId5" Type="http://schemas.openxmlformats.org/officeDocument/2006/relationships/image" Target="../media/image5.jpeg"/><Relationship Id="rId10" Type="http://schemas.openxmlformats.org/officeDocument/2006/relationships/hyperlink" Target="http://organic.colostate.edu/documents/Thilmany_paper.pdf" TargetMode="External"/><Relationship Id="rId4" Type="http://schemas.openxmlformats.org/officeDocument/2006/relationships/hyperlink" Target="http://www.smilinggardener.com/" TargetMode="External"/><Relationship Id="rId9" Type="http://schemas.openxmlformats.org/officeDocument/2006/relationships/hyperlink" Target="http://www.justice.gov/usao/can/news/2012/2012_02_28_townsley.guiltyplea.press.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460" y="1066800"/>
            <a:ext cx="6705600" cy="1746504"/>
          </a:xfrm>
        </p:spPr>
        <p:txBody>
          <a:bodyPr>
            <a:noAutofit/>
          </a:bodyPr>
          <a:lstStyle/>
          <a:p>
            <a:pPr algn="ctr"/>
            <a:r>
              <a:rPr lang="en-US" sz="4800" dirty="0" smtClean="0">
                <a:solidFill>
                  <a:srgbClr val="C00000"/>
                </a:solidFill>
                <a:effectLst>
                  <a:outerShdw blurRad="38100" dist="38100" dir="2700000" algn="tl">
                    <a:srgbClr val="000000">
                      <a:alpha val="43137"/>
                    </a:srgbClr>
                  </a:outerShdw>
                </a:effectLst>
                <a:latin typeface="Arial Black" pitchFamily="34" charset="0"/>
              </a:rPr>
              <a:t>Mineralization of high-N organic fertilizers</a:t>
            </a:r>
            <a:endParaRPr lang="en-US" sz="4800" dirty="0">
              <a:solidFill>
                <a:srgbClr val="C00000"/>
              </a:solidFill>
              <a:effectLst>
                <a:outerShdw blurRad="38100" dist="38100" dir="2700000" algn="tl">
                  <a:srgbClr val="000000">
                    <a:alpha val="43137"/>
                  </a:srgbClr>
                </a:outerShdw>
              </a:effectLst>
              <a:latin typeface="Arial Black" pitchFamily="34" charset="0"/>
            </a:endParaRPr>
          </a:p>
        </p:txBody>
      </p:sp>
      <p:sp>
        <p:nvSpPr>
          <p:cNvPr id="3" name="TextBox 2"/>
          <p:cNvSpPr txBox="1"/>
          <p:nvPr/>
        </p:nvSpPr>
        <p:spPr>
          <a:xfrm>
            <a:off x="228600" y="4343489"/>
            <a:ext cx="6400800" cy="1692771"/>
          </a:xfrm>
          <a:prstGeom prst="rect">
            <a:avLst/>
          </a:prstGeom>
          <a:noFill/>
        </p:spPr>
        <p:txBody>
          <a:bodyPr wrap="square" rtlCol="0">
            <a:spAutoFit/>
          </a:bodyPr>
          <a:lstStyle/>
          <a:p>
            <a:pPr algn="ctr"/>
            <a:r>
              <a:rPr lang="en-US" sz="2400" b="1" dirty="0" smtClean="0"/>
              <a:t>L. Sonon, D. Kissel, U. </a:t>
            </a:r>
            <a:r>
              <a:rPr lang="en-US" sz="2400" b="1" dirty="0" err="1" smtClean="0"/>
              <a:t>Saha</a:t>
            </a:r>
            <a:r>
              <a:rPr lang="en-US" sz="2400" b="1" dirty="0" smtClean="0"/>
              <a:t>, and SPW Lab Staff</a:t>
            </a:r>
          </a:p>
          <a:p>
            <a:pPr algn="ctr"/>
            <a:r>
              <a:rPr lang="en-US" sz="2000" dirty="0" smtClean="0">
                <a:latin typeface="Times New Roman" pitchFamily="18" charset="0"/>
                <a:cs typeface="Times New Roman" pitchFamily="18" charset="0"/>
              </a:rPr>
              <a:t>Agricultural and Environmental Services Labs. </a:t>
            </a:r>
          </a:p>
          <a:p>
            <a:pPr algn="ctr"/>
            <a:r>
              <a:rPr lang="en-US" sz="2000" dirty="0">
                <a:latin typeface="Times New Roman" pitchFamily="18" charset="0"/>
                <a:cs typeface="Times New Roman" pitchFamily="18" charset="0"/>
              </a:rPr>
              <a:t>University of Georgia</a:t>
            </a:r>
          </a:p>
          <a:p>
            <a:pPr algn="ctr"/>
            <a:r>
              <a:rPr lang="en-US" sz="2000" dirty="0" smtClean="0">
                <a:latin typeface="Times New Roman" pitchFamily="18" charset="0"/>
                <a:cs typeface="Times New Roman" pitchFamily="18" charset="0"/>
              </a:rPr>
              <a:t>2400 College Station Road</a:t>
            </a:r>
          </a:p>
          <a:p>
            <a:pPr algn="ctr"/>
            <a:r>
              <a:rPr lang="en-US" sz="2000" dirty="0" smtClean="0">
                <a:latin typeface="Times New Roman" pitchFamily="18" charset="0"/>
                <a:cs typeface="Times New Roman" pitchFamily="18" charset="0"/>
              </a:rPr>
              <a:t>Athens, GA</a:t>
            </a:r>
          </a:p>
        </p:txBody>
      </p:sp>
      <p:pic>
        <p:nvPicPr>
          <p:cNvPr id="1026" name="Picture 2" descr="C:\Users\Dr Leticia Sonon\Documents\UGA Logo croppe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2849" y="2667000"/>
            <a:ext cx="985838" cy="10763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429968" y="3925861"/>
            <a:ext cx="1371600" cy="369332"/>
          </a:xfrm>
          <a:prstGeom prst="rect">
            <a:avLst/>
          </a:prstGeom>
          <a:noFill/>
        </p:spPr>
        <p:txBody>
          <a:bodyPr wrap="square" rtlCol="0">
            <a:spAutoFit/>
          </a:bodyPr>
          <a:lstStyle/>
          <a:p>
            <a:r>
              <a:rPr lang="en-US" dirty="0" smtClean="0">
                <a:solidFill>
                  <a:schemeClr val="bg1"/>
                </a:solidFill>
              </a:rPr>
              <a:t>SERA-6 2012</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2590800"/>
            <a:ext cx="3581400" cy="1200329"/>
          </a:xfrm>
          <a:prstGeom prst="rect">
            <a:avLst/>
          </a:prstGeom>
          <a:noFill/>
        </p:spPr>
        <p:txBody>
          <a:bodyPr wrap="square" rtlCol="0">
            <a:spAutoFit/>
          </a:bodyPr>
          <a:lstStyle/>
          <a:p>
            <a:r>
              <a:rPr lang="en-US" sz="7200" b="1" dirty="0" smtClean="0"/>
              <a:t>Results</a:t>
            </a:r>
            <a:endParaRPr lang="en-US" sz="7200" b="1" dirty="0"/>
          </a:p>
        </p:txBody>
      </p:sp>
    </p:spTree>
    <p:extLst>
      <p:ext uri="{BB962C8B-B14F-4D97-AF65-F5344CB8AC3E}">
        <p14:creationId xmlns:p14="http://schemas.microsoft.com/office/powerpoint/2010/main" xmlns="" val="293443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04800"/>
            <a:ext cx="8229600" cy="1143000"/>
          </a:xfrm>
        </p:spPr>
        <p:txBody>
          <a:bodyPr>
            <a:normAutofit/>
          </a:bodyPr>
          <a:lstStyle/>
          <a:p>
            <a:pPr algn="ctr"/>
            <a:r>
              <a:rPr lang="en-US" sz="3200" b="1" dirty="0" smtClean="0">
                <a:latin typeface="Arial" pitchFamily="34" charset="0"/>
                <a:cs typeface="Arial" pitchFamily="34" charset="0"/>
              </a:rPr>
              <a:t>NH</a:t>
            </a:r>
            <a:r>
              <a:rPr lang="en-US" sz="3200" b="1" baseline="-25000" dirty="0" smtClean="0">
                <a:latin typeface="Arial" pitchFamily="34" charset="0"/>
                <a:cs typeface="Arial" pitchFamily="34" charset="0"/>
              </a:rPr>
              <a:t>4</a:t>
            </a:r>
            <a:r>
              <a:rPr lang="en-US" sz="3200" b="1" dirty="0" smtClean="0">
                <a:latin typeface="Arial" pitchFamily="34" charset="0"/>
                <a:cs typeface="Arial" pitchFamily="34" charset="0"/>
              </a:rPr>
              <a:t>-N in soils applied with organic N fertilizers </a:t>
            </a:r>
            <a:endParaRPr lang="en-US" sz="3200" b="1"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xmlns="" val="456285125"/>
              </p:ext>
            </p:extLst>
          </p:nvPr>
        </p:nvGraphicFramePr>
        <p:xfrm>
          <a:off x="2971800" y="1524000"/>
          <a:ext cx="5715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0" y="2133600"/>
            <a:ext cx="2895600" cy="3477875"/>
          </a:xfrm>
          <a:prstGeom prst="rect">
            <a:avLst/>
          </a:prstGeom>
          <a:noFill/>
        </p:spPr>
        <p:txBody>
          <a:bodyPr wrap="square" rtlCol="0">
            <a:spAutoFit/>
          </a:bodyPr>
          <a:lstStyle/>
          <a:p>
            <a:pPr marL="342900" indent="-342900">
              <a:buFont typeface="Arial" pitchFamily="34" charset="0"/>
              <a:buChar char="•"/>
            </a:pPr>
            <a:r>
              <a:rPr lang="en-US" sz="2000" dirty="0" smtClean="0"/>
              <a:t>Feather meal and blood meal followed similar ammonification pattern, NH</a:t>
            </a:r>
            <a:r>
              <a:rPr lang="en-US" sz="2000" baseline="-25000" dirty="0" smtClean="0"/>
              <a:t>4</a:t>
            </a:r>
            <a:r>
              <a:rPr lang="en-US" sz="2000" dirty="0" smtClean="0"/>
              <a:t> peaked at 31 d after incubation.</a:t>
            </a:r>
          </a:p>
          <a:p>
            <a:endParaRPr lang="en-US" sz="2000" dirty="0"/>
          </a:p>
          <a:p>
            <a:pPr marL="342900" indent="-342900">
              <a:buFont typeface="Arial" pitchFamily="34" charset="0"/>
              <a:buChar char="•"/>
            </a:pPr>
            <a:r>
              <a:rPr lang="en-US" sz="2000" dirty="0" smtClean="0"/>
              <a:t>Bone meal treatment showed higher NH4 in the early stages of incubation. </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228600"/>
            <a:ext cx="7239000" cy="990600"/>
          </a:xfrm>
        </p:spPr>
        <p:txBody>
          <a:bodyPr>
            <a:noAutofit/>
          </a:bodyPr>
          <a:lstStyle/>
          <a:p>
            <a:pPr marL="0" indent="0" algn="ctr">
              <a:buNone/>
            </a:pPr>
            <a:r>
              <a:rPr lang="en-US" sz="3200" b="1" dirty="0" smtClean="0">
                <a:latin typeface="Arial" pitchFamily="34" charset="0"/>
                <a:cs typeface="Arial" pitchFamily="34" charset="0"/>
              </a:rPr>
              <a:t>NO</a:t>
            </a:r>
            <a:r>
              <a:rPr lang="en-US" sz="3200" b="1" baseline="-25000" dirty="0" smtClean="0">
                <a:latin typeface="Arial" pitchFamily="34" charset="0"/>
                <a:cs typeface="Arial" pitchFamily="34" charset="0"/>
              </a:rPr>
              <a:t>3</a:t>
            </a:r>
            <a:r>
              <a:rPr lang="en-US" sz="3200" b="1" dirty="0" smtClean="0">
                <a:latin typeface="Arial" pitchFamily="34" charset="0"/>
                <a:cs typeface="Arial" pitchFamily="34" charset="0"/>
              </a:rPr>
              <a:t>-N in soils applied with organic N fertilizers</a:t>
            </a:r>
            <a:endParaRPr lang="en-US" sz="3200" b="1"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xmlns="" val="1769200871"/>
              </p:ext>
            </p:extLst>
          </p:nvPr>
        </p:nvGraphicFramePr>
        <p:xfrm>
          <a:off x="3429000" y="1524001"/>
          <a:ext cx="52578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33400" y="2550141"/>
            <a:ext cx="2514600" cy="1938992"/>
          </a:xfrm>
          <a:prstGeom prst="rect">
            <a:avLst/>
          </a:prstGeom>
          <a:noFill/>
        </p:spPr>
        <p:txBody>
          <a:bodyPr wrap="square" rtlCol="0">
            <a:spAutoFit/>
          </a:bodyPr>
          <a:lstStyle/>
          <a:p>
            <a:pPr marL="342900" indent="-342900">
              <a:buFont typeface="Arial" pitchFamily="34" charset="0"/>
              <a:buChar char="•"/>
            </a:pPr>
            <a:r>
              <a:rPr lang="en-US" sz="2400" dirty="0" smtClean="0"/>
              <a:t>Nitrification was evident  on day 52, and peaked on the day 95.</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2399989088"/>
              </p:ext>
            </p:extLst>
          </p:nvPr>
        </p:nvGraphicFramePr>
        <p:xfrm>
          <a:off x="2819400" y="1182704"/>
          <a:ext cx="6095999" cy="468469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295400" y="228598"/>
            <a:ext cx="6781800" cy="954107"/>
          </a:xfrm>
          <a:prstGeom prst="rect">
            <a:avLst/>
          </a:prstGeom>
          <a:noFill/>
        </p:spPr>
        <p:txBody>
          <a:bodyPr wrap="square" rtlCol="0">
            <a:spAutoFit/>
          </a:bodyPr>
          <a:lstStyle/>
          <a:p>
            <a:pPr algn="ctr"/>
            <a:r>
              <a:rPr lang="en-US" sz="2800" b="1" dirty="0" smtClean="0"/>
              <a:t>Mineralized N (NH</a:t>
            </a:r>
            <a:r>
              <a:rPr lang="en-US" sz="2800" b="1" baseline="-25000" dirty="0" smtClean="0"/>
              <a:t>4</a:t>
            </a:r>
            <a:r>
              <a:rPr lang="en-US" sz="2800" b="1" dirty="0" smtClean="0"/>
              <a:t>+NO</a:t>
            </a:r>
            <a:r>
              <a:rPr lang="en-US" sz="2800" b="1" baseline="-25000" dirty="0" smtClean="0"/>
              <a:t>3</a:t>
            </a:r>
            <a:r>
              <a:rPr lang="en-US" sz="2800" b="1" dirty="0" smtClean="0"/>
              <a:t>) at various incubation times. </a:t>
            </a:r>
            <a:endParaRPr lang="en-US" sz="2800" b="1" dirty="0"/>
          </a:p>
        </p:txBody>
      </p:sp>
      <p:sp>
        <p:nvSpPr>
          <p:cNvPr id="7" name="TextBox 6"/>
          <p:cNvSpPr txBox="1"/>
          <p:nvPr/>
        </p:nvSpPr>
        <p:spPr>
          <a:xfrm>
            <a:off x="533400" y="1371600"/>
            <a:ext cx="2971800" cy="4247317"/>
          </a:xfrm>
          <a:prstGeom prst="rect">
            <a:avLst/>
          </a:prstGeom>
          <a:noFill/>
        </p:spPr>
        <p:txBody>
          <a:bodyPr wrap="square" rtlCol="0">
            <a:spAutoFit/>
          </a:bodyPr>
          <a:lstStyle/>
          <a:p>
            <a:pPr marL="285750" indent="-285750">
              <a:buFont typeface="Arial" pitchFamily="34" charset="0"/>
              <a:buChar char="•"/>
            </a:pPr>
            <a:r>
              <a:rPr lang="en-US" dirty="0" smtClean="0"/>
              <a:t>Total N availability (NH4-N and NO3-N) was relatively high (48%) on day 31 for feather meal and blood meal, but decreased on days 52 and 80 likely due to immobilization.  </a:t>
            </a:r>
          </a:p>
          <a:p>
            <a:pPr marL="285750" indent="-285750">
              <a:buFont typeface="Arial" pitchFamily="34" charset="0"/>
              <a:buChar char="•"/>
            </a:pPr>
            <a:r>
              <a:rPr lang="en-US" dirty="0" err="1" smtClean="0"/>
              <a:t>Nmin</a:t>
            </a:r>
            <a:r>
              <a:rPr lang="en-US" dirty="0" smtClean="0"/>
              <a:t> was highest on day 95, ~63% for feather meal and ~67% for blood meal.</a:t>
            </a:r>
          </a:p>
          <a:p>
            <a:pPr marL="285750" indent="-285750">
              <a:buFont typeface="Arial" pitchFamily="34" charset="0"/>
              <a:buChar char="•"/>
            </a:pPr>
            <a:r>
              <a:rPr lang="en-US" dirty="0" smtClean="0"/>
              <a:t>N min from bone meal started earlier  (day 15) at about 36% and gradually increased to about 48% on day 95.  </a:t>
            </a:r>
            <a:endParaRPr lang="en-US" dirty="0"/>
          </a:p>
        </p:txBody>
      </p:sp>
    </p:spTree>
    <p:extLst>
      <p:ext uri="{BB962C8B-B14F-4D97-AF65-F5344CB8AC3E}">
        <p14:creationId xmlns:p14="http://schemas.microsoft.com/office/powerpoint/2010/main" xmlns="" val="1115176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xmlns="" val="1665805172"/>
              </p:ext>
            </p:extLst>
          </p:nvPr>
        </p:nvGraphicFramePr>
        <p:xfrm>
          <a:off x="3276600" y="1066801"/>
          <a:ext cx="52578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143000" y="152400"/>
            <a:ext cx="6705600" cy="584775"/>
          </a:xfrm>
          <a:prstGeom prst="rect">
            <a:avLst/>
          </a:prstGeom>
          <a:noFill/>
        </p:spPr>
        <p:txBody>
          <a:bodyPr wrap="square" rtlCol="0">
            <a:spAutoFit/>
          </a:bodyPr>
          <a:lstStyle/>
          <a:p>
            <a:pPr algn="ctr"/>
            <a:r>
              <a:rPr lang="en-US" sz="3200" b="1" dirty="0" smtClean="0"/>
              <a:t>Ammonium and nitrate in treated soils</a:t>
            </a:r>
            <a:endParaRPr lang="en-US" sz="3200" b="1" dirty="0"/>
          </a:p>
        </p:txBody>
      </p:sp>
      <p:sp>
        <p:nvSpPr>
          <p:cNvPr id="5" name="TextBox 4"/>
          <p:cNvSpPr txBox="1"/>
          <p:nvPr/>
        </p:nvSpPr>
        <p:spPr>
          <a:xfrm>
            <a:off x="304800" y="1905000"/>
            <a:ext cx="2590800" cy="3477875"/>
          </a:xfrm>
          <a:prstGeom prst="rect">
            <a:avLst/>
          </a:prstGeom>
          <a:noFill/>
        </p:spPr>
        <p:txBody>
          <a:bodyPr wrap="square" rtlCol="0">
            <a:spAutoFit/>
          </a:bodyPr>
          <a:lstStyle/>
          <a:p>
            <a:pPr marL="342900" indent="-342900">
              <a:buFont typeface="Arial" pitchFamily="34" charset="0"/>
              <a:buChar char="•"/>
            </a:pPr>
            <a:r>
              <a:rPr lang="en-US" sz="2000" dirty="0" smtClean="0"/>
              <a:t>Nitrogen loss can be substantial if optimum crop uptake does not coincide with the peak release of N, and nitrate leaching is an important avenue of loss if excessive rain or irrigation is applied.</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2396349405"/>
              </p:ext>
            </p:extLst>
          </p:nvPr>
        </p:nvGraphicFramePr>
        <p:xfrm>
          <a:off x="2619374" y="1182704"/>
          <a:ext cx="6138863" cy="468469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295400" y="228598"/>
            <a:ext cx="6781800" cy="954107"/>
          </a:xfrm>
          <a:prstGeom prst="rect">
            <a:avLst/>
          </a:prstGeom>
          <a:noFill/>
        </p:spPr>
        <p:txBody>
          <a:bodyPr wrap="square" rtlCol="0">
            <a:spAutoFit/>
          </a:bodyPr>
          <a:lstStyle/>
          <a:p>
            <a:pPr algn="ctr"/>
            <a:r>
              <a:rPr lang="en-US" sz="2800" b="1" dirty="0" smtClean="0"/>
              <a:t>Mineralized N (NH</a:t>
            </a:r>
            <a:r>
              <a:rPr lang="en-US" sz="2800" b="1" baseline="-25000" dirty="0" smtClean="0"/>
              <a:t>4</a:t>
            </a:r>
            <a:r>
              <a:rPr lang="en-US" sz="2800" b="1" dirty="0" smtClean="0"/>
              <a:t>+NO</a:t>
            </a:r>
            <a:r>
              <a:rPr lang="en-US" sz="2800" b="1" baseline="-25000" dirty="0" smtClean="0"/>
              <a:t>3</a:t>
            </a:r>
            <a:r>
              <a:rPr lang="en-US" sz="2800" b="1" dirty="0" smtClean="0"/>
              <a:t>) at various incubation times. </a:t>
            </a:r>
            <a:endParaRPr lang="en-US" sz="2800" b="1" dirty="0"/>
          </a:p>
        </p:txBody>
      </p:sp>
      <p:sp>
        <p:nvSpPr>
          <p:cNvPr id="5" name="TextBox 4"/>
          <p:cNvSpPr txBox="1"/>
          <p:nvPr/>
        </p:nvSpPr>
        <p:spPr>
          <a:xfrm>
            <a:off x="304798" y="2057400"/>
            <a:ext cx="2314575" cy="2246769"/>
          </a:xfrm>
          <a:prstGeom prst="rect">
            <a:avLst/>
          </a:prstGeom>
          <a:noFill/>
        </p:spPr>
        <p:txBody>
          <a:bodyPr wrap="square" rtlCol="0">
            <a:spAutoFit/>
          </a:bodyPr>
          <a:lstStyle/>
          <a:p>
            <a:r>
              <a:rPr lang="en-US" sz="2000" dirty="0" smtClean="0"/>
              <a:t>Synchronizing N mineralization from organic fertilizers to provide or maintain adequate N availability for crop production.</a:t>
            </a:r>
            <a:endParaRPr lang="en-US" sz="2000" dirty="0"/>
          </a:p>
        </p:txBody>
      </p:sp>
    </p:spTree>
    <p:extLst>
      <p:ext uri="{BB962C8B-B14F-4D97-AF65-F5344CB8AC3E}">
        <p14:creationId xmlns:p14="http://schemas.microsoft.com/office/powerpoint/2010/main" xmlns="" val="1985354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xmlns="" val="270308974"/>
              </p:ext>
            </p:extLst>
          </p:nvPr>
        </p:nvGraphicFramePr>
        <p:xfrm>
          <a:off x="304800" y="1524001"/>
          <a:ext cx="76200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5775" y="685800"/>
            <a:ext cx="8001000" cy="954107"/>
          </a:xfrm>
          <a:prstGeom prst="rect">
            <a:avLst/>
          </a:prstGeom>
          <a:noFill/>
        </p:spPr>
        <p:txBody>
          <a:bodyPr wrap="square" rtlCol="0">
            <a:spAutoFit/>
          </a:bodyPr>
          <a:lstStyle/>
          <a:p>
            <a:pPr algn="ctr"/>
            <a:r>
              <a:rPr lang="en-US" sz="2800" b="1" dirty="0" smtClean="0">
                <a:latin typeface="Arial" pitchFamily="34" charset="0"/>
                <a:cs typeface="Arial" pitchFamily="34" charset="0"/>
              </a:rPr>
              <a:t>Changes in nitrogen forms in control soils at various times of incubation. </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3469548809"/>
              </p:ext>
            </p:extLst>
          </p:nvPr>
        </p:nvGraphicFramePr>
        <p:xfrm>
          <a:off x="2971800" y="1066800"/>
          <a:ext cx="57912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524000" y="304800"/>
            <a:ext cx="6096000" cy="584775"/>
          </a:xfrm>
          <a:prstGeom prst="rect">
            <a:avLst/>
          </a:prstGeom>
          <a:noFill/>
        </p:spPr>
        <p:txBody>
          <a:bodyPr wrap="square" rtlCol="0">
            <a:spAutoFit/>
          </a:bodyPr>
          <a:lstStyle/>
          <a:p>
            <a:r>
              <a:rPr lang="en-US" sz="3200" b="1" dirty="0" smtClean="0"/>
              <a:t>Soil pH after each incubation time</a:t>
            </a:r>
            <a:endParaRPr lang="en-US" sz="3200" b="1" dirty="0"/>
          </a:p>
        </p:txBody>
      </p:sp>
      <p:sp>
        <p:nvSpPr>
          <p:cNvPr id="4" name="TextBox 3"/>
          <p:cNvSpPr txBox="1"/>
          <p:nvPr/>
        </p:nvSpPr>
        <p:spPr>
          <a:xfrm>
            <a:off x="76200" y="1828800"/>
            <a:ext cx="2819400" cy="2677656"/>
          </a:xfrm>
          <a:prstGeom prst="rect">
            <a:avLst/>
          </a:prstGeom>
          <a:noFill/>
        </p:spPr>
        <p:txBody>
          <a:bodyPr wrap="square" rtlCol="0">
            <a:spAutoFit/>
          </a:bodyPr>
          <a:lstStyle/>
          <a:p>
            <a:pPr marL="342900" indent="-342900">
              <a:buFont typeface="Arial" pitchFamily="34" charset="0"/>
              <a:buChar char="•"/>
            </a:pPr>
            <a:r>
              <a:rPr lang="en-US" sz="2400" dirty="0" smtClean="0"/>
              <a:t>Soil pH generally decreased with incubation. Sharp decrease in pH was noted on day 52 perhaps due to nitrification. </a:t>
            </a:r>
            <a:endParaRPr lang="en-US" sz="2400" dirty="0"/>
          </a:p>
        </p:txBody>
      </p:sp>
    </p:spTree>
    <p:extLst>
      <p:ext uri="{BB962C8B-B14F-4D97-AF65-F5344CB8AC3E}">
        <p14:creationId xmlns:p14="http://schemas.microsoft.com/office/powerpoint/2010/main" xmlns="" val="4269034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14400"/>
            <a:ext cx="6934200" cy="4524315"/>
          </a:xfrm>
          <a:prstGeom prst="rect">
            <a:avLst/>
          </a:prstGeom>
          <a:noFill/>
        </p:spPr>
        <p:txBody>
          <a:bodyPr wrap="square" rtlCol="0">
            <a:spAutoFit/>
          </a:bodyPr>
          <a:lstStyle/>
          <a:p>
            <a:pPr marL="285750" indent="-285750">
              <a:buFont typeface="Arial" pitchFamily="34" charset="0"/>
              <a:buChar char="•"/>
            </a:pPr>
            <a:r>
              <a:rPr lang="en-US" sz="2400" dirty="0" smtClean="0"/>
              <a:t>Nitrogen mineralization from bone meal was slightly faster than from feather meal and blood meal (within 3 days). The practical significance of this observation can be used on appropriate timing of organic fertilizer application to coincide N needs of growing plants.</a:t>
            </a:r>
          </a:p>
          <a:p>
            <a:endParaRPr lang="en-US" sz="2400" dirty="0"/>
          </a:p>
          <a:p>
            <a:pPr marL="285750" indent="-285750">
              <a:buFont typeface="Arial" pitchFamily="34" charset="0"/>
              <a:buChar char="•"/>
            </a:pPr>
            <a:r>
              <a:rPr lang="en-US" sz="2400" dirty="0" smtClean="0"/>
              <a:t>Nitrification was highest after 80 days of incubation.  Without nitrate sink, leaching loss may become an issue when there’s excessive rain or irrigation. Under anaerobic condition, nitrates could denitrify.</a:t>
            </a:r>
          </a:p>
          <a:p>
            <a:pPr marL="285750" indent="-285750">
              <a:buFont typeface="Arial" pitchFamily="34" charset="0"/>
              <a:buChar char="•"/>
            </a:pPr>
            <a:endParaRPr lang="en-US" sz="2400" dirty="0"/>
          </a:p>
        </p:txBody>
      </p:sp>
      <p:sp>
        <p:nvSpPr>
          <p:cNvPr id="3" name="TextBox 2"/>
          <p:cNvSpPr txBox="1"/>
          <p:nvPr/>
        </p:nvSpPr>
        <p:spPr>
          <a:xfrm>
            <a:off x="990600" y="152400"/>
            <a:ext cx="3352800" cy="707886"/>
          </a:xfrm>
          <a:prstGeom prst="rect">
            <a:avLst/>
          </a:prstGeom>
          <a:noFill/>
        </p:spPr>
        <p:txBody>
          <a:bodyPr wrap="square" rtlCol="0">
            <a:spAutoFit/>
          </a:bodyPr>
          <a:lstStyle/>
          <a:p>
            <a:r>
              <a:rPr lang="en-US" sz="4000" b="1" dirty="0" smtClean="0"/>
              <a:t>Summary</a:t>
            </a:r>
            <a:endParaRPr lang="en-US" sz="4000" b="1" dirty="0"/>
          </a:p>
        </p:txBody>
      </p:sp>
    </p:spTree>
    <p:extLst>
      <p:ext uri="{BB962C8B-B14F-4D97-AF65-F5344CB8AC3E}">
        <p14:creationId xmlns:p14="http://schemas.microsoft.com/office/powerpoint/2010/main" xmlns="" val="334962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371600"/>
            <a:ext cx="7162800" cy="2308324"/>
          </a:xfrm>
          <a:prstGeom prst="rect">
            <a:avLst/>
          </a:prstGeom>
        </p:spPr>
        <p:txBody>
          <a:bodyPr wrap="square">
            <a:spAutoFit/>
          </a:bodyPr>
          <a:lstStyle/>
          <a:p>
            <a:pPr marL="285750" indent="-285750">
              <a:buFont typeface="Arial" pitchFamily="34" charset="0"/>
              <a:buChar char="•"/>
            </a:pPr>
            <a:r>
              <a:rPr lang="en-US" sz="2400" dirty="0"/>
              <a:t>Given the low pH and sandy loam texture of soil used in this </a:t>
            </a:r>
            <a:r>
              <a:rPr lang="en-US" sz="2400" dirty="0" smtClean="0"/>
              <a:t>study and within the 95-d incubation period, mineralization </a:t>
            </a:r>
            <a:r>
              <a:rPr lang="en-US" sz="2400" dirty="0"/>
              <a:t>was approximately 48% for bone meal, </a:t>
            </a:r>
            <a:r>
              <a:rPr lang="en-US" sz="2400" dirty="0" smtClean="0"/>
              <a:t>and </a:t>
            </a:r>
            <a:r>
              <a:rPr lang="en-US" sz="2400" dirty="0"/>
              <a:t>about 68% for feather meal and blood meal</a:t>
            </a:r>
            <a:r>
              <a:rPr lang="en-US" sz="2400" dirty="0" smtClean="0"/>
              <a:t>.</a:t>
            </a:r>
          </a:p>
          <a:p>
            <a:pPr marL="285750" indent="-285750">
              <a:buFont typeface="Arial" pitchFamily="34" charset="0"/>
              <a:buChar char="•"/>
            </a:pPr>
            <a:endParaRPr lang="en-US" sz="2400" dirty="0"/>
          </a:p>
          <a:p>
            <a:pPr marL="285750" indent="-285750">
              <a:buFont typeface="Arial" pitchFamily="34" charset="0"/>
              <a:buChar char="•"/>
            </a:pPr>
            <a:r>
              <a:rPr lang="en-US" sz="2400" dirty="0" smtClean="0"/>
              <a:t>What’s next?</a:t>
            </a:r>
            <a:endParaRPr lang="en-US" sz="2400" dirty="0"/>
          </a:p>
        </p:txBody>
      </p:sp>
    </p:spTree>
    <p:extLst>
      <p:ext uri="{BB962C8B-B14F-4D97-AF65-F5344CB8AC3E}">
        <p14:creationId xmlns:p14="http://schemas.microsoft.com/office/powerpoint/2010/main" xmlns="" val="1956804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437131" y="2051532"/>
            <a:ext cx="2015049" cy="1945234"/>
            <a:chOff x="38100" y="2299471"/>
            <a:chExt cx="2857500" cy="2857500"/>
          </a:xfrm>
        </p:grpSpPr>
        <p:pic>
          <p:nvPicPr>
            <p:cNvPr id="1030" name="Picture 6" descr="http://www.smilinggardener.com/files/images/amazon/scotts-organic-lawn-fertiliz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 y="2299471"/>
              <a:ext cx="2857500" cy="28575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413971" y="4767750"/>
              <a:ext cx="1596911" cy="215444"/>
            </a:xfrm>
            <a:prstGeom prst="rect">
              <a:avLst/>
            </a:prstGeom>
          </p:spPr>
          <p:txBody>
            <a:bodyPr wrap="none">
              <a:spAutoFit/>
            </a:bodyPr>
            <a:lstStyle/>
            <a:p>
              <a:r>
                <a:rPr lang="en-US" sz="800" dirty="0">
                  <a:hlinkClick r:id="rId4"/>
                </a:rPr>
                <a:t>http://www.smilinggardener.com</a:t>
              </a:r>
              <a:endParaRPr lang="en-US" sz="800" dirty="0"/>
            </a:p>
          </p:txBody>
        </p:sp>
      </p:grpSp>
      <p:grpSp>
        <p:nvGrpSpPr>
          <p:cNvPr id="3" name="Group 2"/>
          <p:cNvGrpSpPr/>
          <p:nvPr/>
        </p:nvGrpSpPr>
        <p:grpSpPr>
          <a:xfrm>
            <a:off x="7334250" y="524162"/>
            <a:ext cx="1428750" cy="2561124"/>
            <a:chOff x="5410200" y="990600"/>
            <a:chExt cx="2857500" cy="4512648"/>
          </a:xfrm>
        </p:grpSpPr>
        <p:pic>
          <p:nvPicPr>
            <p:cNvPr id="1026" name="Picture 2" descr="http://www.osmo-organics.co.uk/_STUDIOEMMA_WWW/images/biomest-tekening.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10200" y="990600"/>
              <a:ext cx="2857500" cy="45053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5410200" y="5287804"/>
              <a:ext cx="2857500" cy="215444"/>
            </a:xfrm>
            <a:prstGeom prst="rect">
              <a:avLst/>
            </a:prstGeom>
          </p:spPr>
          <p:txBody>
            <a:bodyPr wrap="square">
              <a:spAutoFit/>
            </a:bodyPr>
            <a:lstStyle/>
            <a:p>
              <a:r>
                <a:rPr lang="en-US" sz="800" dirty="0">
                  <a:hlinkClick r:id="rId6"/>
                </a:rPr>
                <a:t>http://www.osmo-organics.co.uk/start/fertilizers_bio/en</a:t>
              </a:r>
              <a:endParaRPr lang="en-US" sz="800" dirty="0"/>
            </a:p>
          </p:txBody>
        </p:sp>
      </p:grpSp>
      <p:grpSp>
        <p:nvGrpSpPr>
          <p:cNvPr id="5" name="Group 4"/>
          <p:cNvGrpSpPr/>
          <p:nvPr/>
        </p:nvGrpSpPr>
        <p:grpSpPr>
          <a:xfrm>
            <a:off x="7029450" y="3580904"/>
            <a:ext cx="1733550" cy="2207876"/>
            <a:chOff x="2647950" y="2665142"/>
            <a:chExt cx="1981200" cy="2730384"/>
          </a:xfrm>
        </p:grpSpPr>
        <p:pic>
          <p:nvPicPr>
            <p:cNvPr id="1028" name="Picture 4" descr="http://i01.i.aliimg.com/photo/v0/110365349/Durabloom_Bio_Organic_Fertilizer.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647950" y="2665142"/>
              <a:ext cx="1866900" cy="273038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647950" y="5010805"/>
              <a:ext cx="1981200" cy="276999"/>
            </a:xfrm>
            <a:prstGeom prst="rect">
              <a:avLst/>
            </a:prstGeom>
          </p:spPr>
          <p:txBody>
            <a:bodyPr wrap="square">
              <a:spAutoFit/>
            </a:bodyPr>
            <a:lstStyle/>
            <a:p>
              <a:r>
                <a:rPr lang="en-US" sz="600" dirty="0">
                  <a:hlinkClick r:id="rId8"/>
                </a:rPr>
                <a:t>http://www.alibaba.com/product-free/110365349/Durabloom_Bio_Organic_Fertilizer</a:t>
              </a:r>
              <a:endParaRPr lang="en-US" sz="600" dirty="0"/>
            </a:p>
          </p:txBody>
        </p:sp>
      </p:grpSp>
      <p:sp>
        <p:nvSpPr>
          <p:cNvPr id="9" name="TextBox 8"/>
          <p:cNvSpPr txBox="1"/>
          <p:nvPr/>
        </p:nvSpPr>
        <p:spPr>
          <a:xfrm>
            <a:off x="259642" y="524161"/>
            <a:ext cx="6194538" cy="3108543"/>
          </a:xfrm>
          <a:prstGeom prst="rect">
            <a:avLst/>
          </a:prstGeom>
          <a:noFill/>
        </p:spPr>
        <p:txBody>
          <a:bodyPr wrap="square" rtlCol="0">
            <a:spAutoFit/>
          </a:bodyPr>
          <a:lstStyle/>
          <a:p>
            <a:pPr algn="ctr"/>
            <a:r>
              <a:rPr lang="en-US" sz="3200" b="1" dirty="0" smtClean="0"/>
              <a:t>FACTS ABOUT ORGANIC FOOD PRODUCTION</a:t>
            </a:r>
          </a:p>
          <a:p>
            <a:pPr algn="ctr"/>
            <a:endParaRPr lang="en-US" sz="1200" b="1" dirty="0" smtClean="0"/>
          </a:p>
          <a:p>
            <a:pPr marL="285750" indent="-285750">
              <a:buFont typeface="Arial" pitchFamily="34" charset="0"/>
              <a:buChar char="•"/>
            </a:pPr>
            <a:r>
              <a:rPr lang="en-US" sz="2400" dirty="0" smtClean="0"/>
              <a:t>Organic foods – fastest growing sector of agriculture.</a:t>
            </a:r>
          </a:p>
          <a:p>
            <a:pPr marL="285750" indent="-285750">
              <a:buFont typeface="Arial" pitchFamily="34" charset="0"/>
              <a:buChar char="•"/>
            </a:pPr>
            <a:r>
              <a:rPr lang="en-US" sz="2400" dirty="0" smtClean="0"/>
              <a:t>Growth in sales ~20% per year. </a:t>
            </a:r>
            <a:endParaRPr lang="en-US" sz="2400" dirty="0"/>
          </a:p>
          <a:p>
            <a:pPr marL="285750" indent="-285750">
              <a:buFont typeface="Arial" pitchFamily="34" charset="0"/>
              <a:buChar char="•"/>
            </a:pPr>
            <a:r>
              <a:rPr lang="en-US" sz="2400" dirty="0" smtClean="0"/>
              <a:t>Increasing acreage converted to organic farming.</a:t>
            </a:r>
            <a:endParaRPr lang="en-US" sz="2400" dirty="0"/>
          </a:p>
        </p:txBody>
      </p:sp>
      <p:sp>
        <p:nvSpPr>
          <p:cNvPr id="11" name="Rectangle 10"/>
          <p:cNvSpPr/>
          <p:nvPr/>
        </p:nvSpPr>
        <p:spPr>
          <a:xfrm rot="20685880">
            <a:off x="1336646" y="4849330"/>
            <a:ext cx="4876800" cy="1046440"/>
          </a:xfrm>
          <a:prstGeom prst="rect">
            <a:avLst/>
          </a:prstGeom>
        </p:spPr>
        <p:txBody>
          <a:bodyPr wrap="square">
            <a:spAutoFit/>
          </a:bodyPr>
          <a:lstStyle/>
          <a:p>
            <a:r>
              <a:rPr lang="en-US" dirty="0"/>
              <a:t>Former President Of Organic Fertilizer Company Pleads Guilty To Fraud In Connection With Selling Synthetic Fertilizer To Organic </a:t>
            </a:r>
            <a:r>
              <a:rPr lang="en-US" sz="800" dirty="0" smtClean="0"/>
              <a:t>Farms </a:t>
            </a:r>
            <a:r>
              <a:rPr lang="en-US" sz="800" dirty="0" smtClean="0">
                <a:hlinkClick r:id="rId9"/>
              </a:rPr>
              <a:t>http</a:t>
            </a:r>
            <a:r>
              <a:rPr lang="en-US" sz="800" dirty="0">
                <a:hlinkClick r:id="rId9"/>
              </a:rPr>
              <a:t>://www.justice.gov/usao/can/news/2012/2012_02_28_townsley.guiltyplea.press.html</a:t>
            </a:r>
            <a:endParaRPr lang="en-US" sz="800" dirty="0"/>
          </a:p>
        </p:txBody>
      </p:sp>
      <p:grpSp>
        <p:nvGrpSpPr>
          <p:cNvPr id="14" name="Group 13"/>
          <p:cNvGrpSpPr/>
          <p:nvPr/>
        </p:nvGrpSpPr>
        <p:grpSpPr>
          <a:xfrm>
            <a:off x="400050" y="3666636"/>
            <a:ext cx="4572000" cy="884902"/>
            <a:chOff x="400050" y="3666636"/>
            <a:chExt cx="4572000" cy="884902"/>
          </a:xfrm>
        </p:grpSpPr>
        <p:sp>
          <p:nvSpPr>
            <p:cNvPr id="8" name="Rectangle 7"/>
            <p:cNvSpPr/>
            <p:nvPr/>
          </p:nvSpPr>
          <p:spPr>
            <a:xfrm>
              <a:off x="400050" y="4274539"/>
              <a:ext cx="4572000" cy="276999"/>
            </a:xfrm>
            <a:prstGeom prst="rect">
              <a:avLst/>
            </a:prstGeom>
          </p:spPr>
          <p:txBody>
            <a:bodyPr>
              <a:spAutoFit/>
            </a:bodyPr>
            <a:lstStyle/>
            <a:p>
              <a:r>
                <a:rPr lang="en-US" sz="1200" dirty="0">
                  <a:hlinkClick r:id="rId10"/>
                </a:rPr>
                <a:t>http://organic.colostate.edu/documents/Thilmany_paper.pdf</a:t>
              </a:r>
              <a:endParaRPr lang="en-US" sz="1200" dirty="0"/>
            </a:p>
          </p:txBody>
        </p:sp>
        <p:grpSp>
          <p:nvGrpSpPr>
            <p:cNvPr id="13" name="Group 12"/>
            <p:cNvGrpSpPr/>
            <p:nvPr/>
          </p:nvGrpSpPr>
          <p:grpSpPr>
            <a:xfrm>
              <a:off x="400050" y="3666636"/>
              <a:ext cx="4572000" cy="607129"/>
              <a:chOff x="400050" y="3666636"/>
              <a:chExt cx="4572000" cy="607129"/>
            </a:xfrm>
          </p:grpSpPr>
          <p:sp>
            <p:nvSpPr>
              <p:cNvPr id="10" name="Rectangle 9"/>
              <p:cNvSpPr/>
              <p:nvPr/>
            </p:nvSpPr>
            <p:spPr>
              <a:xfrm>
                <a:off x="400050" y="3996766"/>
                <a:ext cx="4572000" cy="276999"/>
              </a:xfrm>
              <a:prstGeom prst="rect">
                <a:avLst/>
              </a:prstGeom>
            </p:spPr>
            <p:txBody>
              <a:bodyPr>
                <a:spAutoFit/>
              </a:bodyPr>
              <a:lstStyle/>
              <a:p>
                <a:r>
                  <a:rPr lang="en-US" sz="1200" dirty="0">
                    <a:hlinkClick r:id="rId11"/>
                  </a:rPr>
                  <a:t>http://www.nal.usda.gov/afsic/pubs/ofp/ofp.shtml</a:t>
                </a:r>
                <a:endParaRPr lang="en-US" sz="1200" dirty="0"/>
              </a:p>
            </p:txBody>
          </p:sp>
          <p:sp>
            <p:nvSpPr>
              <p:cNvPr id="12" name="Rectangle 11"/>
              <p:cNvSpPr/>
              <p:nvPr/>
            </p:nvSpPr>
            <p:spPr>
              <a:xfrm>
                <a:off x="400050" y="3666636"/>
                <a:ext cx="4572000" cy="276999"/>
              </a:xfrm>
              <a:prstGeom prst="rect">
                <a:avLst/>
              </a:prstGeom>
            </p:spPr>
            <p:txBody>
              <a:bodyPr>
                <a:spAutoFit/>
              </a:bodyPr>
              <a:lstStyle/>
              <a:p>
                <a:r>
                  <a:rPr lang="en-US" sz="1200" dirty="0">
                    <a:hlinkClick r:id="rId12"/>
                  </a:rPr>
                  <a:t>http://www.ers.usda.gov/media/185272/eib58_1_.pdf</a:t>
                </a:r>
                <a:endParaRPr lang="en-US" sz="1200" dirty="0"/>
              </a:p>
            </p:txBody>
          </p:sp>
        </p:grpSp>
      </p:grpSp>
    </p:spTree>
    <p:extLst>
      <p:ext uri="{BB962C8B-B14F-4D97-AF65-F5344CB8AC3E}">
        <p14:creationId xmlns:p14="http://schemas.microsoft.com/office/powerpoint/2010/main" xmlns="" val="2206475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979800" y="4114800"/>
            <a:ext cx="2563929" cy="2185214"/>
          </a:xfrm>
          <a:prstGeom prst="rect">
            <a:avLst/>
          </a:prstGeom>
        </p:spPr>
        <p:txBody>
          <a:bodyPr wrap="square">
            <a:spAutoFit/>
          </a:bodyPr>
          <a:lstStyle/>
          <a:p>
            <a:r>
              <a:rPr lang="en-US" sz="800" dirty="0"/>
              <a:t>A study was conducted to determine the rate of N mineralization of organic N following the application of high-N organic fertilizers to a low organic matter and sandy Georgia soil. Three high-N organic fertilizers - blood meal, feather meal, and bone meal, were added to soil at a standard rate of 200 kg N/ha. The amount of N contained in each organic fertilizer was based on the total N content determined by combustion technique. Treated soils or soil blends including untreated soil were incubated for 8 weeks at 25</a:t>
            </a:r>
            <a:r>
              <a:rPr lang="en-US" sz="800" baseline="30000" dirty="0"/>
              <a:t>o</a:t>
            </a:r>
            <a:r>
              <a:rPr lang="en-US" sz="800" dirty="0"/>
              <a:t>C and at optimal water content (field capacity). Each soil blend will be sampled on a bi-weekly basis and subsequently analyzed for total N and inorganic N (NH</a:t>
            </a:r>
            <a:r>
              <a:rPr lang="en-US" sz="800" baseline="-25000" dirty="0"/>
              <a:t>4</a:t>
            </a:r>
            <a:r>
              <a:rPr lang="en-US" sz="800" dirty="0"/>
              <a:t> and NO</a:t>
            </a:r>
            <a:r>
              <a:rPr lang="en-US" sz="800" baseline="-25000" dirty="0"/>
              <a:t>3</a:t>
            </a:r>
            <a:r>
              <a:rPr lang="en-US" sz="800" dirty="0"/>
              <a:t>).   The collected soils will also be extracted of peptides and analyzed by HPLC and MALDI-MS to evaluate the profile of protein degradation and mineralization. Nitrogen mass balance will be calculated at each sampling period.</a:t>
            </a:r>
          </a:p>
        </p:txBody>
      </p:sp>
      <p:sp>
        <p:nvSpPr>
          <p:cNvPr id="8" name="TextBox 7"/>
          <p:cNvSpPr txBox="1"/>
          <p:nvPr/>
        </p:nvSpPr>
        <p:spPr>
          <a:xfrm>
            <a:off x="325290" y="457200"/>
            <a:ext cx="8341020" cy="2000548"/>
          </a:xfrm>
          <a:prstGeom prst="rect">
            <a:avLst/>
          </a:prstGeom>
          <a:noFill/>
        </p:spPr>
        <p:txBody>
          <a:bodyPr wrap="square" rtlCol="0">
            <a:spAutoFit/>
          </a:bodyPr>
          <a:lstStyle/>
          <a:p>
            <a:pPr algn="ctr"/>
            <a:r>
              <a:rPr lang="en-US" sz="4000" b="1" dirty="0" smtClean="0">
                <a:solidFill>
                  <a:srgbClr val="C00000"/>
                </a:solidFill>
                <a:effectLst>
                  <a:outerShdw blurRad="38100" dist="38100" dir="2700000" algn="tl">
                    <a:srgbClr val="000000">
                      <a:alpha val="43137"/>
                    </a:srgbClr>
                  </a:outerShdw>
                </a:effectLst>
              </a:rPr>
              <a:t>Objective</a:t>
            </a:r>
            <a:endParaRPr lang="en-US" sz="4000" b="1" dirty="0">
              <a:solidFill>
                <a:srgbClr val="C00000"/>
              </a:solidFill>
              <a:effectLst>
                <a:outerShdw blurRad="38100" dist="38100" dir="2700000" algn="tl">
                  <a:srgbClr val="000000">
                    <a:alpha val="43137"/>
                  </a:srgbClr>
                </a:outerShdw>
              </a:effectLst>
            </a:endParaRPr>
          </a:p>
          <a:p>
            <a:endParaRPr lang="en-US" sz="1200" dirty="0" smtClean="0"/>
          </a:p>
          <a:p>
            <a:r>
              <a:rPr lang="en-US" sz="2400" dirty="0" smtClean="0"/>
              <a:t>Determine </a:t>
            </a:r>
            <a:r>
              <a:rPr lang="en-US" sz="2400" dirty="0"/>
              <a:t>the </a:t>
            </a:r>
            <a:r>
              <a:rPr lang="en-US" sz="2400" dirty="0" smtClean="0"/>
              <a:t>N </a:t>
            </a:r>
            <a:r>
              <a:rPr lang="en-US" sz="2400" dirty="0"/>
              <a:t>mineralization </a:t>
            </a:r>
            <a:r>
              <a:rPr lang="en-US" sz="2400" dirty="0" smtClean="0"/>
              <a:t>of high-N </a:t>
            </a:r>
            <a:r>
              <a:rPr lang="en-US" sz="2400" dirty="0"/>
              <a:t>organic fertilizers </a:t>
            </a:r>
            <a:r>
              <a:rPr lang="en-US" sz="2400" dirty="0" smtClean="0"/>
              <a:t>applied to a </a:t>
            </a:r>
            <a:r>
              <a:rPr lang="en-US" sz="2400" dirty="0"/>
              <a:t>low organic matter and sandy Georgia soil. </a:t>
            </a:r>
          </a:p>
          <a:p>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xmlns="" val="1077073721"/>
              </p:ext>
            </p:extLst>
          </p:nvPr>
        </p:nvGraphicFramePr>
        <p:xfrm>
          <a:off x="227158" y="2743200"/>
          <a:ext cx="8458202" cy="2897613"/>
        </p:xfrm>
        <a:graphic>
          <a:graphicData uri="http://schemas.openxmlformats.org/drawingml/2006/table">
            <a:tbl>
              <a:tblPr bandRow="1">
                <a:tableStyleId>{073A0DAA-6AF3-43AB-8588-CEC1D06C72B9}</a:tableStyleId>
              </a:tblPr>
              <a:tblGrid>
                <a:gridCol w="1143002"/>
                <a:gridCol w="381000"/>
                <a:gridCol w="549782"/>
                <a:gridCol w="608560"/>
                <a:gridCol w="608560"/>
                <a:gridCol w="608560"/>
                <a:gridCol w="443938"/>
                <a:gridCol w="761478"/>
                <a:gridCol w="762522"/>
                <a:gridCol w="685800"/>
                <a:gridCol w="685800"/>
                <a:gridCol w="533400"/>
                <a:gridCol w="685800"/>
              </a:tblGrid>
              <a:tr h="838200">
                <a:tc gridSpan="13">
                  <a:txBody>
                    <a:bodyPr/>
                    <a:lstStyle/>
                    <a:p>
                      <a:pPr marL="0" marR="0" algn="l">
                        <a:spcBef>
                          <a:spcPts val="0"/>
                        </a:spcBef>
                        <a:spcAft>
                          <a:spcPts val="0"/>
                        </a:spcAft>
                      </a:pPr>
                      <a:r>
                        <a:rPr lang="en-US" sz="2400" dirty="0">
                          <a:effectLst/>
                        </a:rPr>
                        <a:t>Table </a:t>
                      </a:r>
                      <a:r>
                        <a:rPr lang="en-US" sz="2400" dirty="0" smtClean="0">
                          <a:effectLst/>
                        </a:rPr>
                        <a:t>1. </a:t>
                      </a:r>
                      <a:r>
                        <a:rPr lang="en-US" sz="2400" dirty="0">
                          <a:effectLst/>
                        </a:rPr>
                        <a:t>Chemical characteristics and particle size analysis of soil used in the study.</a:t>
                      </a:r>
                      <a:endParaRPr lang="en-US" sz="2400" dirty="0">
                        <a:effectLst/>
                        <a:latin typeface="Arial" pitchFamily="34" charset="0"/>
                        <a:ea typeface="MS Mincho"/>
                        <a:cs typeface="Arial" pitchFamily="34" charset="0"/>
                      </a:endParaRPr>
                    </a:p>
                  </a:txBody>
                  <a:tcPr marL="37460" marR="3746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00603">
                <a:tc>
                  <a:txBody>
                    <a:bodyPr/>
                    <a:lstStyle/>
                    <a:p>
                      <a:pPr marL="0" marR="0" algn="ctr">
                        <a:spcBef>
                          <a:spcPts val="0"/>
                        </a:spcBef>
                        <a:spcAft>
                          <a:spcPts val="0"/>
                        </a:spcAft>
                      </a:pPr>
                      <a:r>
                        <a:rPr lang="en-US" sz="2200" dirty="0">
                          <a:effectLst/>
                        </a:rPr>
                        <a:t> </a:t>
                      </a:r>
                      <a:endParaRPr lang="en-US" sz="2200" dirty="0">
                        <a:effectLst/>
                        <a:latin typeface="Arial" pitchFamily="34" charset="0"/>
                        <a:ea typeface="MS Mincho"/>
                        <a:cs typeface="Arial" pitchFamily="34" charset="0"/>
                      </a:endParaRPr>
                    </a:p>
                  </a:txBody>
                  <a:tcPr marL="37460" marR="37460" marT="0" marB="0" anchor="ctr"/>
                </a:tc>
                <a:tc gridSpan="6">
                  <a:txBody>
                    <a:bodyPr/>
                    <a:lstStyle/>
                    <a:p>
                      <a:pPr marL="0" marR="0" algn="ctr">
                        <a:spcBef>
                          <a:spcPts val="0"/>
                        </a:spcBef>
                        <a:spcAft>
                          <a:spcPts val="0"/>
                        </a:spcAft>
                      </a:pPr>
                      <a:r>
                        <a:rPr lang="en-US" sz="2000" b="1" dirty="0" err="1">
                          <a:effectLst/>
                        </a:rPr>
                        <a:t>Mehlich</a:t>
                      </a:r>
                      <a:r>
                        <a:rPr lang="en-US" sz="2000" b="1" dirty="0">
                          <a:effectLst/>
                        </a:rPr>
                        <a:t> I Extractable Nutrients</a:t>
                      </a:r>
                      <a:r>
                        <a:rPr lang="en-US" sz="2000" dirty="0">
                          <a:effectLst/>
                        </a:rPr>
                        <a:t>, mg kg</a:t>
                      </a:r>
                      <a:r>
                        <a:rPr lang="en-US" sz="2000" baseline="30000" dirty="0">
                          <a:effectLst/>
                        </a:rPr>
                        <a:t>-1</a:t>
                      </a:r>
                      <a:endParaRPr lang="en-US" sz="2000" dirty="0">
                        <a:effectLst/>
                        <a:latin typeface="Arial" pitchFamily="34" charset="0"/>
                        <a:ea typeface="MS Mincho"/>
                        <a:cs typeface="Arial" pitchFamily="34" charset="0"/>
                      </a:endParaRPr>
                    </a:p>
                  </a:txBody>
                  <a:tcPr marL="37460" marR="3746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2000" b="1" dirty="0">
                          <a:effectLst/>
                        </a:rPr>
                        <a:t>Total</a:t>
                      </a:r>
                      <a:r>
                        <a:rPr lang="en-US" sz="2000" dirty="0">
                          <a:effectLst/>
                        </a:rPr>
                        <a:t>, %</a:t>
                      </a:r>
                      <a:endParaRPr lang="en-US" sz="2000" dirty="0">
                        <a:effectLst/>
                        <a:latin typeface="Arial" pitchFamily="34" charset="0"/>
                        <a:ea typeface="MS Mincho"/>
                        <a:cs typeface="Arial" pitchFamily="34" charset="0"/>
                      </a:endParaRPr>
                    </a:p>
                  </a:txBody>
                  <a:tcPr marL="37460" marR="37460" marT="0" marB="0" anchor="ctr"/>
                </a:tc>
                <a:tc hMerge="1">
                  <a:txBody>
                    <a:bodyPr/>
                    <a:lstStyle/>
                    <a:p>
                      <a:endParaRPr lang="en-US"/>
                    </a:p>
                  </a:txBody>
                  <a:tcPr/>
                </a:tc>
                <a:tc>
                  <a:txBody>
                    <a:bodyPr/>
                    <a:lstStyle/>
                    <a:p>
                      <a:pPr marL="0" marR="0" algn="ctr">
                        <a:spcBef>
                          <a:spcPts val="0"/>
                        </a:spcBef>
                        <a:spcAft>
                          <a:spcPts val="0"/>
                        </a:spcAft>
                      </a:pPr>
                      <a:r>
                        <a:rPr lang="en-US" sz="2000" dirty="0">
                          <a:effectLst/>
                        </a:rPr>
                        <a:t>%</a:t>
                      </a:r>
                      <a:endParaRPr lang="en-US" sz="2000" dirty="0">
                        <a:effectLst/>
                        <a:latin typeface="Arial" pitchFamily="34" charset="0"/>
                        <a:ea typeface="MS Mincho"/>
                        <a:cs typeface="Arial" pitchFamily="34" charset="0"/>
                      </a:endParaRPr>
                    </a:p>
                  </a:txBody>
                  <a:tcPr marL="37460" marR="37460" marT="0" marB="0" anchor="ctr"/>
                </a:tc>
                <a:tc>
                  <a:txBody>
                    <a:bodyPr/>
                    <a:lstStyle/>
                    <a:p>
                      <a:pPr marL="0" marR="0" algn="ctr">
                        <a:spcBef>
                          <a:spcPts val="0"/>
                        </a:spcBef>
                        <a:spcAft>
                          <a:spcPts val="0"/>
                        </a:spcAft>
                      </a:pPr>
                      <a:r>
                        <a:rPr lang="en-US" sz="2000" b="1" dirty="0">
                          <a:effectLst/>
                        </a:rPr>
                        <a:t>Sand</a:t>
                      </a:r>
                      <a:endParaRPr lang="en-US" sz="2000" b="1" dirty="0">
                        <a:effectLst/>
                        <a:latin typeface="Arial" pitchFamily="34" charset="0"/>
                        <a:ea typeface="MS Mincho"/>
                        <a:cs typeface="Arial" pitchFamily="34" charset="0"/>
                      </a:endParaRPr>
                    </a:p>
                  </a:txBody>
                  <a:tcPr marL="37460" marR="37460" marT="0" marB="0" anchor="ctr"/>
                </a:tc>
                <a:tc>
                  <a:txBody>
                    <a:bodyPr/>
                    <a:lstStyle/>
                    <a:p>
                      <a:pPr marL="0" marR="0" algn="ctr">
                        <a:spcBef>
                          <a:spcPts val="0"/>
                        </a:spcBef>
                        <a:spcAft>
                          <a:spcPts val="0"/>
                        </a:spcAft>
                      </a:pPr>
                      <a:r>
                        <a:rPr lang="en-US" sz="2000" b="1" dirty="0">
                          <a:effectLst/>
                        </a:rPr>
                        <a:t>Silt</a:t>
                      </a:r>
                      <a:endParaRPr lang="en-US" sz="2000" b="1" dirty="0">
                        <a:effectLst/>
                        <a:latin typeface="Arial" pitchFamily="34" charset="0"/>
                        <a:ea typeface="MS Mincho"/>
                        <a:cs typeface="Arial" pitchFamily="34" charset="0"/>
                      </a:endParaRPr>
                    </a:p>
                  </a:txBody>
                  <a:tcPr marL="37460" marR="37460" marT="0" marB="0" anchor="ctr"/>
                </a:tc>
                <a:tc>
                  <a:txBody>
                    <a:bodyPr/>
                    <a:lstStyle/>
                    <a:p>
                      <a:pPr marL="0" marR="0" algn="ctr">
                        <a:spcBef>
                          <a:spcPts val="0"/>
                        </a:spcBef>
                        <a:spcAft>
                          <a:spcPts val="0"/>
                        </a:spcAft>
                      </a:pPr>
                      <a:r>
                        <a:rPr lang="en-US" sz="2000" b="1" dirty="0">
                          <a:effectLst/>
                        </a:rPr>
                        <a:t>Clay</a:t>
                      </a:r>
                      <a:endParaRPr lang="en-US" sz="2000" b="1" dirty="0">
                        <a:effectLst/>
                        <a:latin typeface="Arial" pitchFamily="34" charset="0"/>
                        <a:ea typeface="MS Mincho"/>
                        <a:cs typeface="Arial" pitchFamily="34" charset="0"/>
                      </a:endParaRPr>
                    </a:p>
                  </a:txBody>
                  <a:tcPr marL="37460" marR="37460" marT="0" marB="0" anchor="ctr"/>
                </a:tc>
              </a:tr>
              <a:tr h="458207">
                <a:tc>
                  <a:txBody>
                    <a:bodyPr/>
                    <a:lstStyle/>
                    <a:p>
                      <a:pPr marL="0" marR="0" algn="ctr">
                        <a:spcBef>
                          <a:spcPts val="0"/>
                        </a:spcBef>
                        <a:spcAft>
                          <a:spcPts val="0"/>
                        </a:spcAft>
                      </a:pPr>
                      <a:r>
                        <a:rPr lang="en-US" sz="2000" dirty="0">
                          <a:solidFill>
                            <a:schemeClr val="tx1"/>
                          </a:solidFill>
                          <a:effectLst>
                            <a:outerShdw blurRad="38100" dist="38100" dir="2700000" algn="tl">
                              <a:srgbClr val="000000">
                                <a:alpha val="43137"/>
                              </a:srgbClr>
                            </a:outerShdw>
                          </a:effectLst>
                        </a:rPr>
                        <a:t>pH</a:t>
                      </a:r>
                      <a:r>
                        <a:rPr lang="en-US" sz="2000" baseline="-25000" dirty="0">
                          <a:solidFill>
                            <a:schemeClr val="tx1"/>
                          </a:solidFill>
                          <a:effectLst>
                            <a:outerShdw blurRad="38100" dist="38100" dir="2700000" algn="tl">
                              <a:srgbClr val="000000">
                                <a:alpha val="43137"/>
                              </a:srgbClr>
                            </a:outerShdw>
                          </a:effectLst>
                        </a:rPr>
                        <a:t>CaCl2</a:t>
                      </a:r>
                      <a:endParaRPr lang="en-US" sz="2000" dirty="0">
                        <a:solidFill>
                          <a:schemeClr val="tx1"/>
                        </a:solidFill>
                        <a:effectLst>
                          <a:outerShdw blurRad="38100" dist="38100" dir="2700000" algn="tl">
                            <a:srgbClr val="000000">
                              <a:alpha val="43137"/>
                            </a:srgbClr>
                          </a:outerShdw>
                        </a:effectLst>
                        <a:latin typeface="Arial" pitchFamily="34" charset="0"/>
                        <a:ea typeface="MS Mincho"/>
                        <a:cs typeface="Arial" pitchFamily="34" charset="0"/>
                      </a:endParaRPr>
                    </a:p>
                  </a:txBody>
                  <a:tcPr marL="37460" marR="37460" marT="0" marB="0" anchor="ctr"/>
                </a:tc>
                <a:tc>
                  <a:txBody>
                    <a:bodyPr/>
                    <a:lstStyle/>
                    <a:p>
                      <a:pPr marL="0" marR="0" algn="ctr">
                        <a:spcBef>
                          <a:spcPts val="0"/>
                        </a:spcBef>
                        <a:spcAft>
                          <a:spcPts val="0"/>
                        </a:spcAft>
                      </a:pPr>
                      <a:r>
                        <a:rPr lang="en-US" sz="2000" dirty="0">
                          <a:solidFill>
                            <a:schemeClr val="tx1"/>
                          </a:solidFill>
                          <a:effectLst>
                            <a:outerShdw blurRad="38100" dist="38100" dir="2700000" algn="tl">
                              <a:srgbClr val="000000">
                                <a:alpha val="43137"/>
                              </a:srgbClr>
                            </a:outerShdw>
                          </a:effectLst>
                        </a:rPr>
                        <a:t>P</a:t>
                      </a:r>
                      <a:endParaRPr lang="en-US" sz="2000" dirty="0">
                        <a:solidFill>
                          <a:schemeClr val="tx1"/>
                        </a:solidFill>
                        <a:effectLst>
                          <a:outerShdw blurRad="38100" dist="38100" dir="2700000" algn="tl">
                            <a:srgbClr val="000000">
                              <a:alpha val="43137"/>
                            </a:srgbClr>
                          </a:outerShdw>
                        </a:effectLst>
                        <a:latin typeface="Arial" pitchFamily="34" charset="0"/>
                        <a:ea typeface="MS Mincho"/>
                        <a:cs typeface="Arial" pitchFamily="34" charset="0"/>
                      </a:endParaRPr>
                    </a:p>
                  </a:txBody>
                  <a:tcPr marL="37460" marR="37460" marT="0" marB="0" anchor="ctr"/>
                </a:tc>
                <a:tc>
                  <a:txBody>
                    <a:bodyPr/>
                    <a:lstStyle/>
                    <a:p>
                      <a:pPr marL="0" marR="0" algn="ctr">
                        <a:spcBef>
                          <a:spcPts val="0"/>
                        </a:spcBef>
                        <a:spcAft>
                          <a:spcPts val="0"/>
                        </a:spcAft>
                      </a:pPr>
                      <a:r>
                        <a:rPr lang="en-US" sz="2000" dirty="0">
                          <a:solidFill>
                            <a:schemeClr val="tx1"/>
                          </a:solidFill>
                          <a:effectLst>
                            <a:outerShdw blurRad="38100" dist="38100" dir="2700000" algn="tl">
                              <a:srgbClr val="000000">
                                <a:alpha val="43137"/>
                              </a:srgbClr>
                            </a:outerShdw>
                          </a:effectLst>
                        </a:rPr>
                        <a:t>K</a:t>
                      </a:r>
                      <a:endParaRPr lang="en-US" sz="2000" dirty="0">
                        <a:solidFill>
                          <a:schemeClr val="tx1"/>
                        </a:solidFill>
                        <a:effectLst>
                          <a:outerShdw blurRad="38100" dist="38100" dir="2700000" algn="tl">
                            <a:srgbClr val="000000">
                              <a:alpha val="43137"/>
                            </a:srgbClr>
                          </a:outerShdw>
                        </a:effectLst>
                        <a:latin typeface="Arial" pitchFamily="34" charset="0"/>
                        <a:ea typeface="MS Mincho"/>
                        <a:cs typeface="Arial" pitchFamily="34" charset="0"/>
                      </a:endParaRPr>
                    </a:p>
                  </a:txBody>
                  <a:tcPr marL="37460" marR="37460" marT="0" marB="0" anchor="ctr"/>
                </a:tc>
                <a:tc>
                  <a:txBody>
                    <a:bodyPr/>
                    <a:lstStyle/>
                    <a:p>
                      <a:pPr marL="0" marR="0" algn="ctr">
                        <a:spcBef>
                          <a:spcPts val="0"/>
                        </a:spcBef>
                        <a:spcAft>
                          <a:spcPts val="0"/>
                        </a:spcAft>
                      </a:pPr>
                      <a:r>
                        <a:rPr lang="en-US" sz="2000" dirty="0" err="1">
                          <a:solidFill>
                            <a:schemeClr val="tx1"/>
                          </a:solidFill>
                          <a:effectLst>
                            <a:outerShdw blurRad="38100" dist="38100" dir="2700000" algn="tl">
                              <a:srgbClr val="000000">
                                <a:alpha val="43137"/>
                              </a:srgbClr>
                            </a:outerShdw>
                          </a:effectLst>
                        </a:rPr>
                        <a:t>Ca</a:t>
                      </a:r>
                      <a:endParaRPr lang="en-US" sz="2000" dirty="0">
                        <a:solidFill>
                          <a:schemeClr val="tx1"/>
                        </a:solidFill>
                        <a:effectLst>
                          <a:outerShdw blurRad="38100" dist="38100" dir="2700000" algn="tl">
                            <a:srgbClr val="000000">
                              <a:alpha val="43137"/>
                            </a:srgbClr>
                          </a:outerShdw>
                        </a:effectLst>
                        <a:latin typeface="Arial" pitchFamily="34" charset="0"/>
                        <a:ea typeface="MS Mincho"/>
                        <a:cs typeface="Arial" pitchFamily="34" charset="0"/>
                      </a:endParaRPr>
                    </a:p>
                  </a:txBody>
                  <a:tcPr marL="37460" marR="37460" marT="0" marB="0" anchor="ctr"/>
                </a:tc>
                <a:tc>
                  <a:txBody>
                    <a:bodyPr/>
                    <a:lstStyle/>
                    <a:p>
                      <a:pPr marL="0" marR="0" algn="ctr">
                        <a:spcBef>
                          <a:spcPts val="0"/>
                        </a:spcBef>
                        <a:spcAft>
                          <a:spcPts val="0"/>
                        </a:spcAft>
                      </a:pPr>
                      <a:r>
                        <a:rPr lang="en-US" sz="2000" dirty="0">
                          <a:solidFill>
                            <a:schemeClr val="tx1"/>
                          </a:solidFill>
                          <a:effectLst>
                            <a:outerShdw blurRad="38100" dist="38100" dir="2700000" algn="tl">
                              <a:srgbClr val="000000">
                                <a:alpha val="43137"/>
                              </a:srgbClr>
                            </a:outerShdw>
                          </a:effectLst>
                        </a:rPr>
                        <a:t>Mg</a:t>
                      </a:r>
                      <a:endParaRPr lang="en-US" sz="2000" dirty="0">
                        <a:solidFill>
                          <a:schemeClr val="tx1"/>
                        </a:solidFill>
                        <a:effectLst>
                          <a:outerShdw blurRad="38100" dist="38100" dir="2700000" algn="tl">
                            <a:srgbClr val="000000">
                              <a:alpha val="43137"/>
                            </a:srgbClr>
                          </a:outerShdw>
                        </a:effectLst>
                        <a:latin typeface="Arial" pitchFamily="34" charset="0"/>
                        <a:ea typeface="MS Mincho"/>
                        <a:cs typeface="Arial" pitchFamily="34" charset="0"/>
                      </a:endParaRPr>
                    </a:p>
                  </a:txBody>
                  <a:tcPr marL="37460" marR="37460" marT="0" marB="0" anchor="ctr"/>
                </a:tc>
                <a:tc>
                  <a:txBody>
                    <a:bodyPr/>
                    <a:lstStyle/>
                    <a:p>
                      <a:pPr marL="0" marR="0" algn="ctr">
                        <a:spcBef>
                          <a:spcPts val="0"/>
                        </a:spcBef>
                        <a:spcAft>
                          <a:spcPts val="0"/>
                        </a:spcAft>
                      </a:pPr>
                      <a:r>
                        <a:rPr lang="en-US" sz="2000" dirty="0" err="1">
                          <a:solidFill>
                            <a:schemeClr val="tx1"/>
                          </a:solidFill>
                          <a:effectLst>
                            <a:outerShdw blurRad="38100" dist="38100" dir="2700000" algn="tl">
                              <a:srgbClr val="000000">
                                <a:alpha val="43137"/>
                              </a:srgbClr>
                            </a:outerShdw>
                          </a:effectLst>
                        </a:rPr>
                        <a:t>Mn</a:t>
                      </a:r>
                      <a:endParaRPr lang="en-US" sz="2000" dirty="0">
                        <a:solidFill>
                          <a:schemeClr val="tx1"/>
                        </a:solidFill>
                        <a:effectLst>
                          <a:outerShdw blurRad="38100" dist="38100" dir="2700000" algn="tl">
                            <a:srgbClr val="000000">
                              <a:alpha val="43137"/>
                            </a:srgbClr>
                          </a:outerShdw>
                        </a:effectLst>
                        <a:latin typeface="Arial" pitchFamily="34" charset="0"/>
                        <a:ea typeface="MS Mincho"/>
                        <a:cs typeface="Arial" pitchFamily="34" charset="0"/>
                      </a:endParaRPr>
                    </a:p>
                  </a:txBody>
                  <a:tcPr marL="37460" marR="37460" marT="0" marB="0" anchor="ctr"/>
                </a:tc>
                <a:tc>
                  <a:txBody>
                    <a:bodyPr/>
                    <a:lstStyle/>
                    <a:p>
                      <a:pPr marL="0" marR="0" algn="ctr">
                        <a:spcBef>
                          <a:spcPts val="0"/>
                        </a:spcBef>
                        <a:spcAft>
                          <a:spcPts val="0"/>
                        </a:spcAft>
                      </a:pPr>
                      <a:r>
                        <a:rPr lang="en-US" sz="2000" dirty="0">
                          <a:solidFill>
                            <a:schemeClr val="tx1"/>
                          </a:solidFill>
                          <a:effectLst>
                            <a:outerShdw blurRad="38100" dist="38100" dir="2700000" algn="tl">
                              <a:srgbClr val="000000">
                                <a:alpha val="43137"/>
                              </a:srgbClr>
                            </a:outerShdw>
                          </a:effectLst>
                        </a:rPr>
                        <a:t>Zn</a:t>
                      </a:r>
                      <a:endParaRPr lang="en-US" sz="2000" dirty="0">
                        <a:solidFill>
                          <a:schemeClr val="tx1"/>
                        </a:solidFill>
                        <a:effectLst>
                          <a:outerShdw blurRad="38100" dist="38100" dir="2700000" algn="tl">
                            <a:srgbClr val="000000">
                              <a:alpha val="43137"/>
                            </a:srgbClr>
                          </a:outerShdw>
                        </a:effectLst>
                        <a:latin typeface="Arial" pitchFamily="34" charset="0"/>
                        <a:ea typeface="MS Mincho"/>
                        <a:cs typeface="Arial" pitchFamily="34" charset="0"/>
                      </a:endParaRPr>
                    </a:p>
                  </a:txBody>
                  <a:tcPr marL="37460" marR="37460" marT="0" marB="0" anchor="ctr"/>
                </a:tc>
                <a:tc>
                  <a:txBody>
                    <a:bodyPr/>
                    <a:lstStyle/>
                    <a:p>
                      <a:pPr marL="0" marR="0" algn="ctr">
                        <a:spcBef>
                          <a:spcPts val="0"/>
                        </a:spcBef>
                        <a:spcAft>
                          <a:spcPts val="0"/>
                        </a:spcAft>
                      </a:pPr>
                      <a:r>
                        <a:rPr lang="en-US" sz="2000" dirty="0">
                          <a:solidFill>
                            <a:schemeClr val="tx1"/>
                          </a:solidFill>
                          <a:effectLst>
                            <a:outerShdw blurRad="38100" dist="38100" dir="2700000" algn="tl">
                              <a:srgbClr val="000000">
                                <a:alpha val="43137"/>
                              </a:srgbClr>
                            </a:outerShdw>
                          </a:effectLst>
                        </a:rPr>
                        <a:t>C</a:t>
                      </a:r>
                      <a:endParaRPr lang="en-US" sz="2000" dirty="0">
                        <a:solidFill>
                          <a:schemeClr val="tx1"/>
                        </a:solidFill>
                        <a:effectLst>
                          <a:outerShdw blurRad="38100" dist="38100" dir="2700000" algn="tl">
                            <a:srgbClr val="000000">
                              <a:alpha val="43137"/>
                            </a:srgbClr>
                          </a:outerShdw>
                        </a:effectLst>
                        <a:latin typeface="Arial" pitchFamily="34" charset="0"/>
                        <a:ea typeface="MS Mincho"/>
                        <a:cs typeface="Arial" pitchFamily="34" charset="0"/>
                      </a:endParaRPr>
                    </a:p>
                  </a:txBody>
                  <a:tcPr marL="37460" marR="37460" marT="0" marB="0" anchor="ctr"/>
                </a:tc>
                <a:tc>
                  <a:txBody>
                    <a:bodyPr/>
                    <a:lstStyle/>
                    <a:p>
                      <a:pPr marL="0" marR="0" algn="ctr">
                        <a:spcBef>
                          <a:spcPts val="0"/>
                        </a:spcBef>
                        <a:spcAft>
                          <a:spcPts val="0"/>
                        </a:spcAft>
                      </a:pPr>
                      <a:r>
                        <a:rPr lang="en-US" sz="2000" dirty="0">
                          <a:solidFill>
                            <a:schemeClr val="tx1"/>
                          </a:solidFill>
                          <a:effectLst>
                            <a:outerShdw blurRad="38100" dist="38100" dir="2700000" algn="tl">
                              <a:srgbClr val="000000">
                                <a:alpha val="43137"/>
                              </a:srgbClr>
                            </a:outerShdw>
                          </a:effectLst>
                        </a:rPr>
                        <a:t>N</a:t>
                      </a:r>
                      <a:endParaRPr lang="en-US" sz="2000" dirty="0">
                        <a:solidFill>
                          <a:schemeClr val="tx1"/>
                        </a:solidFill>
                        <a:effectLst>
                          <a:outerShdw blurRad="38100" dist="38100" dir="2700000" algn="tl">
                            <a:srgbClr val="000000">
                              <a:alpha val="43137"/>
                            </a:srgbClr>
                          </a:outerShdw>
                        </a:effectLst>
                        <a:latin typeface="Arial" pitchFamily="34" charset="0"/>
                        <a:ea typeface="MS Mincho"/>
                        <a:cs typeface="Arial" pitchFamily="34" charset="0"/>
                      </a:endParaRPr>
                    </a:p>
                  </a:txBody>
                  <a:tcPr marL="37460" marR="37460" marT="0" marB="0" anchor="ctr"/>
                </a:tc>
                <a:tc>
                  <a:txBody>
                    <a:bodyPr/>
                    <a:lstStyle/>
                    <a:p>
                      <a:pPr marL="0" marR="0" algn="ctr">
                        <a:spcBef>
                          <a:spcPts val="0"/>
                        </a:spcBef>
                        <a:spcAft>
                          <a:spcPts val="0"/>
                        </a:spcAft>
                      </a:pPr>
                      <a:r>
                        <a:rPr lang="en-US" sz="2000" dirty="0">
                          <a:solidFill>
                            <a:schemeClr val="tx1"/>
                          </a:solidFill>
                          <a:effectLst>
                            <a:outerShdw blurRad="38100" dist="38100" dir="2700000" algn="tl">
                              <a:srgbClr val="000000">
                                <a:alpha val="43137"/>
                              </a:srgbClr>
                            </a:outerShdw>
                          </a:effectLst>
                        </a:rPr>
                        <a:t>OM</a:t>
                      </a:r>
                      <a:endParaRPr lang="en-US" sz="2000" dirty="0">
                        <a:solidFill>
                          <a:schemeClr val="tx1"/>
                        </a:solidFill>
                        <a:effectLst>
                          <a:outerShdw blurRad="38100" dist="38100" dir="2700000" algn="tl">
                            <a:srgbClr val="000000">
                              <a:alpha val="43137"/>
                            </a:srgbClr>
                          </a:outerShdw>
                        </a:effectLst>
                        <a:latin typeface="Arial" pitchFamily="34" charset="0"/>
                        <a:ea typeface="MS Mincho"/>
                        <a:cs typeface="Arial" pitchFamily="34" charset="0"/>
                      </a:endParaRPr>
                    </a:p>
                  </a:txBody>
                  <a:tcPr marL="37460" marR="37460" marT="0" marB="0" anchor="ctr"/>
                </a:tc>
                <a:tc gridSpan="3">
                  <a:txBody>
                    <a:bodyPr/>
                    <a:lstStyle/>
                    <a:p>
                      <a:pPr marL="0" marR="0" algn="ctr">
                        <a:spcBef>
                          <a:spcPts val="0"/>
                        </a:spcBef>
                        <a:spcAft>
                          <a:spcPts val="0"/>
                        </a:spcAft>
                      </a:pPr>
                      <a:r>
                        <a:rPr lang="en-US" sz="2000" dirty="0">
                          <a:solidFill>
                            <a:schemeClr val="tx1"/>
                          </a:solidFill>
                          <a:effectLst/>
                        </a:rPr>
                        <a:t>-----%-----</a:t>
                      </a:r>
                      <a:endParaRPr lang="en-US" sz="2000" dirty="0">
                        <a:solidFill>
                          <a:schemeClr val="tx1"/>
                        </a:solidFill>
                        <a:effectLst/>
                        <a:latin typeface="Arial" pitchFamily="34" charset="0"/>
                        <a:ea typeface="MS Mincho"/>
                        <a:cs typeface="Arial" pitchFamily="34" charset="0"/>
                      </a:endParaRPr>
                    </a:p>
                  </a:txBody>
                  <a:tcPr marL="37460" marR="37460" marT="0" marB="0" anchor="ctr"/>
                </a:tc>
                <a:tc hMerge="1">
                  <a:txBody>
                    <a:bodyPr/>
                    <a:lstStyle/>
                    <a:p>
                      <a:endParaRPr lang="en-US"/>
                    </a:p>
                  </a:txBody>
                  <a:tcPr/>
                </a:tc>
                <a:tc hMerge="1">
                  <a:txBody>
                    <a:bodyPr/>
                    <a:lstStyle/>
                    <a:p>
                      <a:endParaRPr lang="en-US"/>
                    </a:p>
                  </a:txBody>
                  <a:tcPr/>
                </a:tc>
              </a:tr>
              <a:tr h="800603">
                <a:tc>
                  <a:txBody>
                    <a:bodyPr/>
                    <a:lstStyle/>
                    <a:p>
                      <a:pPr marL="0" marR="0" algn="ctr">
                        <a:spcBef>
                          <a:spcPts val="0"/>
                        </a:spcBef>
                        <a:spcAft>
                          <a:spcPts val="0"/>
                        </a:spcAft>
                      </a:pPr>
                      <a:r>
                        <a:rPr lang="en-US" sz="2200" dirty="0">
                          <a:effectLst/>
                        </a:rPr>
                        <a:t>4.80</a:t>
                      </a:r>
                      <a:endParaRPr lang="en-US" sz="2200" dirty="0">
                        <a:effectLst/>
                        <a:latin typeface="Arial" pitchFamily="34" charset="0"/>
                        <a:ea typeface="MS Mincho"/>
                        <a:cs typeface="Arial" pitchFamily="34" charset="0"/>
                      </a:endParaRPr>
                    </a:p>
                  </a:txBody>
                  <a:tcPr marL="37460" marR="37460" marT="0" marB="0" anchor="ctr"/>
                </a:tc>
                <a:tc>
                  <a:txBody>
                    <a:bodyPr/>
                    <a:lstStyle/>
                    <a:p>
                      <a:pPr marL="0" marR="0" algn="ctr">
                        <a:spcBef>
                          <a:spcPts val="0"/>
                        </a:spcBef>
                        <a:spcAft>
                          <a:spcPts val="0"/>
                        </a:spcAft>
                      </a:pPr>
                      <a:r>
                        <a:rPr lang="en-US" sz="2200" dirty="0">
                          <a:effectLst/>
                        </a:rPr>
                        <a:t>58</a:t>
                      </a:r>
                      <a:endParaRPr lang="en-US" sz="2200" dirty="0">
                        <a:effectLst/>
                        <a:latin typeface="Arial" pitchFamily="34" charset="0"/>
                        <a:ea typeface="MS Mincho"/>
                        <a:cs typeface="Arial" pitchFamily="34" charset="0"/>
                      </a:endParaRPr>
                    </a:p>
                  </a:txBody>
                  <a:tcPr marL="37460" marR="37460" marT="0" marB="0" anchor="ctr"/>
                </a:tc>
                <a:tc>
                  <a:txBody>
                    <a:bodyPr/>
                    <a:lstStyle/>
                    <a:p>
                      <a:pPr marL="0" marR="0" algn="ctr">
                        <a:spcBef>
                          <a:spcPts val="0"/>
                        </a:spcBef>
                        <a:spcAft>
                          <a:spcPts val="0"/>
                        </a:spcAft>
                      </a:pPr>
                      <a:r>
                        <a:rPr lang="en-US" sz="2200" dirty="0">
                          <a:effectLst/>
                        </a:rPr>
                        <a:t>140</a:t>
                      </a:r>
                      <a:endParaRPr lang="en-US" sz="2200" dirty="0">
                        <a:effectLst/>
                        <a:latin typeface="Arial" pitchFamily="34" charset="0"/>
                        <a:ea typeface="MS Mincho"/>
                        <a:cs typeface="Arial" pitchFamily="34" charset="0"/>
                      </a:endParaRPr>
                    </a:p>
                  </a:txBody>
                  <a:tcPr marL="37460" marR="37460" marT="0" marB="0" anchor="ctr"/>
                </a:tc>
                <a:tc>
                  <a:txBody>
                    <a:bodyPr/>
                    <a:lstStyle/>
                    <a:p>
                      <a:pPr marL="0" marR="0" algn="ctr">
                        <a:spcBef>
                          <a:spcPts val="0"/>
                        </a:spcBef>
                        <a:spcAft>
                          <a:spcPts val="0"/>
                        </a:spcAft>
                      </a:pPr>
                      <a:r>
                        <a:rPr lang="en-US" sz="2200" dirty="0">
                          <a:effectLst/>
                        </a:rPr>
                        <a:t>450</a:t>
                      </a:r>
                      <a:endParaRPr lang="en-US" sz="2200" dirty="0">
                        <a:effectLst/>
                        <a:latin typeface="Arial" pitchFamily="34" charset="0"/>
                        <a:ea typeface="MS Mincho"/>
                        <a:cs typeface="Arial" pitchFamily="34" charset="0"/>
                      </a:endParaRPr>
                    </a:p>
                  </a:txBody>
                  <a:tcPr marL="37460" marR="37460" marT="0" marB="0" anchor="ctr"/>
                </a:tc>
                <a:tc>
                  <a:txBody>
                    <a:bodyPr/>
                    <a:lstStyle/>
                    <a:p>
                      <a:pPr marL="0" marR="0" algn="ctr">
                        <a:spcBef>
                          <a:spcPts val="0"/>
                        </a:spcBef>
                        <a:spcAft>
                          <a:spcPts val="0"/>
                        </a:spcAft>
                      </a:pPr>
                      <a:r>
                        <a:rPr lang="en-US" sz="2200" dirty="0">
                          <a:effectLst/>
                        </a:rPr>
                        <a:t>80</a:t>
                      </a:r>
                      <a:endParaRPr lang="en-US" sz="2200" dirty="0">
                        <a:effectLst/>
                        <a:latin typeface="Arial" pitchFamily="34" charset="0"/>
                        <a:ea typeface="MS Mincho"/>
                        <a:cs typeface="Arial" pitchFamily="34" charset="0"/>
                      </a:endParaRPr>
                    </a:p>
                  </a:txBody>
                  <a:tcPr marL="37460" marR="37460" marT="0" marB="0" anchor="ctr"/>
                </a:tc>
                <a:tc>
                  <a:txBody>
                    <a:bodyPr/>
                    <a:lstStyle/>
                    <a:p>
                      <a:pPr marL="0" marR="0" algn="ctr">
                        <a:spcBef>
                          <a:spcPts val="0"/>
                        </a:spcBef>
                        <a:spcAft>
                          <a:spcPts val="0"/>
                        </a:spcAft>
                      </a:pPr>
                      <a:r>
                        <a:rPr lang="en-US" sz="2200" dirty="0">
                          <a:effectLst/>
                        </a:rPr>
                        <a:t>115</a:t>
                      </a:r>
                      <a:endParaRPr lang="en-US" sz="2200" dirty="0">
                        <a:effectLst/>
                        <a:latin typeface="Arial" pitchFamily="34" charset="0"/>
                        <a:ea typeface="MS Mincho"/>
                        <a:cs typeface="Arial" pitchFamily="34" charset="0"/>
                      </a:endParaRPr>
                    </a:p>
                  </a:txBody>
                  <a:tcPr marL="37460" marR="37460" marT="0" marB="0" anchor="ctr"/>
                </a:tc>
                <a:tc>
                  <a:txBody>
                    <a:bodyPr/>
                    <a:lstStyle/>
                    <a:p>
                      <a:pPr marL="0" marR="0" algn="ctr">
                        <a:spcBef>
                          <a:spcPts val="0"/>
                        </a:spcBef>
                        <a:spcAft>
                          <a:spcPts val="0"/>
                        </a:spcAft>
                      </a:pPr>
                      <a:r>
                        <a:rPr lang="en-US" sz="2200" dirty="0">
                          <a:effectLst/>
                        </a:rPr>
                        <a:t>8</a:t>
                      </a:r>
                      <a:endParaRPr lang="en-US" sz="2200" dirty="0">
                        <a:effectLst/>
                        <a:latin typeface="Arial" pitchFamily="34" charset="0"/>
                        <a:ea typeface="MS Mincho"/>
                        <a:cs typeface="Arial" pitchFamily="34" charset="0"/>
                      </a:endParaRPr>
                    </a:p>
                  </a:txBody>
                  <a:tcPr marL="37460" marR="37460" marT="0" marB="0" anchor="ctr"/>
                </a:tc>
                <a:tc>
                  <a:txBody>
                    <a:bodyPr/>
                    <a:lstStyle/>
                    <a:p>
                      <a:pPr marL="0" marR="0" algn="ctr">
                        <a:spcBef>
                          <a:spcPts val="0"/>
                        </a:spcBef>
                        <a:spcAft>
                          <a:spcPts val="0"/>
                        </a:spcAft>
                      </a:pPr>
                      <a:r>
                        <a:rPr lang="en-US" sz="2200" dirty="0">
                          <a:effectLst/>
                        </a:rPr>
                        <a:t>0.433</a:t>
                      </a:r>
                      <a:endParaRPr lang="en-US" sz="2200" dirty="0">
                        <a:effectLst/>
                        <a:latin typeface="Arial" pitchFamily="34" charset="0"/>
                        <a:ea typeface="MS Mincho"/>
                        <a:cs typeface="Arial" pitchFamily="34" charset="0"/>
                      </a:endParaRPr>
                    </a:p>
                  </a:txBody>
                  <a:tcPr marL="37460" marR="37460" marT="0" marB="0" anchor="ctr"/>
                </a:tc>
                <a:tc>
                  <a:txBody>
                    <a:bodyPr/>
                    <a:lstStyle/>
                    <a:p>
                      <a:pPr marL="0" marR="0" algn="ctr">
                        <a:spcBef>
                          <a:spcPts val="0"/>
                        </a:spcBef>
                        <a:spcAft>
                          <a:spcPts val="0"/>
                        </a:spcAft>
                      </a:pPr>
                      <a:r>
                        <a:rPr lang="en-US" sz="2200" dirty="0">
                          <a:effectLst/>
                        </a:rPr>
                        <a:t>0.028</a:t>
                      </a:r>
                      <a:endParaRPr lang="en-US" sz="2200" dirty="0">
                        <a:effectLst/>
                        <a:latin typeface="Arial" pitchFamily="34" charset="0"/>
                        <a:ea typeface="MS Mincho"/>
                        <a:cs typeface="Arial" pitchFamily="34" charset="0"/>
                      </a:endParaRPr>
                    </a:p>
                  </a:txBody>
                  <a:tcPr marL="37460" marR="37460" marT="0" marB="0" anchor="ctr"/>
                </a:tc>
                <a:tc>
                  <a:txBody>
                    <a:bodyPr/>
                    <a:lstStyle/>
                    <a:p>
                      <a:pPr marL="0" marR="0" algn="ctr">
                        <a:spcBef>
                          <a:spcPts val="0"/>
                        </a:spcBef>
                        <a:spcAft>
                          <a:spcPts val="0"/>
                        </a:spcAft>
                      </a:pPr>
                      <a:r>
                        <a:rPr lang="en-US" sz="2200" dirty="0">
                          <a:effectLst/>
                        </a:rPr>
                        <a:t>0.97</a:t>
                      </a:r>
                      <a:endParaRPr lang="en-US" sz="2200" dirty="0">
                        <a:effectLst/>
                        <a:latin typeface="Arial" pitchFamily="34" charset="0"/>
                        <a:ea typeface="MS Mincho"/>
                        <a:cs typeface="Arial" pitchFamily="34" charset="0"/>
                      </a:endParaRPr>
                    </a:p>
                  </a:txBody>
                  <a:tcPr marL="37460" marR="37460" marT="0" marB="0" anchor="ctr"/>
                </a:tc>
                <a:tc>
                  <a:txBody>
                    <a:bodyPr/>
                    <a:lstStyle/>
                    <a:p>
                      <a:pPr marL="0" marR="0" algn="ctr">
                        <a:spcBef>
                          <a:spcPts val="0"/>
                        </a:spcBef>
                        <a:spcAft>
                          <a:spcPts val="0"/>
                        </a:spcAft>
                      </a:pPr>
                      <a:r>
                        <a:rPr lang="en-US" sz="2200" dirty="0">
                          <a:effectLst/>
                        </a:rPr>
                        <a:t>76</a:t>
                      </a:r>
                      <a:endParaRPr lang="en-US" sz="2200" dirty="0">
                        <a:effectLst/>
                        <a:latin typeface="Arial" pitchFamily="34" charset="0"/>
                        <a:ea typeface="MS Mincho"/>
                        <a:cs typeface="Arial" pitchFamily="34" charset="0"/>
                      </a:endParaRPr>
                    </a:p>
                  </a:txBody>
                  <a:tcPr marL="37460" marR="37460" marT="0" marB="0" anchor="ctr"/>
                </a:tc>
                <a:tc>
                  <a:txBody>
                    <a:bodyPr/>
                    <a:lstStyle/>
                    <a:p>
                      <a:pPr marL="0" marR="0" algn="ctr">
                        <a:spcBef>
                          <a:spcPts val="0"/>
                        </a:spcBef>
                        <a:spcAft>
                          <a:spcPts val="0"/>
                        </a:spcAft>
                      </a:pPr>
                      <a:r>
                        <a:rPr lang="en-US" sz="2200" dirty="0">
                          <a:effectLst/>
                        </a:rPr>
                        <a:t>12</a:t>
                      </a:r>
                      <a:endParaRPr lang="en-US" sz="2200" dirty="0">
                        <a:effectLst/>
                        <a:latin typeface="Arial" pitchFamily="34" charset="0"/>
                        <a:ea typeface="MS Mincho"/>
                        <a:cs typeface="Arial" pitchFamily="34" charset="0"/>
                      </a:endParaRPr>
                    </a:p>
                  </a:txBody>
                  <a:tcPr marL="37460" marR="37460" marT="0" marB="0" anchor="ctr"/>
                </a:tc>
                <a:tc>
                  <a:txBody>
                    <a:bodyPr/>
                    <a:lstStyle/>
                    <a:p>
                      <a:pPr marL="0" marR="0" algn="ctr">
                        <a:spcBef>
                          <a:spcPts val="0"/>
                        </a:spcBef>
                        <a:spcAft>
                          <a:spcPts val="0"/>
                        </a:spcAft>
                      </a:pPr>
                      <a:r>
                        <a:rPr lang="en-US" sz="2200" dirty="0">
                          <a:effectLst/>
                        </a:rPr>
                        <a:t>12</a:t>
                      </a:r>
                      <a:endParaRPr lang="en-US" sz="2200" dirty="0">
                        <a:effectLst/>
                        <a:latin typeface="Arial" pitchFamily="34" charset="0"/>
                        <a:ea typeface="MS Mincho"/>
                        <a:cs typeface="Arial" pitchFamily="34" charset="0"/>
                      </a:endParaRPr>
                    </a:p>
                  </a:txBody>
                  <a:tcPr marL="37460" marR="37460" marT="0" marB="0" anchor="ctr"/>
                </a:tc>
              </a:tr>
            </a:tbl>
          </a:graphicData>
        </a:graphic>
      </p:graphicFrame>
    </p:spTree>
    <p:extLst>
      <p:ext uri="{BB962C8B-B14F-4D97-AF65-F5344CB8AC3E}">
        <p14:creationId xmlns:p14="http://schemas.microsoft.com/office/powerpoint/2010/main" xmlns="" val="326488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52039"/>
            <a:ext cx="4572000" cy="3046988"/>
          </a:xfrm>
          <a:prstGeom prst="rect">
            <a:avLst/>
          </a:prstGeom>
          <a:noFill/>
        </p:spPr>
        <p:txBody>
          <a:bodyPr wrap="square" rtlCol="0">
            <a:spAutoFit/>
          </a:bodyPr>
          <a:lstStyle/>
          <a:p>
            <a:endParaRPr lang="en-US" sz="2400" dirty="0"/>
          </a:p>
          <a:p>
            <a:endParaRPr lang="en-US" sz="1200" dirty="0" smtClean="0"/>
          </a:p>
          <a:p>
            <a:r>
              <a:rPr lang="en-US" sz="2400" b="1" dirty="0" smtClean="0"/>
              <a:t>Three </a:t>
            </a:r>
            <a:r>
              <a:rPr lang="en-US" sz="2400" b="1" dirty="0"/>
              <a:t>high-N </a:t>
            </a:r>
            <a:r>
              <a:rPr lang="en-US" sz="2400" b="1" dirty="0" smtClean="0"/>
              <a:t>organic fertilizers:</a:t>
            </a:r>
          </a:p>
          <a:p>
            <a:endParaRPr lang="en-US" sz="1200" dirty="0" smtClean="0"/>
          </a:p>
          <a:p>
            <a:pPr marL="800100" lvl="1" indent="-342900">
              <a:buFont typeface="Arial" pitchFamily="34" charset="0"/>
              <a:buChar char="•"/>
            </a:pPr>
            <a:r>
              <a:rPr lang="en-US" sz="2400" dirty="0" smtClean="0"/>
              <a:t>Blood </a:t>
            </a:r>
            <a:r>
              <a:rPr lang="en-US" sz="2400" dirty="0"/>
              <a:t>M</a:t>
            </a:r>
            <a:r>
              <a:rPr lang="en-US" sz="2400" dirty="0" smtClean="0"/>
              <a:t>eal: 15.53% N</a:t>
            </a:r>
          </a:p>
          <a:p>
            <a:pPr marL="800100" lvl="1" indent="-342900">
              <a:buFont typeface="Arial" pitchFamily="34" charset="0"/>
              <a:buChar char="•"/>
            </a:pPr>
            <a:r>
              <a:rPr lang="en-US" sz="2400" dirty="0" smtClean="0"/>
              <a:t>Bone </a:t>
            </a:r>
            <a:r>
              <a:rPr lang="en-US" sz="2400" dirty="0"/>
              <a:t>M</a:t>
            </a:r>
            <a:r>
              <a:rPr lang="en-US" sz="2400" dirty="0" smtClean="0"/>
              <a:t>eal: 9.29% N	</a:t>
            </a:r>
          </a:p>
          <a:p>
            <a:pPr marL="800100" lvl="2" indent="-342900">
              <a:buFont typeface="Arial" pitchFamily="34" charset="0"/>
              <a:buChar char="•"/>
            </a:pPr>
            <a:r>
              <a:rPr lang="en-US" sz="2400" dirty="0" smtClean="0"/>
              <a:t>Feather </a:t>
            </a:r>
            <a:r>
              <a:rPr lang="en-US" sz="2400" dirty="0"/>
              <a:t>M</a:t>
            </a:r>
            <a:r>
              <a:rPr lang="en-US" sz="2400" dirty="0" smtClean="0"/>
              <a:t>eal</a:t>
            </a:r>
            <a:r>
              <a:rPr lang="en-US" sz="2400" dirty="0"/>
              <a:t>: 13.95% N</a:t>
            </a:r>
          </a:p>
          <a:p>
            <a:endParaRPr lang="en-US" sz="2400" dirty="0"/>
          </a:p>
          <a:p>
            <a:endParaRPr lang="en-US" sz="2400" dirty="0"/>
          </a:p>
        </p:txBody>
      </p:sp>
      <p:pic>
        <p:nvPicPr>
          <p:cNvPr id="3" name="Picture 2" descr="C:\Users\Dr Leticia Sonon\Desktop\100_381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4400" y="1552039"/>
            <a:ext cx="3682120" cy="309403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667000" y="228600"/>
            <a:ext cx="3429000" cy="1323439"/>
          </a:xfrm>
          <a:prstGeom prst="rect">
            <a:avLst/>
          </a:prstGeom>
          <a:noFill/>
        </p:spPr>
        <p:txBody>
          <a:bodyPr wrap="square" rtlCol="0">
            <a:spAutoFit/>
          </a:bodyPr>
          <a:lstStyle/>
          <a:p>
            <a:pPr algn="ctr"/>
            <a:r>
              <a:rPr lang="en-US" sz="4000" b="1" dirty="0" smtClean="0">
                <a:solidFill>
                  <a:srgbClr val="C00000"/>
                </a:solidFill>
                <a:effectLst>
                  <a:outerShdw blurRad="38100" dist="38100" dir="2700000" algn="tl">
                    <a:srgbClr val="000000">
                      <a:alpha val="43137"/>
                    </a:srgbClr>
                  </a:outerShdw>
                </a:effectLst>
              </a:rPr>
              <a:t>Methods</a:t>
            </a:r>
            <a:endParaRPr lang="en-US" sz="4000" b="1" dirty="0">
              <a:solidFill>
                <a:srgbClr val="C00000"/>
              </a:solidFill>
              <a:effectLst>
                <a:outerShdw blurRad="38100" dist="38100" dir="2700000" algn="tl">
                  <a:srgbClr val="000000">
                    <a:alpha val="43137"/>
                  </a:srgbClr>
                </a:outerShdw>
              </a:effectLst>
            </a:endParaRPr>
          </a:p>
          <a:p>
            <a:pPr algn="ctr"/>
            <a:endParaRPr lang="en-US" sz="4000" dirty="0"/>
          </a:p>
        </p:txBody>
      </p:sp>
    </p:spTree>
    <p:extLst>
      <p:ext uri="{BB962C8B-B14F-4D97-AF65-F5344CB8AC3E}">
        <p14:creationId xmlns:p14="http://schemas.microsoft.com/office/powerpoint/2010/main" xmlns="" val="1774704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558492537"/>
              </p:ext>
            </p:extLst>
          </p:nvPr>
        </p:nvGraphicFramePr>
        <p:xfrm>
          <a:off x="457200" y="1066800"/>
          <a:ext cx="7924800" cy="4540922"/>
        </p:xfrm>
        <a:graphic>
          <a:graphicData uri="http://schemas.openxmlformats.org/drawingml/2006/table">
            <a:tbl>
              <a:tblPr bandRow="1">
                <a:tableStyleId>{073A0DAA-6AF3-43AB-8588-CEC1D06C72B9}</a:tableStyleId>
              </a:tblPr>
              <a:tblGrid>
                <a:gridCol w="1146748"/>
                <a:gridCol w="986852"/>
                <a:gridCol w="990600"/>
                <a:gridCol w="788233"/>
                <a:gridCol w="944380"/>
                <a:gridCol w="1010587"/>
                <a:gridCol w="838200"/>
                <a:gridCol w="1219200"/>
              </a:tblGrid>
              <a:tr h="838200">
                <a:tc gridSpan="8">
                  <a:txBody>
                    <a:bodyPr/>
                    <a:lstStyle/>
                    <a:p>
                      <a:pPr marL="0" marR="0" algn="l">
                        <a:spcBef>
                          <a:spcPts val="0"/>
                        </a:spcBef>
                        <a:spcAft>
                          <a:spcPts val="0"/>
                        </a:spcAft>
                      </a:pPr>
                      <a:r>
                        <a:rPr lang="en-US" sz="2000" dirty="0">
                          <a:effectLst/>
                          <a:latin typeface="Arial" pitchFamily="34" charset="0"/>
                          <a:cs typeface="Arial" pitchFamily="34" charset="0"/>
                        </a:rPr>
                        <a:t>Table </a:t>
                      </a:r>
                      <a:r>
                        <a:rPr lang="en-US" sz="2000" dirty="0" smtClean="0">
                          <a:effectLst/>
                          <a:latin typeface="Arial" pitchFamily="34" charset="0"/>
                          <a:cs typeface="Arial" pitchFamily="34" charset="0"/>
                        </a:rPr>
                        <a:t>1. </a:t>
                      </a:r>
                      <a:r>
                        <a:rPr lang="en-US" sz="2000" dirty="0">
                          <a:effectLst/>
                          <a:latin typeface="Arial" pitchFamily="34" charset="0"/>
                          <a:cs typeface="Arial" pitchFamily="34" charset="0"/>
                        </a:rPr>
                        <a:t>Initial concentrations of </a:t>
                      </a:r>
                      <a:r>
                        <a:rPr lang="en-US" sz="2000" dirty="0" smtClean="0">
                          <a:effectLst/>
                          <a:latin typeface="Arial" pitchFamily="34" charset="0"/>
                          <a:cs typeface="Arial" pitchFamily="34" charset="0"/>
                        </a:rPr>
                        <a:t>total carbon </a:t>
                      </a:r>
                      <a:r>
                        <a:rPr lang="en-US" sz="2000" dirty="0">
                          <a:effectLst/>
                          <a:latin typeface="Arial" pitchFamily="34" charset="0"/>
                          <a:cs typeface="Arial" pitchFamily="34" charset="0"/>
                        </a:rPr>
                        <a:t>(C), </a:t>
                      </a:r>
                      <a:r>
                        <a:rPr lang="en-US" sz="2000" dirty="0" smtClean="0">
                          <a:effectLst/>
                          <a:latin typeface="Arial" pitchFamily="34" charset="0"/>
                          <a:cs typeface="Arial" pitchFamily="34" charset="0"/>
                        </a:rPr>
                        <a:t>total N, C:N, extractable NH</a:t>
                      </a:r>
                      <a:r>
                        <a:rPr lang="en-US" sz="2000" baseline="-25000" dirty="0" smtClean="0">
                          <a:effectLst/>
                          <a:latin typeface="Arial" pitchFamily="34" charset="0"/>
                          <a:cs typeface="Arial" pitchFamily="34" charset="0"/>
                        </a:rPr>
                        <a:t>4</a:t>
                      </a:r>
                      <a:r>
                        <a:rPr lang="en-US" sz="2000" dirty="0" smtClean="0">
                          <a:effectLst/>
                          <a:latin typeface="Arial" pitchFamily="34" charset="0"/>
                          <a:cs typeface="Arial" pitchFamily="34" charset="0"/>
                        </a:rPr>
                        <a:t>-N and NO</a:t>
                      </a:r>
                      <a:r>
                        <a:rPr lang="en-US" sz="2000" baseline="-25000" dirty="0" smtClean="0">
                          <a:effectLst/>
                          <a:latin typeface="Arial" pitchFamily="34" charset="0"/>
                          <a:cs typeface="Arial" pitchFamily="34" charset="0"/>
                        </a:rPr>
                        <a:t>3</a:t>
                      </a:r>
                      <a:r>
                        <a:rPr lang="en-US" sz="2000" dirty="0" smtClean="0">
                          <a:effectLst/>
                          <a:latin typeface="Arial" pitchFamily="34" charset="0"/>
                          <a:cs typeface="Arial" pitchFamily="34" charset="0"/>
                        </a:rPr>
                        <a:t>-N, and total P and K in </a:t>
                      </a:r>
                      <a:r>
                        <a:rPr lang="en-US" sz="2000" dirty="0">
                          <a:effectLst/>
                          <a:latin typeface="Arial" pitchFamily="34" charset="0"/>
                          <a:cs typeface="Arial" pitchFamily="34" charset="0"/>
                        </a:rPr>
                        <a:t>organic fertilizers.</a:t>
                      </a:r>
                      <a:endParaRPr lang="en-US" sz="2000" dirty="0">
                        <a:effectLst/>
                        <a:latin typeface="Arial" pitchFamily="34" charset="0"/>
                        <a:ea typeface="MS Mincho"/>
                        <a:cs typeface="Arial" pitchFamily="34" charset="0"/>
                      </a:endParaRPr>
                    </a:p>
                  </a:txBody>
                  <a:tcPr marL="37772" marR="3777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85800">
                <a:tc rowSpan="2">
                  <a:txBody>
                    <a:bodyPr/>
                    <a:lstStyle/>
                    <a:p>
                      <a:pPr marL="0" marR="0" algn="ctr">
                        <a:spcBef>
                          <a:spcPts val="0"/>
                        </a:spcBef>
                        <a:spcAft>
                          <a:spcPts val="0"/>
                        </a:spcAft>
                      </a:pPr>
                      <a:r>
                        <a:rPr lang="en-US" sz="1800" b="1" dirty="0">
                          <a:solidFill>
                            <a:schemeClr val="tx1"/>
                          </a:solidFill>
                          <a:effectLst>
                            <a:outerShdw blurRad="38100" dist="38100" dir="2700000" algn="tl">
                              <a:srgbClr val="000000">
                                <a:alpha val="43137"/>
                              </a:srgbClr>
                            </a:outerShdw>
                          </a:effectLst>
                          <a:latin typeface="Arial" pitchFamily="34" charset="0"/>
                          <a:cs typeface="Arial" pitchFamily="34" charset="0"/>
                        </a:rPr>
                        <a:t>Fertilizer</a:t>
                      </a:r>
                      <a:endParaRPr lang="en-US" sz="1800" b="1" dirty="0">
                        <a:solidFill>
                          <a:schemeClr val="tx1"/>
                        </a:solidFill>
                        <a:effectLst>
                          <a:outerShdw blurRad="38100" dist="38100" dir="2700000" algn="tl">
                            <a:srgbClr val="000000">
                              <a:alpha val="43137"/>
                            </a:srgbClr>
                          </a:outerShdw>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1800" b="1" dirty="0">
                          <a:solidFill>
                            <a:schemeClr val="tx1"/>
                          </a:solidFill>
                          <a:effectLst>
                            <a:outerShdw blurRad="38100" dist="38100" dir="2700000" algn="tl">
                              <a:srgbClr val="000000">
                                <a:alpha val="43137"/>
                              </a:srgbClr>
                            </a:outerShdw>
                          </a:effectLst>
                          <a:latin typeface="Arial" pitchFamily="34" charset="0"/>
                          <a:cs typeface="Arial" pitchFamily="34" charset="0"/>
                        </a:rPr>
                        <a:t>Total C</a:t>
                      </a:r>
                      <a:endParaRPr lang="en-US" sz="1800" b="1" dirty="0">
                        <a:solidFill>
                          <a:schemeClr val="tx1"/>
                        </a:solidFill>
                        <a:effectLst>
                          <a:outerShdw blurRad="38100" dist="38100" dir="2700000" algn="tl">
                            <a:srgbClr val="000000">
                              <a:alpha val="43137"/>
                            </a:srgbClr>
                          </a:outerShdw>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1800" b="1" dirty="0">
                          <a:solidFill>
                            <a:schemeClr val="tx1"/>
                          </a:solidFill>
                          <a:effectLst>
                            <a:outerShdw blurRad="38100" dist="38100" dir="2700000" algn="tl">
                              <a:srgbClr val="000000">
                                <a:alpha val="43137"/>
                              </a:srgbClr>
                            </a:outerShdw>
                          </a:effectLst>
                          <a:latin typeface="Arial" pitchFamily="34" charset="0"/>
                          <a:cs typeface="Arial" pitchFamily="34" charset="0"/>
                        </a:rPr>
                        <a:t>Total N</a:t>
                      </a:r>
                      <a:endParaRPr lang="en-US" sz="1800" b="1" dirty="0">
                        <a:solidFill>
                          <a:schemeClr val="tx1"/>
                        </a:solidFill>
                        <a:effectLst>
                          <a:outerShdw blurRad="38100" dist="38100" dir="2700000" algn="tl">
                            <a:srgbClr val="000000">
                              <a:alpha val="43137"/>
                            </a:srgbClr>
                          </a:outerShdw>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1800" b="1" dirty="0">
                          <a:solidFill>
                            <a:schemeClr val="tx1"/>
                          </a:solidFill>
                          <a:effectLst>
                            <a:outerShdw blurRad="38100" dist="38100" dir="2700000" algn="tl">
                              <a:srgbClr val="000000">
                                <a:alpha val="43137"/>
                              </a:srgbClr>
                            </a:outerShdw>
                          </a:effectLst>
                          <a:latin typeface="Arial" pitchFamily="34" charset="0"/>
                          <a:cs typeface="Arial" pitchFamily="34" charset="0"/>
                        </a:rPr>
                        <a:t>C:N</a:t>
                      </a:r>
                      <a:endParaRPr lang="en-US" sz="1800" b="1" dirty="0">
                        <a:solidFill>
                          <a:schemeClr val="tx1"/>
                        </a:solidFill>
                        <a:effectLst>
                          <a:outerShdw blurRad="38100" dist="38100" dir="2700000" algn="tl">
                            <a:srgbClr val="000000">
                              <a:alpha val="43137"/>
                            </a:srgbClr>
                          </a:outerShdw>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18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Extr</a:t>
                      </a:r>
                      <a:r>
                        <a:rPr lang="en-US" sz="1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NH</a:t>
                      </a:r>
                      <a:r>
                        <a:rPr lang="en-US" sz="1800" b="1" baseline="-25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4</a:t>
                      </a:r>
                      <a:r>
                        <a:rPr lang="en-US" sz="1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-N</a:t>
                      </a:r>
                      <a:endParaRPr lang="en-US" sz="1800" b="1" dirty="0">
                        <a:solidFill>
                          <a:schemeClr val="tx1"/>
                        </a:solidFill>
                        <a:effectLst>
                          <a:outerShdw blurRad="38100" dist="38100" dir="2700000" algn="tl">
                            <a:srgbClr val="000000">
                              <a:alpha val="43137"/>
                            </a:srgbClr>
                          </a:outerShdw>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18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Extr</a:t>
                      </a:r>
                      <a:r>
                        <a:rPr lang="en-US" sz="1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NO</a:t>
                      </a:r>
                      <a:r>
                        <a:rPr lang="en-US" sz="1800" b="1" baseline="-25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3</a:t>
                      </a:r>
                      <a:r>
                        <a:rPr lang="en-US" sz="1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-N</a:t>
                      </a:r>
                      <a:endParaRPr lang="en-US" sz="1800" b="1" dirty="0">
                        <a:solidFill>
                          <a:schemeClr val="tx1"/>
                        </a:solidFill>
                        <a:effectLst>
                          <a:outerShdw blurRad="38100" dist="38100" dir="2700000" algn="tl">
                            <a:srgbClr val="000000">
                              <a:alpha val="43137"/>
                            </a:srgbClr>
                          </a:outerShdw>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1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Total</a:t>
                      </a:r>
                      <a:r>
                        <a:rPr lang="en-US" sz="1800" b="1" baseline="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1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P</a:t>
                      </a:r>
                      <a:endParaRPr lang="en-US" sz="1800" b="1" dirty="0">
                        <a:solidFill>
                          <a:schemeClr val="tx1"/>
                        </a:solidFill>
                        <a:effectLst>
                          <a:outerShdw blurRad="38100" dist="38100" dir="2700000" algn="tl">
                            <a:srgbClr val="000000">
                              <a:alpha val="43137"/>
                            </a:srgbClr>
                          </a:outerShdw>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1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Total K</a:t>
                      </a:r>
                      <a:endParaRPr lang="en-US" sz="1800" b="1" dirty="0">
                        <a:solidFill>
                          <a:schemeClr val="tx1"/>
                        </a:solidFill>
                        <a:effectLst>
                          <a:outerShdw blurRad="38100" dist="38100" dir="2700000" algn="tl">
                            <a:srgbClr val="000000">
                              <a:alpha val="43137"/>
                            </a:srgbClr>
                          </a:outerShdw>
                        </a:effectLst>
                        <a:latin typeface="Arial" pitchFamily="34" charset="0"/>
                        <a:ea typeface="MS Mincho"/>
                        <a:cs typeface="Arial" pitchFamily="34" charset="0"/>
                      </a:endParaRPr>
                    </a:p>
                  </a:txBody>
                  <a:tcPr marL="37772" marR="37772" marT="0" marB="0" anchor="ctr"/>
                </a:tc>
              </a:tr>
              <a:tr h="533400">
                <a:tc vMerge="1">
                  <a:txBody>
                    <a:bodyPr/>
                    <a:lstStyle/>
                    <a:p>
                      <a:endParaRPr lang="en-US"/>
                    </a:p>
                  </a:txBody>
                  <a:tcPr/>
                </a:tc>
                <a:tc>
                  <a:txBody>
                    <a:bodyPr/>
                    <a:lstStyle/>
                    <a:p>
                      <a:pPr marL="0" marR="0" algn="ctr">
                        <a:spcBef>
                          <a:spcPts val="0"/>
                        </a:spcBef>
                        <a:spcAft>
                          <a:spcPts val="0"/>
                        </a:spcAft>
                      </a:pPr>
                      <a:r>
                        <a:rPr lang="en-US" sz="1600" dirty="0">
                          <a:effectLst/>
                          <a:latin typeface="Arial" pitchFamily="34" charset="0"/>
                          <a:cs typeface="Arial" pitchFamily="34" charset="0"/>
                        </a:rPr>
                        <a:t>%</a:t>
                      </a:r>
                      <a:endParaRPr lang="en-US" sz="1600" dirty="0">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1600" dirty="0">
                          <a:effectLst/>
                          <a:latin typeface="Arial" pitchFamily="34" charset="0"/>
                          <a:cs typeface="Arial" pitchFamily="34" charset="0"/>
                        </a:rPr>
                        <a:t>%</a:t>
                      </a:r>
                      <a:endParaRPr lang="en-US" sz="1600" dirty="0">
                        <a:effectLst/>
                        <a:latin typeface="Arial" pitchFamily="34" charset="0"/>
                        <a:ea typeface="MS Mincho"/>
                        <a:cs typeface="Arial" pitchFamily="34" charset="0"/>
                      </a:endParaRPr>
                    </a:p>
                  </a:txBody>
                  <a:tcPr marL="37772" marR="37772" marT="0" marB="0" anchor="ctr"/>
                </a:tc>
                <a:tc>
                  <a:txBody>
                    <a:bodyPr/>
                    <a:lstStyle/>
                    <a:p>
                      <a:endParaRPr lang="en-US" sz="1600" dirty="0"/>
                    </a:p>
                  </a:txBody>
                  <a:tcPr/>
                </a:tc>
                <a:tc>
                  <a:txBody>
                    <a:bodyPr/>
                    <a:lstStyle/>
                    <a:p>
                      <a:pPr marL="0" marR="0" algn="ctr">
                        <a:spcBef>
                          <a:spcPts val="0"/>
                        </a:spcBef>
                        <a:spcAft>
                          <a:spcPts val="0"/>
                        </a:spcAft>
                      </a:pPr>
                      <a:r>
                        <a:rPr lang="en-US" sz="1600" dirty="0">
                          <a:effectLst/>
                          <a:latin typeface="Arial" pitchFamily="34" charset="0"/>
                          <a:cs typeface="Arial" pitchFamily="34" charset="0"/>
                        </a:rPr>
                        <a:t>mg kg</a:t>
                      </a:r>
                      <a:r>
                        <a:rPr lang="en-US" sz="1600" baseline="30000" dirty="0">
                          <a:effectLst/>
                          <a:latin typeface="Arial" pitchFamily="34" charset="0"/>
                          <a:cs typeface="Arial" pitchFamily="34" charset="0"/>
                        </a:rPr>
                        <a:t>-1</a:t>
                      </a:r>
                      <a:endParaRPr lang="en-US" sz="1600" dirty="0">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1600" dirty="0">
                          <a:effectLst/>
                          <a:latin typeface="Arial" pitchFamily="34" charset="0"/>
                          <a:cs typeface="Arial" pitchFamily="34" charset="0"/>
                        </a:rPr>
                        <a:t>mg kg</a:t>
                      </a:r>
                      <a:r>
                        <a:rPr lang="en-US" sz="1600" baseline="30000" dirty="0">
                          <a:effectLst/>
                          <a:latin typeface="Arial" pitchFamily="34" charset="0"/>
                          <a:cs typeface="Arial" pitchFamily="34" charset="0"/>
                        </a:rPr>
                        <a:t>-1</a:t>
                      </a:r>
                      <a:endParaRPr lang="en-US" sz="1600" dirty="0">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1600" dirty="0">
                          <a:effectLst/>
                          <a:latin typeface="Arial" pitchFamily="34" charset="0"/>
                          <a:cs typeface="Arial" pitchFamily="34" charset="0"/>
                        </a:rPr>
                        <a:t>%</a:t>
                      </a:r>
                      <a:endParaRPr lang="en-US" sz="1600" dirty="0">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1600" dirty="0">
                          <a:effectLst/>
                          <a:latin typeface="Arial" pitchFamily="34" charset="0"/>
                          <a:cs typeface="Arial" pitchFamily="34" charset="0"/>
                        </a:rPr>
                        <a:t>%</a:t>
                      </a:r>
                      <a:endParaRPr lang="en-US" sz="1600" dirty="0">
                        <a:effectLst/>
                        <a:latin typeface="Arial" pitchFamily="34" charset="0"/>
                        <a:ea typeface="MS Mincho"/>
                        <a:cs typeface="Arial" pitchFamily="34" charset="0"/>
                      </a:endParaRPr>
                    </a:p>
                  </a:txBody>
                  <a:tcPr marL="37772" marR="37772" marT="0" marB="0" anchor="ctr"/>
                </a:tc>
              </a:tr>
              <a:tr h="838200">
                <a:tc>
                  <a:txBody>
                    <a:bodyPr/>
                    <a:lstStyle/>
                    <a:p>
                      <a:pPr marL="0" marR="0" algn="l">
                        <a:spcBef>
                          <a:spcPts val="0"/>
                        </a:spcBef>
                        <a:spcAft>
                          <a:spcPts val="0"/>
                        </a:spcAft>
                      </a:pPr>
                      <a:r>
                        <a:rPr lang="en-US" sz="2200" dirty="0">
                          <a:effectLst/>
                          <a:latin typeface="Arial" pitchFamily="34" charset="0"/>
                          <a:cs typeface="Arial" pitchFamily="34" charset="0"/>
                        </a:rPr>
                        <a:t>Feather Meal</a:t>
                      </a:r>
                      <a:endParaRPr lang="en-US" sz="2200" dirty="0">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2200" dirty="0">
                          <a:effectLst/>
                          <a:latin typeface="Arial" pitchFamily="34" charset="0"/>
                          <a:cs typeface="Arial" pitchFamily="34" charset="0"/>
                        </a:rPr>
                        <a:t>49.43</a:t>
                      </a:r>
                      <a:endParaRPr lang="en-US" sz="2200" dirty="0">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2200">
                          <a:effectLst/>
                          <a:latin typeface="Arial" pitchFamily="34" charset="0"/>
                          <a:cs typeface="Arial" pitchFamily="34" charset="0"/>
                        </a:rPr>
                        <a:t>13.95</a:t>
                      </a:r>
                      <a:endParaRPr lang="en-US" sz="2200">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2200" dirty="0">
                          <a:effectLst/>
                          <a:latin typeface="Arial" pitchFamily="34" charset="0"/>
                          <a:cs typeface="Arial" pitchFamily="34" charset="0"/>
                        </a:rPr>
                        <a:t>3.11</a:t>
                      </a:r>
                      <a:endParaRPr lang="en-US" sz="2200" dirty="0">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2200" dirty="0" smtClean="0">
                          <a:effectLst/>
                          <a:latin typeface="Arial" pitchFamily="34" charset="0"/>
                          <a:cs typeface="Arial" pitchFamily="34" charset="0"/>
                        </a:rPr>
                        <a:t>301</a:t>
                      </a:r>
                      <a:endParaRPr lang="en-US" sz="2200" dirty="0">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2200">
                          <a:effectLst/>
                          <a:latin typeface="Arial" pitchFamily="34" charset="0"/>
                          <a:cs typeface="Arial" pitchFamily="34" charset="0"/>
                        </a:rPr>
                        <a:t>1.91</a:t>
                      </a:r>
                      <a:endParaRPr lang="en-US" sz="2200">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2200">
                          <a:effectLst/>
                          <a:latin typeface="Arial" pitchFamily="34" charset="0"/>
                          <a:cs typeface="Arial" pitchFamily="34" charset="0"/>
                        </a:rPr>
                        <a:t>0.26</a:t>
                      </a:r>
                      <a:endParaRPr lang="en-US" sz="2200">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2200">
                          <a:effectLst/>
                          <a:latin typeface="Arial" pitchFamily="34" charset="0"/>
                          <a:cs typeface="Arial" pitchFamily="34" charset="0"/>
                        </a:rPr>
                        <a:t>0.08</a:t>
                      </a:r>
                      <a:endParaRPr lang="en-US" sz="2200">
                        <a:effectLst/>
                        <a:latin typeface="Arial" pitchFamily="34" charset="0"/>
                        <a:ea typeface="MS Mincho"/>
                        <a:cs typeface="Arial" pitchFamily="34" charset="0"/>
                      </a:endParaRPr>
                    </a:p>
                  </a:txBody>
                  <a:tcPr marL="37772" marR="37772" marT="0" marB="0" anchor="ctr"/>
                </a:tc>
              </a:tr>
              <a:tr h="762000">
                <a:tc>
                  <a:txBody>
                    <a:bodyPr/>
                    <a:lstStyle/>
                    <a:p>
                      <a:pPr marL="0" marR="0" algn="l">
                        <a:spcBef>
                          <a:spcPts val="0"/>
                        </a:spcBef>
                        <a:spcAft>
                          <a:spcPts val="0"/>
                        </a:spcAft>
                      </a:pPr>
                      <a:r>
                        <a:rPr lang="en-US" sz="2200">
                          <a:effectLst/>
                          <a:latin typeface="Arial" pitchFamily="34" charset="0"/>
                          <a:cs typeface="Arial" pitchFamily="34" charset="0"/>
                        </a:rPr>
                        <a:t>Bone Meal</a:t>
                      </a:r>
                      <a:endParaRPr lang="en-US" sz="2200">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2200" dirty="0">
                          <a:effectLst/>
                          <a:latin typeface="Arial" pitchFamily="34" charset="0"/>
                          <a:cs typeface="Arial" pitchFamily="34" charset="0"/>
                        </a:rPr>
                        <a:t>42.61</a:t>
                      </a:r>
                      <a:endParaRPr lang="en-US" sz="2200" dirty="0">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2200" dirty="0">
                          <a:effectLst/>
                          <a:latin typeface="Arial" pitchFamily="34" charset="0"/>
                          <a:cs typeface="Arial" pitchFamily="34" charset="0"/>
                        </a:rPr>
                        <a:t>9.29</a:t>
                      </a:r>
                      <a:endParaRPr lang="en-US" sz="2200" dirty="0">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2200" dirty="0">
                          <a:effectLst/>
                          <a:latin typeface="Arial" pitchFamily="34" charset="0"/>
                          <a:cs typeface="Arial" pitchFamily="34" charset="0"/>
                        </a:rPr>
                        <a:t>4.59</a:t>
                      </a:r>
                      <a:endParaRPr lang="en-US" sz="2200" dirty="0">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2200" dirty="0" smtClean="0">
                          <a:effectLst/>
                          <a:latin typeface="Arial" pitchFamily="34" charset="0"/>
                          <a:cs typeface="Arial" pitchFamily="34" charset="0"/>
                        </a:rPr>
                        <a:t>38</a:t>
                      </a:r>
                      <a:endParaRPr lang="en-US" sz="2200" dirty="0">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2200">
                          <a:effectLst/>
                          <a:latin typeface="Arial" pitchFamily="34" charset="0"/>
                          <a:cs typeface="Arial" pitchFamily="34" charset="0"/>
                        </a:rPr>
                        <a:t>3.49</a:t>
                      </a:r>
                      <a:endParaRPr lang="en-US" sz="2200">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2200">
                          <a:effectLst/>
                          <a:latin typeface="Arial" pitchFamily="34" charset="0"/>
                          <a:cs typeface="Arial" pitchFamily="34" charset="0"/>
                        </a:rPr>
                        <a:t>4.21</a:t>
                      </a:r>
                      <a:endParaRPr lang="en-US" sz="2200">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2200">
                          <a:effectLst/>
                          <a:latin typeface="Arial" pitchFamily="34" charset="0"/>
                          <a:cs typeface="Arial" pitchFamily="34" charset="0"/>
                        </a:rPr>
                        <a:t>0.66</a:t>
                      </a:r>
                      <a:endParaRPr lang="en-US" sz="2200">
                        <a:effectLst/>
                        <a:latin typeface="Arial" pitchFamily="34" charset="0"/>
                        <a:ea typeface="MS Mincho"/>
                        <a:cs typeface="Arial" pitchFamily="34" charset="0"/>
                      </a:endParaRPr>
                    </a:p>
                  </a:txBody>
                  <a:tcPr marL="37772" marR="37772" marT="0" marB="0" anchor="ctr"/>
                </a:tc>
              </a:tr>
              <a:tr h="883322">
                <a:tc>
                  <a:txBody>
                    <a:bodyPr/>
                    <a:lstStyle/>
                    <a:p>
                      <a:pPr marL="0" marR="0" algn="l">
                        <a:spcBef>
                          <a:spcPts val="0"/>
                        </a:spcBef>
                        <a:spcAft>
                          <a:spcPts val="0"/>
                        </a:spcAft>
                      </a:pPr>
                      <a:r>
                        <a:rPr lang="en-US" sz="2200">
                          <a:effectLst/>
                          <a:latin typeface="Arial" pitchFamily="34" charset="0"/>
                          <a:cs typeface="Arial" pitchFamily="34" charset="0"/>
                        </a:rPr>
                        <a:t>Blood Meal</a:t>
                      </a:r>
                      <a:endParaRPr lang="en-US" sz="2200">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2200">
                          <a:effectLst/>
                          <a:latin typeface="Arial" pitchFamily="34" charset="0"/>
                          <a:cs typeface="Arial" pitchFamily="34" charset="0"/>
                        </a:rPr>
                        <a:t>49.24</a:t>
                      </a:r>
                      <a:endParaRPr lang="en-US" sz="2200">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2200" dirty="0">
                          <a:effectLst/>
                          <a:latin typeface="Arial" pitchFamily="34" charset="0"/>
                          <a:cs typeface="Arial" pitchFamily="34" charset="0"/>
                        </a:rPr>
                        <a:t>15.53</a:t>
                      </a:r>
                      <a:endParaRPr lang="en-US" sz="2200" dirty="0">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2200" dirty="0">
                          <a:effectLst/>
                          <a:latin typeface="Arial" pitchFamily="34" charset="0"/>
                          <a:cs typeface="Arial" pitchFamily="34" charset="0"/>
                        </a:rPr>
                        <a:t>3.18</a:t>
                      </a:r>
                      <a:endParaRPr lang="en-US" sz="2200" dirty="0">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2200" dirty="0" smtClean="0">
                          <a:effectLst/>
                          <a:latin typeface="Arial" pitchFamily="34" charset="0"/>
                          <a:cs typeface="Arial" pitchFamily="34" charset="0"/>
                        </a:rPr>
                        <a:t>256</a:t>
                      </a:r>
                      <a:endParaRPr lang="en-US" sz="2200" dirty="0">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2200" dirty="0">
                          <a:effectLst/>
                          <a:latin typeface="Arial" pitchFamily="34" charset="0"/>
                          <a:cs typeface="Arial" pitchFamily="34" charset="0"/>
                        </a:rPr>
                        <a:t>0.94</a:t>
                      </a:r>
                      <a:endParaRPr lang="en-US" sz="2200" dirty="0">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2200" dirty="0">
                          <a:effectLst/>
                          <a:latin typeface="Arial" pitchFamily="34" charset="0"/>
                          <a:cs typeface="Arial" pitchFamily="34" charset="0"/>
                        </a:rPr>
                        <a:t>0.15</a:t>
                      </a:r>
                      <a:endParaRPr lang="en-US" sz="2200" dirty="0">
                        <a:effectLst/>
                        <a:latin typeface="Arial" pitchFamily="34" charset="0"/>
                        <a:ea typeface="MS Mincho"/>
                        <a:cs typeface="Arial" pitchFamily="34" charset="0"/>
                      </a:endParaRPr>
                    </a:p>
                  </a:txBody>
                  <a:tcPr marL="37772" marR="37772" marT="0" marB="0" anchor="ctr"/>
                </a:tc>
                <a:tc>
                  <a:txBody>
                    <a:bodyPr/>
                    <a:lstStyle/>
                    <a:p>
                      <a:pPr marL="0" marR="0" algn="ctr">
                        <a:spcBef>
                          <a:spcPts val="0"/>
                        </a:spcBef>
                        <a:spcAft>
                          <a:spcPts val="0"/>
                        </a:spcAft>
                      </a:pPr>
                      <a:r>
                        <a:rPr lang="en-US" sz="2200" dirty="0">
                          <a:effectLst/>
                          <a:latin typeface="Arial" pitchFamily="34" charset="0"/>
                          <a:cs typeface="Arial" pitchFamily="34" charset="0"/>
                        </a:rPr>
                        <a:t>0.41</a:t>
                      </a:r>
                      <a:endParaRPr lang="en-US" sz="2200" dirty="0">
                        <a:effectLst/>
                        <a:latin typeface="Arial" pitchFamily="34" charset="0"/>
                        <a:ea typeface="MS Mincho"/>
                        <a:cs typeface="Arial" pitchFamily="34" charset="0"/>
                      </a:endParaRPr>
                    </a:p>
                  </a:txBody>
                  <a:tcPr marL="37772" marR="37772" marT="0" marB="0" anchor="ctr"/>
                </a:tc>
              </a:tr>
            </a:tbl>
          </a:graphicData>
        </a:graphic>
      </p:graphicFrame>
    </p:spTree>
    <p:extLst>
      <p:ext uri="{BB962C8B-B14F-4D97-AF65-F5344CB8AC3E}">
        <p14:creationId xmlns:p14="http://schemas.microsoft.com/office/powerpoint/2010/main" xmlns="" val="4185525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066800"/>
            <a:ext cx="7772400" cy="4031873"/>
          </a:xfrm>
          <a:prstGeom prst="rect">
            <a:avLst/>
          </a:prstGeom>
        </p:spPr>
        <p:txBody>
          <a:bodyPr wrap="square">
            <a:spAutoFit/>
          </a:bodyPr>
          <a:lstStyle/>
          <a:p>
            <a:pPr marL="514350" indent="-514350">
              <a:buFont typeface="Arial" pitchFamily="34" charset="0"/>
              <a:buChar char="•"/>
            </a:pPr>
            <a:r>
              <a:rPr lang="en-US" sz="3200" b="1" dirty="0" smtClean="0"/>
              <a:t>Rate </a:t>
            </a:r>
            <a:r>
              <a:rPr lang="en-US" sz="3200" b="1" dirty="0"/>
              <a:t>of application</a:t>
            </a:r>
            <a:r>
              <a:rPr lang="en-US" sz="3200" dirty="0"/>
              <a:t>: 200 kg N/ha or 100 mg N/kg soil</a:t>
            </a:r>
          </a:p>
          <a:p>
            <a:pPr marL="514350" indent="-514350">
              <a:buFont typeface="Arial" pitchFamily="34" charset="0"/>
              <a:buChar char="•"/>
            </a:pPr>
            <a:endParaRPr lang="en-US" sz="3200" dirty="0" smtClean="0"/>
          </a:p>
          <a:p>
            <a:pPr marL="514350" indent="-514350">
              <a:buFont typeface="Arial" pitchFamily="34" charset="0"/>
              <a:buChar char="•"/>
            </a:pPr>
            <a:r>
              <a:rPr lang="en-US" sz="3200" b="1" dirty="0" smtClean="0"/>
              <a:t>Moisture </a:t>
            </a:r>
            <a:r>
              <a:rPr lang="en-US" sz="3200" b="1" dirty="0"/>
              <a:t>condition </a:t>
            </a:r>
            <a:r>
              <a:rPr lang="en-US" sz="3200" dirty="0"/>
              <a:t>during incubation: </a:t>
            </a:r>
            <a:r>
              <a:rPr lang="en-US" sz="3200" dirty="0" smtClean="0"/>
              <a:t>70% </a:t>
            </a:r>
            <a:r>
              <a:rPr lang="en-US" sz="3200" dirty="0"/>
              <a:t>field capacity</a:t>
            </a:r>
          </a:p>
          <a:p>
            <a:pPr marL="514350" indent="-514350">
              <a:buFont typeface="Arial" pitchFamily="34" charset="0"/>
              <a:buChar char="•"/>
            </a:pPr>
            <a:endParaRPr lang="en-US" sz="3200" dirty="0" smtClean="0"/>
          </a:p>
          <a:p>
            <a:pPr marL="514350" indent="-514350">
              <a:buFont typeface="Arial" pitchFamily="34" charset="0"/>
              <a:buChar char="•"/>
            </a:pPr>
            <a:r>
              <a:rPr lang="en-US" sz="3200" b="1" dirty="0" smtClean="0"/>
              <a:t>Incubation time</a:t>
            </a:r>
            <a:r>
              <a:rPr lang="en-US" sz="3200" dirty="0" smtClean="0"/>
              <a:t> (d): 3, 8, 15, 24, 31, 52, 80, 95</a:t>
            </a:r>
            <a:endParaRPr lang="en-US" sz="3200" dirty="0"/>
          </a:p>
        </p:txBody>
      </p:sp>
    </p:spTree>
    <p:extLst>
      <p:ext uri="{BB962C8B-B14F-4D97-AF65-F5344CB8AC3E}">
        <p14:creationId xmlns:p14="http://schemas.microsoft.com/office/powerpoint/2010/main" xmlns="" val="2067062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r Leticia Sonon\Desktop\100_378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08493" y="2514600"/>
            <a:ext cx="4266428" cy="32004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lowchart: Magnetic Disk 1"/>
          <p:cNvSpPr/>
          <p:nvPr/>
        </p:nvSpPr>
        <p:spPr>
          <a:xfrm>
            <a:off x="5853298" y="1040625"/>
            <a:ext cx="990600" cy="1178607"/>
          </a:xfrm>
          <a:prstGeom prst="flowChartMagneticDisk">
            <a:avLst/>
          </a:prstGeom>
          <a:solidFill>
            <a:schemeClr val="accent3">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853298" y="1040625"/>
            <a:ext cx="990600" cy="397379"/>
          </a:xfrm>
          <a:prstGeom prst="ellipse">
            <a:avLst/>
          </a:prstGeom>
          <a:solidFill>
            <a:schemeClr val="accent3">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Flowchart: Magnetic Disk 4"/>
          <p:cNvSpPr/>
          <p:nvPr/>
        </p:nvSpPr>
        <p:spPr>
          <a:xfrm>
            <a:off x="5853298" y="1513134"/>
            <a:ext cx="990600" cy="706098"/>
          </a:xfrm>
          <a:prstGeom prst="flowChartMagneticDisk">
            <a:avLst/>
          </a:prstGeom>
          <a:blipFill>
            <a:blip r:embed="rId4" cstate="print"/>
            <a:tile tx="0" ty="0" sx="100000" sy="100000" flip="none" algn="tl"/>
          </a:bli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Process 10"/>
          <p:cNvSpPr/>
          <p:nvPr/>
        </p:nvSpPr>
        <p:spPr>
          <a:xfrm rot="840000">
            <a:off x="6348598" y="450252"/>
            <a:ext cx="45719" cy="1524000"/>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Oval 3"/>
          <p:cNvSpPr/>
          <p:nvPr/>
        </p:nvSpPr>
        <p:spPr>
          <a:xfrm>
            <a:off x="6289672" y="1151007"/>
            <a:ext cx="152035" cy="122490"/>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1040625"/>
            <a:ext cx="3581400" cy="4832092"/>
          </a:xfrm>
          <a:prstGeom prst="rect">
            <a:avLst/>
          </a:prstGeom>
        </p:spPr>
        <p:txBody>
          <a:bodyPr wrap="square">
            <a:spAutoFit/>
          </a:bodyPr>
          <a:lstStyle/>
          <a:p>
            <a:r>
              <a:rPr lang="en-US" sz="2800" b="1" dirty="0"/>
              <a:t>Incubation Experiment</a:t>
            </a:r>
            <a:endParaRPr lang="en-US" sz="2800" dirty="0"/>
          </a:p>
          <a:p>
            <a:endParaRPr lang="en-US" sz="2000" dirty="0" smtClean="0"/>
          </a:p>
          <a:p>
            <a:r>
              <a:rPr lang="en-US" sz="2000" dirty="0" smtClean="0"/>
              <a:t>Containers </a:t>
            </a:r>
            <a:r>
              <a:rPr lang="en-US" sz="2000" dirty="0"/>
              <a:t>were covered with lids with 0.4 cm hole cut in the center. The hole was plugged with cotton ball and a </a:t>
            </a:r>
            <a:r>
              <a:rPr lang="en-US" sz="2000" dirty="0" err="1" smtClean="0"/>
              <a:t>parafilm</a:t>
            </a:r>
            <a:r>
              <a:rPr lang="en-US" sz="2000" dirty="0" smtClean="0"/>
              <a:t> </a:t>
            </a:r>
            <a:r>
              <a:rPr lang="en-US" sz="2000" dirty="0"/>
              <a:t>was </a:t>
            </a:r>
            <a:r>
              <a:rPr lang="en-US" sz="2000" dirty="0" smtClean="0"/>
              <a:t>stretched over the lid to </a:t>
            </a:r>
            <a:r>
              <a:rPr lang="en-US" sz="2000" dirty="0"/>
              <a:t>minimize water loss </a:t>
            </a:r>
            <a:r>
              <a:rPr lang="en-US" sz="2000" dirty="0" smtClean="0"/>
              <a:t>but </a:t>
            </a:r>
            <a:r>
              <a:rPr lang="en-US" sz="2000" dirty="0"/>
              <a:t>allow gas exchange during incubation. Moisture content of incubated soil/organic fertilizer was maintained at 70% field capacity throughout the incubation by adding water after </a:t>
            </a:r>
            <a:r>
              <a:rPr lang="en-US" sz="2000" dirty="0" smtClean="0"/>
              <a:t>weighing the </a:t>
            </a:r>
            <a:r>
              <a:rPr lang="en-US" sz="2000" dirty="0"/>
              <a:t>jars.</a:t>
            </a:r>
          </a:p>
        </p:txBody>
      </p:sp>
    </p:spTree>
    <p:extLst>
      <p:ext uri="{BB962C8B-B14F-4D97-AF65-F5344CB8AC3E}">
        <p14:creationId xmlns:p14="http://schemas.microsoft.com/office/powerpoint/2010/main" xmlns="" val="2679100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14400"/>
            <a:ext cx="6705600" cy="3170099"/>
          </a:xfrm>
          <a:prstGeom prst="rect">
            <a:avLst/>
          </a:prstGeom>
          <a:noFill/>
        </p:spPr>
        <p:txBody>
          <a:bodyPr wrap="square" rtlCol="0">
            <a:spAutoFit/>
          </a:bodyPr>
          <a:lstStyle/>
          <a:p>
            <a:r>
              <a:rPr lang="en-US" sz="3200" b="1" dirty="0" smtClean="0"/>
              <a:t>Measurements done every sampling:</a:t>
            </a:r>
            <a:endParaRPr lang="en-US" dirty="0" smtClean="0"/>
          </a:p>
          <a:p>
            <a:endParaRPr lang="en-US" sz="2800" dirty="0" smtClean="0"/>
          </a:p>
          <a:p>
            <a:pPr marL="2286000" lvl="4" indent="-457200">
              <a:buFont typeface="Arial" pitchFamily="34" charset="0"/>
              <a:buChar char="•"/>
            </a:pPr>
            <a:r>
              <a:rPr lang="en-US" sz="2800" dirty="0" smtClean="0"/>
              <a:t>NH</a:t>
            </a:r>
            <a:r>
              <a:rPr lang="en-US" sz="2800" baseline="-25000" dirty="0" smtClean="0"/>
              <a:t>4</a:t>
            </a:r>
            <a:r>
              <a:rPr lang="en-US" sz="2800" dirty="0" smtClean="0"/>
              <a:t>-N</a:t>
            </a:r>
            <a:endParaRPr lang="en-US" sz="2400" dirty="0" smtClean="0"/>
          </a:p>
          <a:p>
            <a:pPr marL="2286000" lvl="4" indent="-457200">
              <a:buFont typeface="Arial" pitchFamily="34" charset="0"/>
              <a:buChar char="•"/>
            </a:pPr>
            <a:r>
              <a:rPr lang="en-US" sz="2800" dirty="0" smtClean="0"/>
              <a:t>NO</a:t>
            </a:r>
            <a:r>
              <a:rPr lang="en-US" sz="2800" baseline="-25000" dirty="0" smtClean="0"/>
              <a:t>3</a:t>
            </a:r>
            <a:r>
              <a:rPr lang="en-US" sz="2800" dirty="0" smtClean="0"/>
              <a:t>-N</a:t>
            </a:r>
            <a:endParaRPr lang="en-US" sz="2400" dirty="0" smtClean="0"/>
          </a:p>
          <a:p>
            <a:pPr marL="2286000" lvl="4" indent="-457200">
              <a:buFont typeface="Arial" pitchFamily="34" charset="0"/>
              <a:buChar char="•"/>
            </a:pPr>
            <a:r>
              <a:rPr lang="en-US" sz="2800" dirty="0" smtClean="0"/>
              <a:t>Total N</a:t>
            </a:r>
            <a:endParaRPr lang="en-US" sz="2400" dirty="0" smtClean="0"/>
          </a:p>
          <a:p>
            <a:pPr marL="2286000" lvl="4" indent="-457200">
              <a:buFont typeface="Arial" pitchFamily="34" charset="0"/>
              <a:buChar char="•"/>
            </a:pPr>
            <a:r>
              <a:rPr lang="en-US" sz="2800" dirty="0" smtClean="0"/>
              <a:t>Total C</a:t>
            </a:r>
            <a:endParaRPr lang="en-US" sz="2400" dirty="0" smtClean="0"/>
          </a:p>
          <a:p>
            <a:pPr marL="2286000" lvl="4" indent="-457200">
              <a:buFont typeface="Arial" pitchFamily="34" charset="0"/>
              <a:buChar char="•"/>
            </a:pPr>
            <a:r>
              <a:rPr lang="en-US" sz="2800" dirty="0" smtClean="0"/>
              <a:t>Soil pH</a:t>
            </a:r>
            <a:endParaRPr lang="en-US" dirty="0"/>
          </a:p>
        </p:txBody>
      </p:sp>
    </p:spTree>
    <p:extLst>
      <p:ext uri="{BB962C8B-B14F-4D97-AF65-F5344CB8AC3E}">
        <p14:creationId xmlns:p14="http://schemas.microsoft.com/office/powerpoint/2010/main" xmlns="" val="1949600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04800"/>
            <a:ext cx="7848600" cy="6709529"/>
          </a:xfrm>
          <a:prstGeom prst="rect">
            <a:avLst/>
          </a:prstGeom>
          <a:noFill/>
        </p:spPr>
        <p:txBody>
          <a:bodyPr wrap="square" rtlCol="0">
            <a:spAutoFit/>
          </a:bodyPr>
          <a:lstStyle/>
          <a:p>
            <a:r>
              <a:rPr lang="en-US" sz="2800" b="1" dirty="0"/>
              <a:t>Nitrogen Mineralization </a:t>
            </a:r>
            <a:endParaRPr lang="en-US" sz="2800" b="1" dirty="0" smtClean="0"/>
          </a:p>
          <a:p>
            <a:r>
              <a:rPr lang="en-US" sz="2400" dirty="0" smtClean="0"/>
              <a:t>Net </a:t>
            </a:r>
            <a:r>
              <a:rPr lang="en-US" sz="2400" dirty="0"/>
              <a:t>N mineralized </a:t>
            </a:r>
            <a:r>
              <a:rPr lang="en-US" sz="2400" dirty="0" smtClean="0"/>
              <a:t>calculated </a:t>
            </a:r>
            <a:r>
              <a:rPr lang="en-US" sz="2400" dirty="0"/>
              <a:t>by subtracting the total mineralized N (NH</a:t>
            </a:r>
            <a:r>
              <a:rPr lang="en-US" sz="2400" baseline="-25000" dirty="0"/>
              <a:t>4</a:t>
            </a:r>
            <a:r>
              <a:rPr lang="en-US" sz="2400" baseline="30000" dirty="0"/>
              <a:t>+</a:t>
            </a:r>
            <a:r>
              <a:rPr lang="en-US" sz="2400" dirty="0"/>
              <a:t>+NO</a:t>
            </a:r>
            <a:r>
              <a:rPr lang="en-US" sz="2400" baseline="-25000" dirty="0"/>
              <a:t>3</a:t>
            </a:r>
            <a:r>
              <a:rPr lang="en-US" sz="2400" baseline="30000" dirty="0"/>
              <a:t>-</a:t>
            </a:r>
            <a:r>
              <a:rPr lang="en-US" sz="2400" dirty="0"/>
              <a:t>) in soil (control) from the total mineralized N (NH</a:t>
            </a:r>
            <a:r>
              <a:rPr lang="en-US" sz="2400" baseline="-25000" dirty="0"/>
              <a:t>4</a:t>
            </a:r>
            <a:r>
              <a:rPr lang="en-US" sz="2400" baseline="30000" dirty="0"/>
              <a:t>+</a:t>
            </a:r>
            <a:r>
              <a:rPr lang="en-US" sz="2400" dirty="0"/>
              <a:t>+NO</a:t>
            </a:r>
            <a:r>
              <a:rPr lang="en-US" sz="2400" baseline="-25000" dirty="0"/>
              <a:t>3</a:t>
            </a:r>
            <a:r>
              <a:rPr lang="en-US" sz="2400" baseline="30000" dirty="0"/>
              <a:t>-</a:t>
            </a:r>
            <a:r>
              <a:rPr lang="en-US" sz="2400" dirty="0"/>
              <a:t>) in soil/organic fertilizer mixtures at the time of </a:t>
            </a:r>
            <a:r>
              <a:rPr lang="en-US" sz="2400" dirty="0" smtClean="0"/>
              <a:t>sampling </a:t>
            </a:r>
            <a:r>
              <a:rPr lang="en-US" sz="2400" dirty="0"/>
              <a:t>divided by the original amount of total N in organic </a:t>
            </a:r>
            <a:r>
              <a:rPr lang="en-US" sz="2400" dirty="0" smtClean="0"/>
              <a:t>fertilizer: </a:t>
            </a:r>
          </a:p>
          <a:p>
            <a:r>
              <a:rPr lang="en-US" sz="2400" dirty="0"/>
              <a:t> </a:t>
            </a:r>
          </a:p>
          <a:p>
            <a:pPr lvl="1"/>
            <a:r>
              <a:rPr lang="en-US" sz="2400" dirty="0"/>
              <a:t>% </a:t>
            </a:r>
            <a:r>
              <a:rPr lang="en-US" sz="2400" b="1" dirty="0" err="1"/>
              <a:t>N</a:t>
            </a:r>
            <a:r>
              <a:rPr lang="en-US" sz="2400" b="1" baseline="-25000" dirty="0" err="1"/>
              <a:t>min</a:t>
            </a:r>
            <a:r>
              <a:rPr lang="en-US" sz="2400" dirty="0"/>
              <a:t> = [(</a:t>
            </a:r>
            <a:r>
              <a:rPr lang="en-US" sz="2400" b="1" dirty="0" err="1" smtClean="0"/>
              <a:t>N</a:t>
            </a:r>
            <a:r>
              <a:rPr lang="en-US" sz="2400" b="1" baseline="-25000" dirty="0" err="1" smtClean="0"/>
              <a:t>t</a:t>
            </a:r>
            <a:r>
              <a:rPr lang="en-US" sz="2400" dirty="0" smtClean="0"/>
              <a:t>-</a:t>
            </a:r>
            <a:r>
              <a:rPr lang="en-US" sz="2400" b="1" dirty="0" smtClean="0"/>
              <a:t>C</a:t>
            </a:r>
            <a:r>
              <a:rPr lang="en-US" sz="2400" b="1" baseline="-25000" dirty="0" smtClean="0"/>
              <a:t>t</a:t>
            </a:r>
            <a:r>
              <a:rPr lang="en-US" sz="2400" dirty="0"/>
              <a:t>)/</a:t>
            </a:r>
            <a:r>
              <a:rPr lang="en-US" sz="2400" b="1" dirty="0"/>
              <a:t>N</a:t>
            </a:r>
            <a:r>
              <a:rPr lang="en-US" sz="2400" b="1" baseline="-25000" dirty="0"/>
              <a:t>o</a:t>
            </a:r>
            <a:r>
              <a:rPr lang="en-US" sz="2400" b="1" dirty="0"/>
              <a:t>]</a:t>
            </a:r>
            <a:r>
              <a:rPr lang="en-US" sz="2400" baseline="-25000" dirty="0"/>
              <a:t> </a:t>
            </a:r>
            <a:r>
              <a:rPr lang="en-US" sz="2400" dirty="0"/>
              <a:t>x 100</a:t>
            </a:r>
          </a:p>
          <a:p>
            <a:endParaRPr lang="en-US" b="1" dirty="0" smtClean="0"/>
          </a:p>
          <a:p>
            <a:pPr lvl="1"/>
            <a:r>
              <a:rPr lang="en-US" b="1" dirty="0" err="1" smtClean="0"/>
              <a:t>N</a:t>
            </a:r>
            <a:r>
              <a:rPr lang="en-US" b="1" baseline="-25000" dirty="0" err="1" smtClean="0"/>
              <a:t>min</a:t>
            </a:r>
            <a:r>
              <a:rPr lang="en-US" dirty="0" smtClean="0"/>
              <a:t> </a:t>
            </a:r>
            <a:r>
              <a:rPr lang="en-US" dirty="0"/>
              <a:t>= N mineralization in organic fertilizer; </a:t>
            </a:r>
            <a:r>
              <a:rPr lang="en-US" b="1" dirty="0" err="1"/>
              <a:t>N</a:t>
            </a:r>
            <a:r>
              <a:rPr lang="en-US" b="1" baseline="-25000" dirty="0" err="1"/>
              <a:t>t</a:t>
            </a:r>
            <a:r>
              <a:rPr lang="en-US" dirty="0"/>
              <a:t> = mineral N (NH</a:t>
            </a:r>
            <a:r>
              <a:rPr lang="en-US" baseline="-25000" dirty="0"/>
              <a:t>4</a:t>
            </a:r>
            <a:r>
              <a:rPr lang="en-US" baseline="30000" dirty="0"/>
              <a:t>+</a:t>
            </a:r>
            <a:r>
              <a:rPr lang="en-US" dirty="0"/>
              <a:t>-N + NO</a:t>
            </a:r>
            <a:r>
              <a:rPr lang="en-US" baseline="-25000" dirty="0"/>
              <a:t>3</a:t>
            </a:r>
            <a:r>
              <a:rPr lang="en-US" baseline="30000" dirty="0"/>
              <a:t>-</a:t>
            </a:r>
            <a:r>
              <a:rPr lang="en-US" dirty="0"/>
              <a:t>-N) from organic fertilizer and soil mixture at </a:t>
            </a:r>
            <a:r>
              <a:rPr lang="en-US" dirty="0" smtClean="0"/>
              <a:t>sampling time, </a:t>
            </a:r>
            <a:r>
              <a:rPr lang="en-US" b="1" dirty="0" smtClean="0"/>
              <a:t>t</a:t>
            </a:r>
            <a:r>
              <a:rPr lang="en-US" dirty="0" smtClean="0"/>
              <a:t>; </a:t>
            </a:r>
            <a:r>
              <a:rPr lang="en-US" b="1" dirty="0" smtClean="0"/>
              <a:t>C</a:t>
            </a:r>
            <a:r>
              <a:rPr lang="en-US" b="1" baseline="-25000" dirty="0" smtClean="0"/>
              <a:t>t</a:t>
            </a:r>
            <a:r>
              <a:rPr lang="en-US" dirty="0" smtClean="0"/>
              <a:t> </a:t>
            </a:r>
            <a:r>
              <a:rPr lang="en-US" dirty="0"/>
              <a:t>= mineral N (NH</a:t>
            </a:r>
            <a:r>
              <a:rPr lang="en-US" baseline="-25000" dirty="0"/>
              <a:t>4</a:t>
            </a:r>
            <a:r>
              <a:rPr lang="en-US" baseline="30000" dirty="0"/>
              <a:t>+</a:t>
            </a:r>
            <a:r>
              <a:rPr lang="en-US" dirty="0"/>
              <a:t>-N + NO</a:t>
            </a:r>
            <a:r>
              <a:rPr lang="en-US" baseline="-25000" dirty="0"/>
              <a:t>3</a:t>
            </a:r>
            <a:r>
              <a:rPr lang="en-US" baseline="30000" dirty="0"/>
              <a:t>-</a:t>
            </a:r>
            <a:r>
              <a:rPr lang="en-US" dirty="0"/>
              <a:t>-N) from soil alone (control) at sampling; </a:t>
            </a:r>
            <a:r>
              <a:rPr lang="en-US" b="1" dirty="0"/>
              <a:t>N</a:t>
            </a:r>
            <a:r>
              <a:rPr lang="en-US" b="1" baseline="-25000" dirty="0"/>
              <a:t>o</a:t>
            </a:r>
            <a:r>
              <a:rPr lang="en-US" dirty="0"/>
              <a:t> = initial concentration of total N in organic fertilizer. </a:t>
            </a:r>
            <a:endParaRPr lang="en-US" dirty="0" smtClean="0"/>
          </a:p>
          <a:p>
            <a:endParaRPr lang="en-US" dirty="0"/>
          </a:p>
          <a:p>
            <a:r>
              <a:rPr lang="en-US" sz="2400" dirty="0" smtClean="0"/>
              <a:t>The </a:t>
            </a:r>
            <a:r>
              <a:rPr lang="en-US" sz="2400" dirty="0"/>
              <a:t>resulting N mineralization </a:t>
            </a:r>
            <a:r>
              <a:rPr lang="en-US" sz="2400" dirty="0" smtClean="0"/>
              <a:t>indicates </a:t>
            </a:r>
            <a:r>
              <a:rPr lang="en-US" sz="2400" dirty="0"/>
              <a:t>the percentage of organic N mineralized from organic fertilizer alone after incubation of soil-organic fertilizer mixture at </a:t>
            </a:r>
            <a:r>
              <a:rPr lang="en-US" sz="2400" dirty="0" smtClean="0"/>
              <a:t>23</a:t>
            </a:r>
            <a:r>
              <a:rPr lang="en-US" sz="2400" baseline="30000" dirty="0" smtClean="0"/>
              <a:t>o</a:t>
            </a:r>
            <a:r>
              <a:rPr lang="en-US" sz="2400" dirty="0" smtClean="0"/>
              <a:t>C.  </a:t>
            </a:r>
          </a:p>
          <a:p>
            <a:endParaRPr lang="en-US" dirty="0"/>
          </a:p>
          <a:p>
            <a:endParaRPr lang="en-US" dirty="0"/>
          </a:p>
          <a:p>
            <a:endParaRPr lang="en-US" dirty="0"/>
          </a:p>
        </p:txBody>
      </p:sp>
    </p:spTree>
    <p:extLst>
      <p:ext uri="{BB962C8B-B14F-4D97-AF65-F5344CB8AC3E}">
        <p14:creationId xmlns:p14="http://schemas.microsoft.com/office/powerpoint/2010/main" xmlns="" val="8525772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ineralization of high-N organic fertilizers&amp;quot;&quot;/&gt;&lt;property id=&quot;20307&quot; value=&quot;256&quot;/&gt;&lt;/object&gt;&lt;object type=&quot;3&quot; unique_id=&quot;10005&quot;&gt;&lt;property id=&quot;20148&quot; value=&quot;5&quot;/&gt;&lt;property id=&quot;20300&quot; value=&quot;Slide 2&quot;/&gt;&lt;property id=&quot;20307&quot; value=&quot;275&quot;/&gt;&lt;/object&gt;&lt;object type=&quot;3&quot; unique_id=&quot;10006&quot;&gt;&lt;property id=&quot;20148&quot; value=&quot;5&quot;/&gt;&lt;property id=&quot;20300&quot; value=&quot;Slide 3&quot;/&gt;&lt;property id=&quot;20307&quot; value=&quot;266&quot;/&gt;&lt;/object&gt;&lt;object type=&quot;3&quot; unique_id=&quot;10007&quot;&gt;&lt;property id=&quot;20148&quot; value=&quot;5&quot;/&gt;&lt;property id=&quot;20300&quot; value=&quot;Slide 4&quot;/&gt;&lt;property id=&quot;20307&quot; value=&quot;272&quot;/&gt;&lt;/object&gt;&lt;object type=&quot;3&quot; unique_id=&quot;10008&quot;&gt;&lt;property id=&quot;20148&quot; value=&quot;5&quot;/&gt;&lt;property id=&quot;20300&quot; value=&quot;Slide 5&quot;/&gt;&lt;property id=&quot;20307&quot; value=&quot;269&quot;/&gt;&lt;/object&gt;&lt;object type=&quot;3&quot; unique_id=&quot;10009&quot;&gt;&lt;property id=&quot;20148&quot; value=&quot;5&quot;/&gt;&lt;property id=&quot;20300&quot; value=&quot;Slide 6&quot;/&gt;&lt;property id=&quot;20307&quot; value=&quot;270&quot;/&gt;&lt;/object&gt;&lt;object type=&quot;3&quot; unique_id=&quot;10010&quot;&gt;&lt;property id=&quot;20148&quot; value=&quot;5&quot;/&gt;&lt;property id=&quot;20300&quot; value=&quot;Slide 7&quot;/&gt;&lt;property id=&quot;20307&quot; value=&quot;268&quot;/&gt;&lt;/object&gt;&lt;object type=&quot;3&quot; unique_id=&quot;10011&quot;&gt;&lt;property id=&quot;20148&quot; value=&quot;5&quot;/&gt;&lt;property id=&quot;20300&quot; value=&quot;Slide 8&quot;/&gt;&lt;property id=&quot;20307&quot; value=&quot;271&quot;/&gt;&lt;/object&gt;&lt;object type=&quot;3&quot; unique_id=&quot;10012&quot;&gt;&lt;property id=&quot;20148&quot; value=&quot;5&quot;/&gt;&lt;property id=&quot;20300&quot; value=&quot;Slide 9&quot;/&gt;&lt;property id=&quot;20307&quot; value=&quot;267&quot;/&gt;&lt;/object&gt;&lt;object type=&quot;3&quot; unique_id=&quot;10013&quot;&gt;&lt;property id=&quot;20148&quot; value=&quot;5&quot;/&gt;&lt;property id=&quot;20300&quot; value=&quot;Slide 10&quot;/&gt;&lt;property id=&quot;20307&quot; value=&quot;274&quot;/&gt;&lt;/object&gt;&lt;object type=&quot;3&quot; unique_id=&quot;10014&quot;&gt;&lt;property id=&quot;20148&quot; value=&quot;5&quot;/&gt;&lt;property id=&quot;20300&quot; value=&quot;Slide 11 - &amp;quot;NH4-N in soils applied with organic N fertilizers &amp;quot;&quot;/&gt;&lt;property id=&quot;20307&quot; value=&quot;257&quot;/&gt;&lt;/object&gt;&lt;object type=&quot;3&quot; unique_id=&quot;10015&quot;&gt;&lt;property id=&quot;20148&quot; value=&quot;5&quot;/&gt;&lt;property id=&quot;20300&quot; value=&quot;Slide 12&quot;/&gt;&lt;property id=&quot;20307&quot; value=&quot;260&quot;/&gt;&lt;/object&gt;&lt;object type=&quot;3&quot; unique_id=&quot;10016&quot;&gt;&lt;property id=&quot;20148&quot; value=&quot;5&quot;/&gt;&lt;property id=&quot;20300&quot; value=&quot;Slide 13&quot;/&gt;&lt;property id=&quot;20307&quot; value=&quot;278&quot;/&gt;&lt;/object&gt;&lt;object type=&quot;3&quot; unique_id=&quot;10017&quot;&gt;&lt;property id=&quot;20148&quot; value=&quot;5&quot;/&gt;&lt;property id=&quot;20300&quot; value=&quot;Slide 14&quot;/&gt;&lt;property id=&quot;20307&quot; value=&quot;263&quot;/&gt;&lt;/object&gt;&lt;object type=&quot;3&quot; unique_id=&quot;10018&quot;&gt;&lt;property id=&quot;20148&quot; value=&quot;5&quot;/&gt;&lt;property id=&quot;20300&quot; value=&quot;Slide 15&quot;/&gt;&lt;property id=&quot;20307&quot; value=&quot;273&quot;/&gt;&lt;/object&gt;&lt;object type=&quot;3&quot; unique_id=&quot;10019&quot;&gt;&lt;property id=&quot;20148&quot; value=&quot;5&quot;/&gt;&lt;property id=&quot;20300&quot; value=&quot;Slide 16&quot;/&gt;&lt;property id=&quot;20307&quot; value=&quot;258&quot;/&gt;&lt;/object&gt;&lt;object type=&quot;3&quot; unique_id=&quot;10020&quot;&gt;&lt;property id=&quot;20148&quot; value=&quot;5&quot;/&gt;&lt;property id=&quot;20300&quot; value=&quot;Slide 17&quot;/&gt;&lt;property id=&quot;20307&quot; value=&quot;276&quot;/&gt;&lt;/object&gt;&lt;object type=&quot;3&quot; unique_id=&quot;10021&quot;&gt;&lt;property id=&quot;20148&quot; value=&quot;5&quot;/&gt;&lt;property id=&quot;20300&quot; value=&quot;Slide 18&quot;/&gt;&lt;property id=&quot;20307&quot; value=&quot;279&quot;/&gt;&lt;/object&gt;&lt;object type=&quot;3&quot; unique_id=&quot;10022&quot;&gt;&lt;property id=&quot;20148&quot; value=&quot;5&quot;/&gt;&lt;property id=&quot;20300&quot; value=&quot;Slide 19&quot;/&gt;&lt;property id=&quot;20307&quot; value=&quot;280&quot;/&gt;&lt;/object&gt;&lt;/object&gt;&lt;/object&gt;&lt;/database&gt;"/>
  <p:tag name="SECTOMILLISECCONVERTED" val="1"/>
</p:tagLst>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73ECBAE-6072-4B7E-9DF1-73E5840BA3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Composite</Template>
  <TotalTime>5466</TotalTime>
  <Words>1091</Words>
  <Application>Microsoft Office PowerPoint</Application>
  <PresentationFormat>On-screen Show (4:3)</PresentationFormat>
  <Paragraphs>185</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Composite</vt:lpstr>
      <vt:lpstr>Mineralization of high-N organic fertilizers</vt:lpstr>
      <vt:lpstr>Slide 2</vt:lpstr>
      <vt:lpstr>Slide 3</vt:lpstr>
      <vt:lpstr>Slide 4</vt:lpstr>
      <vt:lpstr>Slide 5</vt:lpstr>
      <vt:lpstr>Slide 6</vt:lpstr>
      <vt:lpstr>Slide 7</vt:lpstr>
      <vt:lpstr>Slide 8</vt:lpstr>
      <vt:lpstr>Slide 9</vt:lpstr>
      <vt:lpstr>Slide 10</vt:lpstr>
      <vt:lpstr>NH4-N in soils applied with organic N fertilizers </vt:lpstr>
      <vt:lpstr>Slide 12</vt:lpstr>
      <vt:lpstr>Slide 13</vt:lpstr>
      <vt:lpstr>Slide 14</vt:lpstr>
      <vt:lpstr>Slide 15</vt:lpstr>
      <vt:lpstr>Slide 16</vt:lpstr>
      <vt:lpstr>Slide 17</vt:lpstr>
      <vt:lpstr>Slide 18</vt:lpstr>
      <vt:lpstr>Slide 19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Mineralization of organic N fertilizers</dc:title>
  <dc:creator>Dr Leticia Sonon</dc:creator>
  <cp:lastModifiedBy>kmr</cp:lastModifiedBy>
  <cp:revision>101</cp:revision>
  <cp:lastPrinted>2012-08-25T13:20:17Z</cp:lastPrinted>
  <dcterms:created xsi:type="dcterms:W3CDTF">2012-08-20T15:19:13Z</dcterms:created>
  <dcterms:modified xsi:type="dcterms:W3CDTF">2012-11-12T14:03:51Z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TC300058129990</vt:lpwstr>
  </property>
</Properties>
</file>