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1" r:id="rId4"/>
    <p:sldId id="263" r:id="rId5"/>
    <p:sldId id="272" r:id="rId6"/>
    <p:sldId id="274" r:id="rId7"/>
    <p:sldId id="273" r:id="rId8"/>
    <p:sldId id="270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1B5647-071C-420C-B1A4-99EB992458C7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8B39EB-B676-4746-BDFB-96CEF79C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ICP Detection Limits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TJA 61E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command line – type </a:t>
            </a:r>
            <a:r>
              <a:rPr lang="en-US" dirty="0" err="1" smtClean="0"/>
              <a:t>xc”limits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Aspirate the blank.</a:t>
            </a:r>
          </a:p>
          <a:p>
            <a:r>
              <a:rPr lang="en-US" dirty="0" smtClean="0"/>
              <a:t>Instrument will take 10 measurements and calculate the detection limits for each element in the method.</a:t>
            </a:r>
          </a:p>
          <a:p>
            <a:r>
              <a:rPr lang="en-US" dirty="0" smtClean="0"/>
              <a:t>Calculate the quantifiable limits for each element as 10 times the given detection limits.</a:t>
            </a:r>
          </a:p>
          <a:p>
            <a:r>
              <a:rPr lang="en-US" dirty="0" smtClean="0"/>
              <a:t>Set up limits tables for each method.</a:t>
            </a:r>
          </a:p>
          <a:p>
            <a:r>
              <a:rPr lang="en-US" dirty="0" smtClean="0"/>
              <a:t>The result will be flagged with an “L” if below the quantifiable limit.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34962"/>
          </a:xfrm>
        </p:spPr>
        <p:txBody>
          <a:bodyPr>
            <a:normAutofit fontScale="90000"/>
          </a:bodyPr>
          <a:lstStyle/>
          <a:p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8123"/>
          <a:ext cx="8686800" cy="689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1691640"/>
                <a:gridCol w="1630680"/>
                <a:gridCol w="1661160"/>
                <a:gridCol w="2042160"/>
              </a:tblGrid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ICP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How are limits determined?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How are limits</a:t>
                      </a:r>
                      <a:r>
                        <a:rPr lang="en-US" sz="1100" baseline="0" dirty="0" smtClean="0"/>
                        <a:t> used?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How are limits reported?</a:t>
                      </a:r>
                      <a:endParaRPr lang="en-US" sz="1100" dirty="0"/>
                    </a:p>
                  </a:txBody>
                  <a:tcPr/>
                </a:tc>
              </a:tr>
              <a:tr h="90912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Kentucky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Varian Vista Pro axial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LOQ = (x–b+10</a:t>
                      </a: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σ)/m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= average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 = intercept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100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σ</a:t>
                      </a:r>
                      <a: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= </a:t>
                      </a:r>
                      <a: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std. dev.</a:t>
                      </a:r>
                      <a:b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 = slope</a:t>
                      </a:r>
                      <a: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Research solutions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&lt;LOQ</a:t>
                      </a:r>
                      <a:endParaRPr lang="en-US" sz="1100" dirty="0"/>
                    </a:p>
                  </a:txBody>
                  <a:tcPr/>
                </a:tc>
              </a:tr>
              <a:tr h="74518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South Carolina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ARCOS radial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LOQ = 10</a:t>
                      </a:r>
                      <a:r>
                        <a:rPr lang="el-GR" sz="1100" dirty="0" smtClean="0">
                          <a:latin typeface="Calibri"/>
                        </a:rPr>
                        <a:t>σ</a:t>
                      </a:r>
                      <a:r>
                        <a:rPr lang="en-US" sz="1100" dirty="0" smtClean="0">
                          <a:latin typeface="Calibri"/>
                        </a:rPr>
                        <a:t> </a:t>
                      </a:r>
                      <a:r>
                        <a:rPr lang="en-US" sz="1100" dirty="0" smtClean="0">
                          <a:latin typeface="+mn-lt"/>
                        </a:rPr>
                        <a:t>/m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Research</a:t>
                      </a:r>
                      <a:r>
                        <a:rPr lang="en-US" sz="1100" baseline="0" dirty="0" smtClean="0"/>
                        <a:t> solutions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</a:t>
                      </a:r>
                    </a:p>
                    <a:p>
                      <a:r>
                        <a:rPr lang="en-US" sz="1100" dirty="0" smtClean="0"/>
                        <a:t>With “&lt;“ defined as indicating</a:t>
                      </a:r>
                      <a:r>
                        <a:rPr lang="en-US" sz="1100" baseline="0" dirty="0" smtClean="0"/>
                        <a:t> below quantification level of detection</a:t>
                      </a:r>
                      <a:endParaRPr lang="en-US" sz="1100" dirty="0"/>
                    </a:p>
                  </a:txBody>
                  <a:tcPr/>
                </a:tc>
              </a:tr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Arkansas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ARCOS radial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r>
                        <a:rPr lang="el-GR" sz="1100" dirty="0" smtClean="0">
                          <a:latin typeface="Calibri"/>
                        </a:rPr>
                        <a:t>σ</a:t>
                      </a:r>
                      <a:r>
                        <a:rPr lang="en-US" sz="1100" dirty="0" smtClean="0">
                          <a:latin typeface="Calibri"/>
                        </a:rPr>
                        <a:t> </a:t>
                      </a:r>
                      <a:r>
                        <a:rPr lang="en-US" sz="1100" dirty="0" smtClean="0">
                          <a:latin typeface="+mn-lt"/>
                        </a:rPr>
                        <a:t>of 7 replicates using</a:t>
                      </a:r>
                      <a:r>
                        <a:rPr lang="en-US" sz="1100" baseline="0" dirty="0" smtClean="0">
                          <a:latin typeface="+mn-lt"/>
                        </a:rPr>
                        <a:t> 3 for the student t value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Research soil and plant </a:t>
                      </a:r>
                      <a:br>
                        <a:rPr lang="en-US" sz="1100" dirty="0" smtClean="0"/>
                      </a:br>
                      <a:r>
                        <a:rPr lang="en-US" sz="1100" dirty="0" smtClean="0"/>
                        <a:t>Heavy metals on soil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Flagged</a:t>
                      </a:r>
                      <a:r>
                        <a:rPr lang="en-US" sz="1100" baseline="0" dirty="0" smtClean="0"/>
                        <a:t> as “dl” with detection limit at bottom of report</a:t>
                      </a:r>
                      <a:endParaRPr lang="en-US" sz="1100" dirty="0"/>
                    </a:p>
                  </a:txBody>
                  <a:tcPr/>
                </a:tc>
              </a:tr>
              <a:tr h="35999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Alabama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Radial and axial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 not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90912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Florida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Spectro</a:t>
                      </a:r>
                      <a:r>
                        <a:rPr lang="en-US" sz="1100" baseline="0" dirty="0" smtClean="0"/>
                        <a:t> CIROS radial</a:t>
                      </a:r>
                    </a:p>
                    <a:p>
                      <a:r>
                        <a:rPr lang="en-US" sz="1100" baseline="0" dirty="0" err="1" smtClean="0"/>
                        <a:t>Spectro</a:t>
                      </a:r>
                      <a:r>
                        <a:rPr lang="en-US" sz="1100" baseline="0" dirty="0" smtClean="0"/>
                        <a:t> ARCOS axial</a:t>
                      </a:r>
                    </a:p>
                    <a:p>
                      <a:r>
                        <a:rPr lang="en-US" sz="1100" dirty="0" smtClean="0"/>
                        <a:t>PerkinElmer 5300DV radial and/or axial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Variation of USEPA 40CFR136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Research </a:t>
                      </a:r>
                      <a:r>
                        <a:rPr lang="en-US" sz="1100" baseline="0" dirty="0" smtClean="0"/>
                        <a:t> and </a:t>
                      </a:r>
                      <a:r>
                        <a:rPr lang="en-US" sz="1100" dirty="0" smtClean="0"/>
                        <a:t> </a:t>
                      </a:r>
                    </a:p>
                    <a:p>
                      <a:r>
                        <a:rPr lang="en-US" sz="1100" dirty="0" smtClean="0"/>
                        <a:t>NELAC certified</a:t>
                      </a:r>
                    </a:p>
                    <a:p>
                      <a:r>
                        <a:rPr lang="en-US" sz="1100" dirty="0" smtClean="0"/>
                        <a:t>Do not use for </a:t>
                      </a:r>
                      <a:r>
                        <a:rPr lang="en-US" sz="1100" smtClean="0"/>
                        <a:t>Extension</a:t>
                      </a:r>
                      <a:r>
                        <a:rPr lang="en-US" sz="1100" baseline="0" smtClean="0"/>
                        <a:t> samples.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&lt; MDL reported with “T”</a:t>
                      </a:r>
                    </a:p>
                    <a:p>
                      <a:pPr>
                        <a:buFont typeface="Wingdings"/>
                        <a:buNone/>
                      </a:pPr>
                      <a:r>
                        <a:rPr lang="en-US" sz="1100" baseline="0" dirty="0" smtClean="0"/>
                        <a:t> &gt; MDL and &lt; PQL   reported with “I”</a:t>
                      </a:r>
                    </a:p>
                    <a:p>
                      <a:pPr>
                        <a:buFont typeface="Wingdings"/>
                        <a:buNone/>
                      </a:pPr>
                      <a:r>
                        <a:rPr lang="en-US" sz="1100" baseline="0" dirty="0" smtClean="0"/>
                        <a:t>Required by Fl dept of Environmental Protection</a:t>
                      </a:r>
                      <a:endParaRPr lang="en-US" sz="1100" dirty="0"/>
                    </a:p>
                  </a:txBody>
                  <a:tcPr/>
                </a:tc>
              </a:tr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Oklahoma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Spectro</a:t>
                      </a:r>
                      <a:r>
                        <a:rPr lang="en-US" sz="1100" dirty="0" smtClean="0"/>
                        <a:t> ARCOS axial</a:t>
                      </a:r>
                    </a:p>
                    <a:p>
                      <a:r>
                        <a:rPr lang="en-US" sz="1100" dirty="0" err="1" smtClean="0"/>
                        <a:t>Spectro</a:t>
                      </a:r>
                      <a:r>
                        <a:rPr lang="en-US" sz="1100" dirty="0" smtClean="0"/>
                        <a:t> CIROS radial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</a:t>
                      </a:r>
                      <a:r>
                        <a:rPr lang="en-US" sz="1100" baseline="0" dirty="0" smtClean="0"/>
                        <a:t> not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Mississippi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Perkin Elmer Optima 4300 DV radial and/or axial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 not</a:t>
                      </a:r>
                      <a:r>
                        <a:rPr lang="en-US" sz="1100" baseline="0" dirty="0" smtClean="0"/>
                        <a:t>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74518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Virginia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Spectro</a:t>
                      </a:r>
                      <a:r>
                        <a:rPr lang="en-US" sz="1100" baseline="0" dirty="0" smtClean="0"/>
                        <a:t> CIROS Vision and ARCOS – radial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Use instrument DL or MDL =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l-GR" sz="1100" baseline="0" dirty="0" smtClean="0">
                          <a:latin typeface="Calibri"/>
                        </a:rPr>
                        <a:t>σ</a:t>
                      </a:r>
                      <a:r>
                        <a:rPr lang="en-US" sz="1100" baseline="0" dirty="0" smtClean="0">
                          <a:latin typeface="Calibri"/>
                        </a:rPr>
                        <a:t> x </a:t>
                      </a:r>
                      <a:r>
                        <a:rPr lang="en-US" sz="1100" baseline="0" dirty="0" smtClean="0">
                          <a:latin typeface="+mn-lt"/>
                        </a:rPr>
                        <a:t>3.143</a:t>
                      </a:r>
                      <a:br>
                        <a:rPr lang="en-US" sz="1100" baseline="0" dirty="0" smtClean="0">
                          <a:latin typeface="+mn-lt"/>
                        </a:rPr>
                      </a:br>
                      <a:r>
                        <a:rPr lang="en-US" sz="1100" baseline="0" dirty="0" smtClean="0">
                          <a:latin typeface="+mn-lt"/>
                        </a:rPr>
                        <a:t>(student’s t-value for 7 reps)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Research</a:t>
                      </a:r>
                      <a:r>
                        <a:rPr lang="en-US" sz="1100" baseline="0" dirty="0" smtClean="0"/>
                        <a:t> solutions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r>
                        <a:rPr lang="en-US" sz="1100" dirty="0" smtClean="0"/>
                        <a:t>Flagged</a:t>
                      </a:r>
                      <a:r>
                        <a:rPr lang="en-US" sz="1100" baseline="0" dirty="0" smtClean="0"/>
                        <a:t> as &lt;</a:t>
                      </a:r>
                      <a:endParaRPr lang="en-US" sz="1100" dirty="0"/>
                    </a:p>
                  </a:txBody>
                  <a:tcPr/>
                </a:tc>
              </a:tr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Tennessee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 5300 and 7300</a:t>
                      </a:r>
                    </a:p>
                    <a:p>
                      <a:r>
                        <a:rPr lang="en-US" sz="1100" dirty="0" smtClean="0"/>
                        <a:t>Dual view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 not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  <a:tr h="58124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Georgia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TJA 61E radial</a:t>
                      </a:r>
                    </a:p>
                    <a:p>
                      <a:r>
                        <a:rPr lang="en-US" sz="1100" dirty="0" err="1" smtClean="0"/>
                        <a:t>Spectro</a:t>
                      </a:r>
                      <a:r>
                        <a:rPr lang="en-US" sz="1100" baseline="0" dirty="0" smtClean="0"/>
                        <a:t> ARCOS axial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MDL = 3 x </a:t>
                      </a:r>
                      <a:r>
                        <a:rPr lang="el-GR" sz="1100" dirty="0" smtClean="0">
                          <a:latin typeface="Calibri"/>
                        </a:rPr>
                        <a:t>σ</a:t>
                      </a:r>
                      <a:r>
                        <a:rPr lang="en-US" sz="1100" dirty="0" smtClean="0">
                          <a:latin typeface="Calibri"/>
                        </a:rPr>
                        <a:t> </a:t>
                      </a:r>
                      <a:r>
                        <a:rPr lang="en-US" sz="1100" dirty="0" smtClean="0">
                          <a:latin typeface="+mn-lt"/>
                        </a:rPr>
                        <a:t>for 8 reps</a:t>
                      </a:r>
                    </a:p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Use on all samples.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r>
                        <a:rPr lang="en-US" sz="1100" dirty="0" smtClean="0"/>
                        <a:t>Reporting limit (RL)</a:t>
                      </a:r>
                    </a:p>
                    <a:p>
                      <a:pPr>
                        <a:buFont typeface="Wingdings"/>
                        <a:buNone/>
                      </a:pPr>
                      <a:r>
                        <a:rPr lang="en-US" sz="1100" dirty="0" smtClean="0"/>
                        <a:t>RL = 3 x MDL</a:t>
                      </a:r>
                    </a:p>
                    <a:p>
                      <a:pPr>
                        <a:buFont typeface="Wingdings"/>
                        <a:buNone/>
                      </a:pPr>
                      <a:r>
                        <a:rPr lang="en-US" sz="1100" dirty="0" smtClean="0"/>
                        <a:t>Reported as &lt; or negligible</a:t>
                      </a:r>
                      <a:endParaRPr lang="en-US" sz="1100" dirty="0"/>
                    </a:p>
                  </a:txBody>
                  <a:tcPr/>
                </a:tc>
              </a:tr>
              <a:tr h="4173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North Carolina – soils lab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TJA 61E, </a:t>
                      </a:r>
                      <a:r>
                        <a:rPr lang="en-US" sz="1100" dirty="0" err="1" smtClean="0"/>
                        <a:t>Spectro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baseline="0" dirty="0" smtClean="0"/>
                        <a:t>ARCOS – radial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 not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Detection Limit (DL) or</a:t>
            </a:r>
            <a:br>
              <a:rPr lang="en-US" dirty="0" smtClean="0"/>
            </a:br>
            <a:r>
              <a:rPr lang="en-US" dirty="0" smtClean="0"/>
              <a:t>	Limit of Detection (LOD)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The detection limit is the concentration that is obtained when the measured signal differs significantly from the background.</a:t>
            </a:r>
          </a:p>
          <a:p>
            <a:r>
              <a:rPr lang="en-US" sz="2400" dirty="0" smtClean="0"/>
              <a:t>Calculated by this equation for the ARCOS.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ea typeface="Cambria Math" pitchFamily="18" charset="0"/>
              </a:rPr>
              <a:t>concentration of the high sample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ea typeface="Cambria Math" pitchFamily="18" charset="0"/>
              </a:rPr>
              <a:t>concentration of the blank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ea typeface="Cambria Math" pitchFamily="18" charset="0"/>
              </a:rPr>
              <a:t>raw intensity of the high sample (cps)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baseline="-25000" dirty="0" smtClean="0">
                <a:latin typeface="Cambria Math" pitchFamily="18" charset="0"/>
                <a:ea typeface="Cambria Math" pitchFamily="18" charset="0"/>
              </a:rPr>
              <a:t>0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</a:t>
            </a:r>
            <a:r>
              <a:rPr lang="en-US" sz="2400" dirty="0" smtClean="0">
                <a:ea typeface="Cambria Math" pitchFamily="18" charset="0"/>
              </a:rPr>
              <a:t>raw intensity of the blank (cps)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sz="2400" dirty="0" smtClean="0">
                <a:ea typeface="Cambria Math" pitchFamily="18" charset="0"/>
              </a:rPr>
              <a:t>is a confidence factor</a:t>
            </a:r>
          </a:p>
          <a:p>
            <a:r>
              <a:rPr lang="el-GR" sz="2400" dirty="0" smtClean="0">
                <a:latin typeface="Calibri"/>
              </a:rPr>
              <a:t>σ</a:t>
            </a:r>
            <a:r>
              <a:rPr lang="en-US" sz="2400" dirty="0" smtClean="0">
                <a:latin typeface="Calibri"/>
              </a:rPr>
              <a:t> </a:t>
            </a:r>
            <a:r>
              <a:rPr lang="en-US" sz="2400" dirty="0" smtClean="0"/>
              <a:t>(sigma) = </a:t>
            </a:r>
            <a:r>
              <a:rPr lang="en-US" sz="2400" dirty="0" smtClean="0">
                <a:ea typeface="Cambria Math" pitchFamily="18" charset="0"/>
              </a:rPr>
              <a:t>standard deviation from a number of measurements of the blank  (cps)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590800"/>
            <a:ext cx="2590800" cy="86677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Factor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876800"/>
            <a:ext cx="7772400" cy="16002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1600" dirty="0" smtClean="0"/>
              <a:t>Black curve – probability density function </a:t>
            </a:r>
            <a:r>
              <a:rPr lang="en-US" sz="1600" smtClean="0"/>
              <a:t>for the normal </a:t>
            </a:r>
            <a:r>
              <a:rPr lang="en-US" sz="1600" dirty="0" smtClean="0"/>
              <a:t>distribution of blank measurements.</a:t>
            </a:r>
          </a:p>
          <a:p>
            <a:pPr lvl="0"/>
            <a:r>
              <a:rPr lang="en-US" sz="1600" dirty="0" smtClean="0"/>
              <a:t>LOD (Limit of detection) – defined here as 3 times the standard deviation of the blank.</a:t>
            </a:r>
          </a:p>
          <a:p>
            <a:pPr lvl="1"/>
            <a:r>
              <a:rPr lang="en-US" sz="1600" dirty="0" smtClean="0"/>
              <a:t>α – alpha error (probability of a false positive) is only 1%.</a:t>
            </a:r>
          </a:p>
          <a:p>
            <a:pPr lvl="1"/>
            <a:r>
              <a:rPr lang="en-US" sz="1600" dirty="0" smtClean="0"/>
              <a:t>β – beta error (probability of a false negative) - there is a 50% chance that the sample could contain the element, but record it as less than the LOD.</a:t>
            </a:r>
          </a:p>
          <a:p>
            <a:pPr lvl="0"/>
            <a:r>
              <a:rPr lang="en-US" sz="1600" dirty="0" smtClean="0"/>
              <a:t>LOQ (Limit of quantification) – defined here as 10 times the standard deviation - a minimal chance of a false negative or a false positive.  Gives greater confidence that the reported values are actually quantifiable.</a:t>
            </a:r>
          </a:p>
          <a:p>
            <a:endParaRPr lang="en-US" dirty="0"/>
          </a:p>
        </p:txBody>
      </p:sp>
      <p:pic>
        <p:nvPicPr>
          <p:cNvPr id="21508" name="Picture 4" descr="http://upload.wikimedia.org/wikipedia/commons/3/33/LO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47800"/>
            <a:ext cx="5857875" cy="3362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</a:t>
            </a:r>
            <a:r>
              <a:rPr lang="en-US" sz="3100" dirty="0" smtClean="0"/>
              <a:t>xample for P177.495 -</a:t>
            </a:r>
            <a:br>
              <a:rPr lang="en-US" sz="3100" dirty="0" smtClean="0"/>
            </a:br>
            <a:r>
              <a:rPr lang="en-US" sz="3100" dirty="0" smtClean="0"/>
              <a:t>	</a:t>
            </a:r>
            <a:r>
              <a:rPr lang="en-US" sz="2700" dirty="0" smtClean="0"/>
              <a:t>using 2 measurements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800" i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800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= 20 ppm</a:t>
            </a:r>
          </a:p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800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= 0 ppm</a:t>
            </a:r>
          </a:p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800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= 171777 cps</a:t>
            </a:r>
          </a:p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8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= 320 cps</a:t>
            </a:r>
          </a:p>
          <a:p>
            <a:r>
              <a:rPr lang="en-US" sz="2800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0" y="1371600"/>
          <a:ext cx="2844800" cy="3200400"/>
        </p:xfrm>
        <a:graphic>
          <a:graphicData uri="http://schemas.openxmlformats.org/drawingml/2006/table">
            <a:tbl>
              <a:tblPr/>
              <a:tblGrid>
                <a:gridCol w="927100"/>
                <a:gridCol w="622300"/>
                <a:gridCol w="12954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177.495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Blank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331.526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308.626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&lt;x&gt;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320.076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16.192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ppm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171326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&lt;x&gt;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637.103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962400"/>
            <a:ext cx="2009775" cy="40957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71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71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71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271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638800"/>
            <a:ext cx="3067050" cy="561975"/>
          </a:xfrm>
          <a:prstGeom prst="rect">
            <a:avLst/>
          </a:prstGeom>
          <a:noFill/>
        </p:spPr>
      </p:pic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7600" y="533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724400"/>
            <a:ext cx="5686425" cy="600075"/>
          </a:xfrm>
          <a:prstGeom prst="rect">
            <a:avLst/>
          </a:prstGeom>
          <a:noFill/>
        </p:spPr>
      </p:pic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5400" y="5715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 ~0.019 </a:t>
            </a:r>
            <a:r>
              <a:rPr lang="en-US" b="1" dirty="0" err="1" smtClean="0">
                <a:solidFill>
                  <a:srgbClr val="FF0000"/>
                </a:solidFill>
              </a:rPr>
              <a:t>ppm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136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04800"/>
            <a:ext cx="7772400" cy="5715000"/>
          </a:xfrm>
        </p:spPr>
        <p:txBody>
          <a:bodyPr/>
          <a:lstStyle/>
          <a:p>
            <a:endParaRPr lang="en-US" i="1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 b="2381"/>
          <a:stretch>
            <a:fillRect/>
          </a:stretch>
        </p:blipFill>
        <p:spPr bwMode="auto">
          <a:xfrm>
            <a:off x="914400" y="304800"/>
            <a:ext cx="7391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H="1">
            <a:off x="3429000" y="6858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124200" y="10668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733800" y="990600"/>
            <a:ext cx="457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b="2381"/>
          <a:stretch>
            <a:fillRect/>
          </a:stretch>
        </p:blipFill>
        <p:spPr bwMode="auto">
          <a:xfrm>
            <a:off x="1066800" y="228600"/>
            <a:ext cx="7315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6019800" y="1752600"/>
            <a:ext cx="762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1000" y="23622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267200" y="3048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ARCOS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If the method only does one measurement - </a:t>
            </a:r>
            <a:r>
              <a:rPr lang="en-US" sz="2200" dirty="0" smtClean="0"/>
              <a:t>the DLs are not automatically calculated.  </a:t>
            </a:r>
          </a:p>
          <a:p>
            <a:pPr lvl="1"/>
            <a:r>
              <a:rPr lang="en-US" sz="2000" dirty="0" smtClean="0"/>
              <a:t>Input your confidence factor in the system settings.</a:t>
            </a:r>
          </a:p>
          <a:p>
            <a:pPr lvl="1"/>
            <a:r>
              <a:rPr lang="en-US" sz="2000" dirty="0" smtClean="0"/>
              <a:t>Calibrate method with 7 - 10 measurements.</a:t>
            </a:r>
          </a:p>
          <a:p>
            <a:pPr lvl="1"/>
            <a:r>
              <a:rPr lang="en-US" sz="2000" dirty="0" smtClean="0"/>
              <a:t>Lock the instrument calculated DLs into the math settings for each element.  </a:t>
            </a:r>
          </a:p>
          <a:p>
            <a:pPr lvl="1"/>
            <a:r>
              <a:rPr lang="en-US" sz="2000" dirty="0" smtClean="0"/>
              <a:t>Once the values are locked in, the method can be set back to 1 measurement.</a:t>
            </a:r>
          </a:p>
          <a:p>
            <a:pPr lvl="1"/>
            <a:endParaRPr lang="en-US" sz="20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If the method is set to more than 1 measurement per sample - </a:t>
            </a:r>
            <a:r>
              <a:rPr lang="en-US" sz="2200" dirty="0" smtClean="0"/>
              <a:t>ARCOS will automatically calculate a new DL for each element whenever it goes through the calibration if values not locked in.</a:t>
            </a:r>
          </a:p>
          <a:p>
            <a:pPr lvl="1"/>
            <a:r>
              <a:rPr lang="en-US" sz="2000" dirty="0" smtClean="0"/>
              <a:t>Lock in the instrument calculated DLs from the 7 – 10 calibration measurements.</a:t>
            </a:r>
          </a:p>
          <a:p>
            <a:pPr lvl="1"/>
            <a:r>
              <a:rPr lang="en-US" sz="2000" dirty="0" smtClean="0"/>
              <a:t>Set the desired number of measurements.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/>
          <a:lstStyle/>
          <a:p>
            <a:r>
              <a:rPr lang="en-US" dirty="0" smtClean="0"/>
              <a:t>Result is flagged with a &lt; when below the detection limit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00400" y="2971800"/>
          <a:ext cx="2374900" cy="1924050"/>
        </p:xfrm>
        <a:graphic>
          <a:graphicData uri="http://schemas.openxmlformats.org/drawingml/2006/table">
            <a:tbl>
              <a:tblPr/>
              <a:tblGrid>
                <a:gridCol w="1249006"/>
                <a:gridCol w="1125894"/>
              </a:tblGrid>
              <a:tr h="38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ppm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&lt; 0.019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8773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&lt; 0.019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1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8774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Detection Limit (MDL) or Method Quantification Limit (MQL)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200" dirty="0" smtClean="0"/>
              <a:t>MDL and MQL describe the LOD and LOQ, respectively, when considering the method blank which goes through all steps of the analysis.</a:t>
            </a:r>
          </a:p>
          <a:p>
            <a:r>
              <a:rPr lang="en-US" sz="2200" dirty="0" smtClean="0"/>
              <a:t>Estimate MDL and MQL by multiplying the LOD and LOQ by the method dilution factor.</a:t>
            </a:r>
          </a:p>
          <a:p>
            <a:r>
              <a:rPr lang="en-US" sz="2200" dirty="0" smtClean="0"/>
              <a:t>ARCOS will take into account the given dilution factor when determining the detection limit for a sample.</a:t>
            </a:r>
          </a:p>
          <a:p>
            <a:pPr lvl="1"/>
            <a:r>
              <a:rPr lang="en-US" sz="2000" dirty="0" smtClean="0"/>
              <a:t>For example, if your standard is 1 ppm and you set the instrument to read it at 100 for a 1:100 dilution, the instrument’s DL will be multiplied by 100.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1568</TotalTime>
  <Words>856</Words>
  <Application>Microsoft Office PowerPoint</Application>
  <PresentationFormat>On-screen Show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ICP Detection Limits</vt:lpstr>
      <vt:lpstr>Detection Limit (DL) or  Limit of Detection (LOD)</vt:lpstr>
      <vt:lpstr>Confidence Factor - Example</vt:lpstr>
      <vt:lpstr>Example for P177.495 -  using 2 measurements</vt:lpstr>
      <vt:lpstr> </vt:lpstr>
      <vt:lpstr>Slide 6</vt:lpstr>
      <vt:lpstr>ARCOS - Summary</vt:lpstr>
      <vt:lpstr>Results</vt:lpstr>
      <vt:lpstr>Method Detection Limit (MDL) or Method Quantification Limit (MQL)</vt:lpstr>
      <vt:lpstr>TJA 61E</vt:lpstr>
      <vt:lpstr>Slide 11</vt:lpstr>
    </vt:vector>
  </TitlesOfParts>
  <Company>Clemson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ICP Detection Limits</dc:title>
  <dc:creator>kmr</dc:creator>
  <cp:lastModifiedBy>kmr</cp:lastModifiedBy>
  <cp:revision>113</cp:revision>
  <dcterms:created xsi:type="dcterms:W3CDTF">2013-03-18T13:36:13Z</dcterms:created>
  <dcterms:modified xsi:type="dcterms:W3CDTF">2013-06-13T15:22:44Z</dcterms:modified>
</cp:coreProperties>
</file>