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590" r:id="rId3"/>
    <p:sldId id="476" r:id="rId4"/>
    <p:sldId id="609" r:id="rId5"/>
    <p:sldId id="594" r:id="rId6"/>
    <p:sldId id="547" r:id="rId7"/>
    <p:sldId id="595" r:id="rId8"/>
    <p:sldId id="611" r:id="rId9"/>
    <p:sldId id="508" r:id="rId10"/>
    <p:sldId id="608" r:id="rId11"/>
    <p:sldId id="581" r:id="rId12"/>
    <p:sldId id="617" r:id="rId13"/>
    <p:sldId id="613" r:id="rId14"/>
    <p:sldId id="618" r:id="rId15"/>
    <p:sldId id="620" r:id="rId16"/>
    <p:sldId id="537" r:id="rId17"/>
    <p:sldId id="625" r:id="rId18"/>
    <p:sldId id="623" r:id="rId19"/>
    <p:sldId id="622" r:id="rId20"/>
    <p:sldId id="616" r:id="rId21"/>
    <p:sldId id="621" r:id="rId22"/>
    <p:sldId id="566" r:id="rId23"/>
  </p:sldIdLst>
  <p:sldSz cx="9144000" cy="6858000" type="screen4x3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69"/>
    <a:srgbClr val="DDF0C8"/>
    <a:srgbClr val="B08600"/>
    <a:srgbClr val="996633"/>
    <a:srgbClr val="006600"/>
    <a:srgbClr val="FFD757"/>
    <a:srgbClr val="FFD0B9"/>
    <a:srgbClr val="FFA365"/>
    <a:srgbClr val="FF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33" autoAdjust="0"/>
  </p:normalViewPr>
  <p:slideViewPr>
    <p:cSldViewPr>
      <p:cViewPr>
        <p:scale>
          <a:sx n="85" d="100"/>
          <a:sy n="85" d="100"/>
        </p:scale>
        <p:origin x="-1728" y="-5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6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Deviation Plot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'Lab '!$B$5:$B$19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'!$E$5:$E$19</c:f>
              <c:numCache>
                <c:formatCode>0.00</c:formatCode>
                <c:ptCount val="15"/>
                <c:pt idx="0">
                  <c:v>4.3333333333333016E-2</c:v>
                </c:pt>
                <c:pt idx="1">
                  <c:v>3.0000000000000207E-2</c:v>
                </c:pt>
                <c:pt idx="2">
                  <c:v>6.6666666666668206E-3</c:v>
                </c:pt>
                <c:pt idx="3">
                  <c:v>-9.9999999999997938E-3</c:v>
                </c:pt>
                <c:pt idx="4">
                  <c:v>5.0000000000000711E-2</c:v>
                </c:pt>
                <c:pt idx="5">
                  <c:v>0.11666666666666503</c:v>
                </c:pt>
                <c:pt idx="6">
                  <c:v>1.9999999999999601E-2</c:v>
                </c:pt>
                <c:pt idx="7">
                  <c:v>2.6666666666665503E-2</c:v>
                </c:pt>
                <c:pt idx="8">
                  <c:v>0.146666666666667</c:v>
                </c:pt>
                <c:pt idx="9">
                  <c:v>-3.3333333333333201E-2</c:v>
                </c:pt>
                <c:pt idx="10">
                  <c:v>-0.100000000000001</c:v>
                </c:pt>
                <c:pt idx="11">
                  <c:v>-4.0000000000000008E-2</c:v>
                </c:pt>
                <c:pt idx="12">
                  <c:v>-5.9999999999999623E-2</c:v>
                </c:pt>
                <c:pt idx="13">
                  <c:v>7.9999999999999211E-2</c:v>
                </c:pt>
                <c:pt idx="14">
                  <c:v>4.3333333333333918E-2</c:v>
                </c:pt>
              </c:numCache>
            </c:numRef>
          </c:val>
        </c:ser>
        <c:dLbls/>
        <c:gapWidth val="38"/>
        <c:overlap val="42"/>
        <c:axId val="89239936"/>
        <c:axId val="89241472"/>
      </c:barChart>
      <c:catAx>
        <c:axId val="89239936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241472"/>
        <c:crosses val="autoZero"/>
        <c:auto val="1"/>
        <c:lblAlgn val="ctr"/>
        <c:lblOffset val="100"/>
      </c:catAx>
      <c:valAx>
        <c:axId val="89241472"/>
        <c:scaling>
          <c:orientation val="minMax"/>
          <c:max val="0.25"/>
          <c:min val="-0.25"/>
        </c:scaling>
        <c:axPos val="l"/>
        <c:majorGridlines>
          <c:spPr>
            <a:ln>
              <a:solidFill>
                <a:schemeClr val="tx1">
                  <a:lumMod val="95000"/>
                  <a:alpha val="59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pH Deviation</a:t>
                </a:r>
              </a:p>
            </c:rich>
          </c:tx>
          <c:layout>
            <c:manualLayout>
              <c:xMode val="edge"/>
              <c:yMode val="edge"/>
              <c:x val="0"/>
              <c:y val="0.32345809495477112"/>
            </c:manualLayout>
          </c:layout>
        </c:title>
        <c:numFmt formatCode="0.00" sourceLinked="1"/>
        <c:majorTickMark val="none"/>
        <c:tickLblPos val="nextTo"/>
        <c:spPr>
          <a:ln>
            <a:solidFill>
              <a:schemeClr val="tx1">
                <a:lumMod val="95000"/>
                <a:alpha val="51000"/>
              </a:schemeClr>
            </a:solidFill>
          </a:ln>
        </c:spPr>
        <c:crossAx val="89239936"/>
        <c:crosses val="autoZero"/>
        <c:crossBetween val="between"/>
      </c:valAx>
      <c:spPr>
        <a:solidFill>
          <a:schemeClr val="tx1">
            <a:lumMod val="85000"/>
            <a:alpha val="31000"/>
          </a:schemeClr>
        </a:solidFill>
      </c:spPr>
    </c:plotArea>
    <c:plotVisOnly val="1"/>
    <c:dispBlanksAs val="gap"/>
  </c:chart>
  <c:txPr>
    <a:bodyPr/>
    <a:lstStyle/>
    <a:p>
      <a:pPr>
        <a:defRPr>
          <a:latin typeface="Cambria" pitchFamily="18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Lab U6288A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5259969376075"/>
          <c:y val="0.18007265179034801"/>
          <c:w val="0.82774938981702284"/>
          <c:h val="0.6097708077097521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D757"/>
            </a:solidFill>
            <a:ln>
              <a:solidFill>
                <a:sysClr val="windowText" lastClr="0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'Lab '!$B$293:$B$307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'!$E$293:$E$307</c:f>
              <c:numCache>
                <c:formatCode>0</c:formatCode>
                <c:ptCount val="15"/>
                <c:pt idx="0">
                  <c:v>-18</c:v>
                </c:pt>
                <c:pt idx="1">
                  <c:v>-8.27</c:v>
                </c:pt>
                <c:pt idx="2">
                  <c:v>-3.100000000000001</c:v>
                </c:pt>
                <c:pt idx="3">
                  <c:v>0</c:v>
                </c:pt>
                <c:pt idx="4">
                  <c:v>-8.6</c:v>
                </c:pt>
                <c:pt idx="5">
                  <c:v>-0.2999999999999971</c:v>
                </c:pt>
                <c:pt idx="6">
                  <c:v>-4.7000000000000011</c:v>
                </c:pt>
                <c:pt idx="7">
                  <c:v>-0.8</c:v>
                </c:pt>
                <c:pt idx="8">
                  <c:v>-0.30000000000000104</c:v>
                </c:pt>
                <c:pt idx="9">
                  <c:v>-1</c:v>
                </c:pt>
                <c:pt idx="10">
                  <c:v>3.3000000000000007</c:v>
                </c:pt>
                <c:pt idx="11">
                  <c:v>-1</c:v>
                </c:pt>
                <c:pt idx="12">
                  <c:v>-7</c:v>
                </c:pt>
                <c:pt idx="13">
                  <c:v>-6.6000000000000076</c:v>
                </c:pt>
                <c:pt idx="14">
                  <c:v>-3.7999999999999989</c:v>
                </c:pt>
              </c:numCache>
            </c:numRef>
          </c:val>
        </c:ser>
        <c:dLbls/>
        <c:gapWidth val="15"/>
        <c:axId val="90268416"/>
        <c:axId val="90269952"/>
      </c:barChart>
      <c:catAx>
        <c:axId val="90268416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700"/>
            </a:pPr>
            <a:endParaRPr lang="en-US"/>
          </a:p>
        </c:txPr>
        <c:crossAx val="90269952"/>
        <c:crosses val="autoZero"/>
        <c:auto val="1"/>
        <c:lblAlgn val="ctr"/>
        <c:lblOffset val="100"/>
      </c:catAx>
      <c:valAx>
        <c:axId val="90269952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65000"/>
                  <a:alpha val="66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M1 -P  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444195263812807E-2"/>
              <c:y val="0.25793918987941805"/>
            </c:manualLayout>
          </c:layout>
        </c:title>
        <c:numFmt formatCode="0" sourceLinked="1"/>
        <c:majorTickMark val="none"/>
        <c:tickLblPos val="nextTo"/>
        <c:crossAx val="90268416"/>
        <c:crosses val="autoZero"/>
        <c:crossBetween val="between"/>
      </c:valAx>
      <c:spPr>
        <a:gradFill>
          <a:gsLst>
            <a:gs pos="0">
              <a:schemeClr val="bg1">
                <a:lumMod val="60000"/>
                <a:lumOff val="40000"/>
                <a:alpha val="74000"/>
              </a:schemeClr>
            </a:gs>
            <a:gs pos="70000">
              <a:schemeClr val="tx1">
                <a:lumMod val="50000"/>
                <a:alpha val="33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Lab U7225A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5259969376075"/>
          <c:y val="0.16624844098114305"/>
          <c:w val="0.82774938981702284"/>
          <c:h val="0.6144489334712021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'Lab '!$B$293:$B$307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'!$E$293:$E$307</c:f>
              <c:numCache>
                <c:formatCode>0</c:formatCode>
                <c:ptCount val="15"/>
                <c:pt idx="0">
                  <c:v>14</c:v>
                </c:pt>
                <c:pt idx="1">
                  <c:v>0</c:v>
                </c:pt>
                <c:pt idx="2">
                  <c:v>6.2999999999999972</c:v>
                </c:pt>
                <c:pt idx="3">
                  <c:v>0.1</c:v>
                </c:pt>
                <c:pt idx="4">
                  <c:v>0.30000000000000104</c:v>
                </c:pt>
                <c:pt idx="5">
                  <c:v>4.7999999999999972</c:v>
                </c:pt>
                <c:pt idx="6">
                  <c:v>-3.3000000000000007</c:v>
                </c:pt>
                <c:pt idx="7">
                  <c:v>-0.5</c:v>
                </c:pt>
                <c:pt idx="8">
                  <c:v>-0.60000000000000109</c:v>
                </c:pt>
                <c:pt idx="9">
                  <c:v>-3</c:v>
                </c:pt>
                <c:pt idx="10">
                  <c:v>-8.3000000000000007</c:v>
                </c:pt>
                <c:pt idx="11">
                  <c:v>1</c:v>
                </c:pt>
                <c:pt idx="12">
                  <c:v>12</c:v>
                </c:pt>
                <c:pt idx="13">
                  <c:v>7.0999999999999943</c:v>
                </c:pt>
                <c:pt idx="14">
                  <c:v>0.80000000000000104</c:v>
                </c:pt>
              </c:numCache>
            </c:numRef>
          </c:val>
        </c:ser>
        <c:dLbls/>
        <c:gapWidth val="17"/>
        <c:axId val="90335488"/>
        <c:axId val="90353664"/>
      </c:barChart>
      <c:catAx>
        <c:axId val="90335488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700"/>
            </a:pPr>
            <a:endParaRPr lang="en-US"/>
          </a:p>
        </c:txPr>
        <c:crossAx val="90353664"/>
        <c:crosses val="autoZero"/>
        <c:auto val="1"/>
        <c:lblAlgn val="ctr"/>
        <c:lblOffset val="100"/>
      </c:catAx>
      <c:valAx>
        <c:axId val="90353664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65000"/>
                  <a:alpha val="66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M1 -P  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5750695870399E-2"/>
              <c:y val="0.26596680489078905"/>
            </c:manualLayout>
          </c:layout>
        </c:title>
        <c:numFmt formatCode="0" sourceLinked="1"/>
        <c:majorTickMark val="none"/>
        <c:tickLblPos val="nextTo"/>
        <c:crossAx val="90335488"/>
        <c:crosses val="autoZero"/>
        <c:crossBetween val="between"/>
      </c:valAx>
      <c:spPr>
        <a:gradFill>
          <a:gsLst>
            <a:gs pos="0">
              <a:schemeClr val="bg1">
                <a:lumMod val="60000"/>
                <a:lumOff val="40000"/>
                <a:alpha val="74000"/>
              </a:schemeClr>
            </a:gs>
            <a:gs pos="70000">
              <a:schemeClr val="tx1">
                <a:lumMod val="50000"/>
                <a:alpha val="33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U6289A 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</c:spPr>
          <c:cat>
            <c:strRef>
              <c:f>'Lab '!$B$257:$B$271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18</c:v>
                </c:pt>
                <c:pt idx="1">
                  <c:v>-12.5</c:v>
                </c:pt>
                <c:pt idx="2">
                  <c:v>19.099999999999987</c:v>
                </c:pt>
                <c:pt idx="3">
                  <c:v>0.75000000000000011</c:v>
                </c:pt>
                <c:pt idx="4">
                  <c:v>6.6999999999999975</c:v>
                </c:pt>
                <c:pt idx="5">
                  <c:v>0</c:v>
                </c:pt>
                <c:pt idx="6">
                  <c:v>-0.70000000000000295</c:v>
                </c:pt>
                <c:pt idx="7">
                  <c:v>1.3</c:v>
                </c:pt>
                <c:pt idx="8">
                  <c:v>0.9</c:v>
                </c:pt>
                <c:pt idx="9">
                  <c:v>-5</c:v>
                </c:pt>
                <c:pt idx="10">
                  <c:v>23.799999999999986</c:v>
                </c:pt>
                <c:pt idx="11">
                  <c:v>11.5</c:v>
                </c:pt>
                <c:pt idx="12">
                  <c:v>20.799999999999986</c:v>
                </c:pt>
                <c:pt idx="13">
                  <c:v>7.2000000000000028</c:v>
                </c:pt>
                <c:pt idx="14">
                  <c:v>6.4</c:v>
                </c:pt>
              </c:numCache>
            </c:numRef>
          </c:val>
        </c:ser>
        <c:dLbls/>
        <c:gapWidth val="23"/>
        <c:axId val="91453312"/>
        <c:axId val="91454848"/>
      </c:barChart>
      <c:catAx>
        <c:axId val="91453312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91454848"/>
        <c:crosses val="autoZero"/>
        <c:auto val="1"/>
        <c:lblAlgn val="ctr"/>
        <c:lblOffset val="100"/>
      </c:catAx>
      <c:valAx>
        <c:axId val="91454848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75000"/>
                  <a:alpha val="4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M3-P  </a:t>
                </a:r>
                <a:r>
                  <a:rPr lang="en-US" dirty="0"/>
                  <a:t>ICP  </a:t>
                </a:r>
                <a:r>
                  <a:rPr lang="en-US" dirty="0" smtClean="0"/>
                  <a:t>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4331645291095608E-3"/>
              <c:y val="0.19128468316460401"/>
            </c:manualLayout>
          </c:layout>
        </c:title>
        <c:numFmt formatCode="0.0" sourceLinked="1"/>
        <c:majorTickMark val="none"/>
        <c:tickLblPos val="nextTo"/>
        <c:crossAx val="91453312"/>
        <c:crosses val="autoZero"/>
        <c:crossBetween val="between"/>
      </c:valAx>
      <c:spPr>
        <a:gradFill>
          <a:gsLst>
            <a:gs pos="0">
              <a:schemeClr val="bg1">
                <a:lumMod val="75000"/>
                <a:alpha val="74000"/>
              </a:schemeClr>
            </a:gs>
            <a:gs pos="70000">
              <a:schemeClr val="tx1">
                <a:lumMod val="50000"/>
                <a:alpha val="34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U7135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8669"/>
            </a:solidFill>
            <a:ln w="12700">
              <a:solidFill>
                <a:sysClr val="windowText" lastClr="000000"/>
              </a:solidFill>
            </a:ln>
          </c:spPr>
          <c:cat>
            <c:strRef>
              <c:f>'Lab '!$B$257:$B$271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-4.4000000000000066</c:v>
                </c:pt>
                <c:pt idx="1">
                  <c:v>-2.4</c:v>
                </c:pt>
                <c:pt idx="2">
                  <c:v>-7.4000000000000066</c:v>
                </c:pt>
                <c:pt idx="3">
                  <c:v>-0.45</c:v>
                </c:pt>
                <c:pt idx="4">
                  <c:v>-0.5</c:v>
                </c:pt>
                <c:pt idx="5">
                  <c:v>20</c:v>
                </c:pt>
                <c:pt idx="6">
                  <c:v>-7.4000000000000066</c:v>
                </c:pt>
                <c:pt idx="7">
                  <c:v>-0.30000000000000004</c:v>
                </c:pt>
                <c:pt idx="8">
                  <c:v>-2.5999999999999988</c:v>
                </c:pt>
                <c:pt idx="9">
                  <c:v>19</c:v>
                </c:pt>
                <c:pt idx="10">
                  <c:v>-5.1000000000000005</c:v>
                </c:pt>
                <c:pt idx="11">
                  <c:v>-2.0999999999999939</c:v>
                </c:pt>
                <c:pt idx="12">
                  <c:v>5.8999999999999906</c:v>
                </c:pt>
                <c:pt idx="13">
                  <c:v>-1.6999999999999948</c:v>
                </c:pt>
                <c:pt idx="14">
                  <c:v>-1.3999999999999988</c:v>
                </c:pt>
              </c:numCache>
            </c:numRef>
          </c:val>
        </c:ser>
        <c:dLbls/>
        <c:gapWidth val="24"/>
        <c:axId val="91524480"/>
        <c:axId val="91513984"/>
      </c:barChart>
      <c:catAx>
        <c:axId val="91524480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91513984"/>
        <c:crosses val="autoZero"/>
        <c:auto val="1"/>
        <c:lblAlgn val="ctr"/>
        <c:lblOffset val="100"/>
      </c:catAx>
      <c:valAx>
        <c:axId val="91513984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85000"/>
                  <a:alpha val="3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M3-P  </a:t>
                </a:r>
                <a:r>
                  <a:rPr lang="en-US" dirty="0"/>
                  <a:t>ICP  </a:t>
                </a:r>
                <a:r>
                  <a:rPr lang="en-US" dirty="0" smtClean="0"/>
                  <a:t>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882215991616522E-3"/>
              <c:y val="0.20636725969804601"/>
            </c:manualLayout>
          </c:layout>
        </c:title>
        <c:numFmt formatCode="0.0" sourceLinked="1"/>
        <c:tickLblPos val="nextTo"/>
        <c:crossAx val="91524480"/>
        <c:crosses val="autoZero"/>
        <c:crossBetween val="between"/>
      </c:valAx>
      <c:spPr>
        <a:gradFill>
          <a:gsLst>
            <a:gs pos="0">
              <a:schemeClr val="bg1">
                <a:lumMod val="75000"/>
                <a:alpha val="65000"/>
              </a:schemeClr>
            </a:gs>
            <a:gs pos="70000">
              <a:schemeClr val="tx1">
                <a:lumMod val="65000"/>
                <a:alpha val="39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U6289A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  <a:ln w="12700">
              <a:solidFill>
                <a:sysClr val="windowText" lastClr="000000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'Lab '!$B$257:$B$271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55</c:v>
                </c:pt>
                <c:pt idx="1">
                  <c:v>1.7000000000000031</c:v>
                </c:pt>
                <c:pt idx="2">
                  <c:v>24</c:v>
                </c:pt>
                <c:pt idx="3">
                  <c:v>-6</c:v>
                </c:pt>
                <c:pt idx="4">
                  <c:v>17</c:v>
                </c:pt>
                <c:pt idx="5">
                  <c:v>6</c:v>
                </c:pt>
                <c:pt idx="6">
                  <c:v>-1.7000000000000031</c:v>
                </c:pt>
                <c:pt idx="7">
                  <c:v>-2.2999999999999972</c:v>
                </c:pt>
                <c:pt idx="8">
                  <c:v>-5</c:v>
                </c:pt>
                <c:pt idx="9">
                  <c:v>3</c:v>
                </c:pt>
                <c:pt idx="10">
                  <c:v>20</c:v>
                </c:pt>
                <c:pt idx="11">
                  <c:v>0</c:v>
                </c:pt>
                <c:pt idx="12">
                  <c:v>11</c:v>
                </c:pt>
                <c:pt idx="13">
                  <c:v>-1</c:v>
                </c:pt>
                <c:pt idx="14">
                  <c:v>-6.7000000000000028</c:v>
                </c:pt>
              </c:numCache>
            </c:numRef>
          </c:val>
        </c:ser>
        <c:dLbls/>
        <c:gapWidth val="23"/>
        <c:axId val="92060672"/>
        <c:axId val="92537600"/>
      </c:barChart>
      <c:catAx>
        <c:axId val="92060672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92537600"/>
        <c:crosses val="autoZero"/>
        <c:auto val="1"/>
        <c:lblAlgn val="ctr"/>
        <c:lblOffset val="100"/>
      </c:catAx>
      <c:valAx>
        <c:axId val="92537600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75000"/>
                  <a:alpha val="4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M3-K  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4331645291095608E-3"/>
              <c:y val="0.19128468316460401"/>
            </c:manualLayout>
          </c:layout>
        </c:title>
        <c:numFmt formatCode="0.0" sourceLinked="1"/>
        <c:majorTickMark val="none"/>
        <c:tickLblPos val="nextTo"/>
        <c:crossAx val="92060672"/>
        <c:crosses val="autoZero"/>
        <c:crossBetween val="between"/>
      </c:valAx>
      <c:spPr>
        <a:gradFill>
          <a:gsLst>
            <a:gs pos="0">
              <a:schemeClr val="bg2">
                <a:lumMod val="85000"/>
                <a:lumOff val="15000"/>
                <a:alpha val="67000"/>
              </a:schemeClr>
            </a:gs>
            <a:gs pos="70000">
              <a:schemeClr val="tx1">
                <a:lumMod val="85000"/>
                <a:alpha val="20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Lab ID U7135A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ysClr val="windowText" lastClr="000000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'Lab '!$B$257:$B$271</c:f>
              <c:strCache>
                <c:ptCount val="15"/>
                <c:pt idx="0">
                  <c:v>SRS-1201</c:v>
                </c:pt>
                <c:pt idx="1">
                  <c:v>SRS-1202</c:v>
                </c:pt>
                <c:pt idx="2">
                  <c:v>SRS-1203</c:v>
                </c:pt>
                <c:pt idx="3">
                  <c:v>SRS-1204</c:v>
                </c:pt>
                <c:pt idx="4">
                  <c:v>SRS-1205</c:v>
                </c:pt>
                <c:pt idx="5">
                  <c:v>SRS-1206</c:v>
                </c:pt>
                <c:pt idx="6">
                  <c:v>SRS-1207</c:v>
                </c:pt>
                <c:pt idx="7">
                  <c:v>SRS-1208</c:v>
                </c:pt>
                <c:pt idx="8">
                  <c:v>SRS-1209</c:v>
                </c:pt>
                <c:pt idx="9">
                  <c:v>SRS-1210</c:v>
                </c:pt>
                <c:pt idx="10">
                  <c:v>SRS-1211</c:v>
                </c:pt>
                <c:pt idx="11">
                  <c:v>SRS-1212</c:v>
                </c:pt>
                <c:pt idx="12">
                  <c:v>SRS-1213</c:v>
                </c:pt>
                <c:pt idx="13">
                  <c:v>SRS-1214</c:v>
                </c:pt>
                <c:pt idx="14">
                  <c:v>SRS-1215</c:v>
                </c:pt>
              </c:strCache>
            </c:strRef>
          </c:cat>
          <c:val>
            <c:numRef>
              <c:f>'Lab '!$E$257:$E$271</c:f>
              <c:numCache>
                <c:formatCode>0.0</c:formatCode>
                <c:ptCount val="15"/>
                <c:pt idx="0">
                  <c:v>-51</c:v>
                </c:pt>
                <c:pt idx="1">
                  <c:v>-5.2999999999999972</c:v>
                </c:pt>
                <c:pt idx="2">
                  <c:v>-16</c:v>
                </c:pt>
                <c:pt idx="3">
                  <c:v>-12</c:v>
                </c:pt>
                <c:pt idx="4">
                  <c:v>-23</c:v>
                </c:pt>
                <c:pt idx="5">
                  <c:v>9</c:v>
                </c:pt>
                <c:pt idx="6">
                  <c:v>0.2999999999999971</c:v>
                </c:pt>
                <c:pt idx="7">
                  <c:v>-3.5999999999999939</c:v>
                </c:pt>
                <c:pt idx="8">
                  <c:v>-11</c:v>
                </c:pt>
                <c:pt idx="9">
                  <c:v>21</c:v>
                </c:pt>
                <c:pt idx="10">
                  <c:v>-8</c:v>
                </c:pt>
                <c:pt idx="11">
                  <c:v>-11</c:v>
                </c:pt>
                <c:pt idx="12">
                  <c:v>-5</c:v>
                </c:pt>
                <c:pt idx="13">
                  <c:v>-14</c:v>
                </c:pt>
                <c:pt idx="14">
                  <c:v>-8.7000000000000011</c:v>
                </c:pt>
              </c:numCache>
            </c:numRef>
          </c:val>
        </c:ser>
        <c:dLbls/>
        <c:gapWidth val="24"/>
        <c:axId val="92779264"/>
        <c:axId val="92780800"/>
      </c:barChart>
      <c:catAx>
        <c:axId val="92779264"/>
        <c:scaling>
          <c:orientation val="minMax"/>
        </c:scaling>
        <c:axPos val="b"/>
        <c:numFmt formatCode="@" sourceLinked="0"/>
        <c:majorTickMark val="none"/>
        <c:tickLblPos val="low"/>
        <c:txPr>
          <a:bodyPr rot="3000000"/>
          <a:lstStyle/>
          <a:p>
            <a:pPr>
              <a:defRPr sz="800"/>
            </a:pPr>
            <a:endParaRPr lang="en-US"/>
          </a:p>
        </c:txPr>
        <c:crossAx val="92780800"/>
        <c:crosses val="autoZero"/>
        <c:auto val="1"/>
        <c:lblAlgn val="ctr"/>
        <c:lblOffset val="100"/>
      </c:catAx>
      <c:valAx>
        <c:axId val="92780800"/>
        <c:scaling>
          <c:orientation val="minMax"/>
          <c:max val="30"/>
          <c:min val="-30"/>
        </c:scaling>
        <c:axPos val="l"/>
        <c:majorGridlines>
          <c:spPr>
            <a:ln>
              <a:solidFill>
                <a:schemeClr val="tx1">
                  <a:lumMod val="85000"/>
                  <a:alpha val="33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M3-K  Deviation ppm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882215991616522E-3"/>
              <c:y val="0.20636725969804601"/>
            </c:manualLayout>
          </c:layout>
        </c:title>
        <c:numFmt formatCode="0.0" sourceLinked="1"/>
        <c:tickLblPos val="nextTo"/>
        <c:crossAx val="92779264"/>
        <c:crosses val="autoZero"/>
        <c:crossBetween val="between"/>
      </c:valAx>
      <c:spPr>
        <a:gradFill>
          <a:gsLst>
            <a:gs pos="0">
              <a:schemeClr val="bg2">
                <a:lumMod val="85000"/>
                <a:lumOff val="15000"/>
                <a:alpha val="70000"/>
              </a:schemeClr>
            </a:gs>
            <a:gs pos="71000">
              <a:schemeClr val="tx1">
                <a:lumMod val="85000"/>
                <a:alpha val="36000"/>
              </a:scheme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252764510993499"/>
          <c:y val="9.1324580777575298E-2"/>
          <c:w val="0.72307344778623994"/>
          <c:h val="0.7111931948000209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8669"/>
              </a:solidFill>
              <a:ln w="12700">
                <a:solidFill>
                  <a:schemeClr val="bg2">
                    <a:lumMod val="85000"/>
                    <a:lumOff val="15000"/>
                  </a:schemeClr>
                </a:solidFill>
              </a:ln>
            </c:spPr>
          </c:marker>
          <c:trendline>
            <c:spPr>
              <a:ln w="25400">
                <a:solidFill>
                  <a:srgbClr val="FF8669"/>
                </a:solidFill>
              </a:ln>
            </c:spPr>
            <c:trendlineType val="linear"/>
          </c:trendline>
          <c:xVal>
            <c:numRef>
              <c:f>'Lab '!$C$329:$C$343</c:f>
              <c:numCache>
                <c:formatCode>0</c:formatCode>
                <c:ptCount val="15"/>
                <c:pt idx="0">
                  <c:v>1447</c:v>
                </c:pt>
                <c:pt idx="1">
                  <c:v>2482</c:v>
                </c:pt>
                <c:pt idx="2">
                  <c:v>2582</c:v>
                </c:pt>
                <c:pt idx="3">
                  <c:v>609</c:v>
                </c:pt>
                <c:pt idx="4">
                  <c:v>5116</c:v>
                </c:pt>
                <c:pt idx="5">
                  <c:v>899</c:v>
                </c:pt>
                <c:pt idx="6">
                  <c:v>696</c:v>
                </c:pt>
                <c:pt idx="7">
                  <c:v>1544</c:v>
                </c:pt>
                <c:pt idx="8">
                  <c:v>1758</c:v>
                </c:pt>
                <c:pt idx="9">
                  <c:v>1551</c:v>
                </c:pt>
                <c:pt idx="10">
                  <c:v>939</c:v>
                </c:pt>
                <c:pt idx="11">
                  <c:v>2207</c:v>
                </c:pt>
                <c:pt idx="12">
                  <c:v>3763</c:v>
                </c:pt>
                <c:pt idx="13">
                  <c:v>1898</c:v>
                </c:pt>
                <c:pt idx="14">
                  <c:v>1539</c:v>
                </c:pt>
              </c:numCache>
            </c:numRef>
          </c:xVal>
          <c:yVal>
            <c:numRef>
              <c:f>'Lab '!$D$329:$D$343</c:f>
              <c:numCache>
                <c:formatCode>0</c:formatCode>
                <c:ptCount val="15"/>
                <c:pt idx="0">
                  <c:v>1470</c:v>
                </c:pt>
                <c:pt idx="1">
                  <c:v>2796</c:v>
                </c:pt>
                <c:pt idx="2">
                  <c:v>3070</c:v>
                </c:pt>
                <c:pt idx="3">
                  <c:v>480</c:v>
                </c:pt>
                <c:pt idx="4">
                  <c:v>5700</c:v>
                </c:pt>
                <c:pt idx="5">
                  <c:v>583</c:v>
                </c:pt>
                <c:pt idx="6">
                  <c:v>484</c:v>
                </c:pt>
                <c:pt idx="7">
                  <c:v>1281</c:v>
                </c:pt>
                <c:pt idx="8">
                  <c:v>1812</c:v>
                </c:pt>
                <c:pt idx="9">
                  <c:v>1289</c:v>
                </c:pt>
                <c:pt idx="10">
                  <c:v>877</c:v>
                </c:pt>
                <c:pt idx="11">
                  <c:v>2452</c:v>
                </c:pt>
                <c:pt idx="12">
                  <c:v>4038</c:v>
                </c:pt>
                <c:pt idx="13">
                  <c:v>2256</c:v>
                </c:pt>
                <c:pt idx="14">
                  <c:v>1100</c:v>
                </c:pt>
              </c:numCache>
            </c:numRef>
          </c:yVal>
        </c:ser>
        <c:dLbls/>
        <c:axId val="112907008"/>
        <c:axId val="113856512"/>
      </c:scatterChart>
      <c:valAx>
        <c:axId val="112907008"/>
        <c:scaling>
          <c:orientation val="minMax"/>
          <c:max val="60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ALP Ca (ppm)  Median</a:t>
                </a:r>
              </a:p>
            </c:rich>
          </c:tx>
          <c:layout/>
        </c:title>
        <c:numFmt formatCode="0" sourceLinked="0"/>
        <c:minorTickMark val="out"/>
        <c:tickLblPos val="nextTo"/>
        <c:crossAx val="113856512"/>
        <c:crosses val="autoZero"/>
        <c:crossBetween val="midCat"/>
      </c:valAx>
      <c:valAx>
        <c:axId val="113856512"/>
        <c:scaling>
          <c:orientation val="minMax"/>
          <c:max val="6000"/>
          <c:min val="0"/>
        </c:scaling>
        <c:axPos val="l"/>
        <c:majorGridlines>
          <c:spPr>
            <a:ln>
              <a:solidFill>
                <a:schemeClr val="tx1">
                  <a:lumMod val="95000"/>
                  <a:alpha val="34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Lab M3-Ca  </a:t>
                </a:r>
                <a:r>
                  <a:rPr lang="en-US" dirty="0" smtClean="0"/>
                  <a:t>(ppm) Mean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7719298245613996E-3"/>
              <c:y val="0.26438822806723605"/>
            </c:manualLayout>
          </c:layout>
        </c:title>
        <c:numFmt formatCode="0" sourceLinked="1"/>
        <c:minorTickMark val="out"/>
        <c:tickLblPos val="nextTo"/>
        <c:crossAx val="112907008"/>
        <c:crosses val="autoZero"/>
        <c:crossBetween val="midCat"/>
        <c:majorUnit val="1000"/>
      </c:valAx>
      <c:spPr>
        <a:gradFill>
          <a:gsLst>
            <a:gs pos="0">
              <a:schemeClr val="bg1">
                <a:lumMod val="60000"/>
                <a:lumOff val="40000"/>
                <a:alpha val="70000"/>
              </a:schemeClr>
            </a:gs>
            <a:gs pos="100000">
              <a:schemeClr val="bg2">
                <a:lumMod val="85000"/>
                <a:lumOff val="15000"/>
                <a:alpha val="60000"/>
              </a:schemeClr>
            </a:gs>
          </a:gsLst>
          <a:lin ang="5400000" scaled="1"/>
        </a:gradFill>
      </c:spPr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</cdr:x>
      <cdr:y>0.86111</cdr:y>
    </cdr:from>
    <cdr:to>
      <cdr:x>0.185</cdr:x>
      <cdr:y>0.93611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" y="2362200"/>
          <a:ext cx="5943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Soil ID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</cdr:x>
      <cdr:y>0.86111</cdr:y>
    </cdr:from>
    <cdr:to>
      <cdr:x>0.185</cdr:x>
      <cdr:y>0.93611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" y="2362200"/>
          <a:ext cx="5943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Soil ID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</cdr:x>
      <cdr:y>0.86111</cdr:y>
    </cdr:from>
    <cdr:to>
      <cdr:x>0.185</cdr:x>
      <cdr:y>0.93611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" y="2362200"/>
          <a:ext cx="5943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Soil ID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0.22254</cdr:x>
      <cdr:y>0.10717</cdr:y>
    </cdr:from>
    <cdr:to>
      <cdr:x>0.91863</cdr:x>
      <cdr:y>0.79167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1047546" y="548789"/>
          <a:ext cx="3276600" cy="35052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2">
              <a:lumMod val="60000"/>
              <a:lumOff val="40000"/>
              <a:alpha val="8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F0BA937A-4507-4B67-8E49-20351A843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12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56DE3-632B-4C6E-984B-21B8BD923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170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5923F-624D-4C0F-8B26-A50523368557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16007F6-2DB5-4785-B5E5-2EF88E5CC2BB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5923F-624D-4C0F-8B26-A50523368557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CCDEB5-FF1F-4D13-9AEC-DF82D6919B86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29" tIns="46364" rIns="92729" bIns="46364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C0CF07-D292-4248-AB7B-3A408DD5FE29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29" tIns="46364" rIns="92729" bIns="46364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16A895-EC25-473E-A2D2-0265E7B7EBD6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2786" indent="-27414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6594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35232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73870" indent="-219319" defTabSz="927536" eaLnBrk="0" hangingPunct="0"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2507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51145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89783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28420" indent="-219319" defTabSz="92753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16A895-EC25-473E-A2D2-0265E7B7EBD6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65C41-4CAD-4478-8DBE-131AD632F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9F81A-0636-44EF-AE82-AC4C424DA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E2112-8834-4CE4-9E3D-E50991B89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067175" y="2852738"/>
            <a:ext cx="5113338" cy="10080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25654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4258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4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648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2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69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67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885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41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1188D-6859-4E71-A02D-748EB47E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3704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13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1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CC06B-4854-42A0-AEC8-349836396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8E9D1-5B8E-4A9B-8C48-913C6E78A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3D374-0C19-442A-AE45-4933D5DFF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DDCBE-889E-4F9C-80E3-4D5BA773C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849C2-075F-433F-9A97-C2B48DB45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CA97F-05FA-432B-9DAB-FC3AFCC62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33C9-B375-486D-B664-421E824BB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AA4B6FAA-44A5-4316-9F1B-D2A41628B2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8.jpeg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2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2839328"/>
            <a:ext cx="5105400" cy="20374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4513" y="3048000"/>
            <a:ext cx="4789487" cy="1620837"/>
          </a:xfrm>
          <a:noFill/>
        </p:spPr>
        <p:txBody>
          <a:bodyPr/>
          <a:lstStyle/>
          <a:p>
            <a:r>
              <a:rPr lang="en-US" dirty="0" smtClean="0"/>
              <a:t>Assessing Laboratory Quality – Systematic Bias</a:t>
            </a:r>
            <a:endParaRPr lang="uk-UA" dirty="0">
              <a:latin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5562600" y="5139396"/>
            <a:ext cx="3418766" cy="1295400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Robert O. Miller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Colorado State University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Fort Collins, CO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139396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811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228600" y="1295400"/>
            <a:ext cx="84582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3073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Deviation Plot M3-K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67142" y="6565917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pic>
        <p:nvPicPr>
          <p:cNvPr id="16" name="Picture 1" descr="IMG_44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963" y="128665"/>
            <a:ext cx="1899462" cy="13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1822928"/>
              </p:ext>
            </p:extLst>
          </p:nvPr>
        </p:nvGraphicFramePr>
        <p:xfrm>
          <a:off x="4406856" y="1676400"/>
          <a:ext cx="4499295" cy="235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7028928"/>
              </p:ext>
            </p:extLst>
          </p:nvPr>
        </p:nvGraphicFramePr>
        <p:xfrm>
          <a:off x="4419600" y="4075924"/>
          <a:ext cx="4423095" cy="232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" y="1862527"/>
            <a:ext cx="3733800" cy="28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U6289A indicates high bias deviations in 2012 cycle 17, none in cycle 18 and general  two of five in cycle 19.  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U7135A indicates general low bias deviations across all samples independent of concentration.  </a:t>
            </a:r>
          </a:p>
        </p:txBody>
      </p:sp>
      <p:sp>
        <p:nvSpPr>
          <p:cNvPr id="13" name="Text Box 284"/>
          <p:cNvSpPr txBox="1">
            <a:spLocks noChangeArrowheads="1"/>
          </p:cNvSpPr>
          <p:nvPr/>
        </p:nvSpPr>
        <p:spPr bwMode="auto">
          <a:xfrm>
            <a:off x="609600" y="5715000"/>
            <a:ext cx="2879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Source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: ALP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2012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database. 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Soil M3-K values range 39 - 502 ppm.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9940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4273262" y="121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 descr="Stationery"/>
          <p:cNvSpPr>
            <a:spLocks noChangeArrowheads="1"/>
          </p:cNvSpPr>
          <p:nvPr/>
        </p:nvSpPr>
        <p:spPr bwMode="auto">
          <a:xfrm>
            <a:off x="4610967" y="1698885"/>
            <a:ext cx="2515465" cy="457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Flags ( 2-5 )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5108" name="Rectangle 4" descr="Stationery"/>
          <p:cNvSpPr>
            <a:spLocks noChangeArrowheads="1"/>
          </p:cNvSpPr>
          <p:nvPr/>
        </p:nvSpPr>
        <p:spPr bwMode="auto">
          <a:xfrm>
            <a:off x="818285" y="1790700"/>
            <a:ext cx="1487920" cy="381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Single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Flag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5109" name="Rectangle 5" descr="Stationery"/>
          <p:cNvSpPr>
            <a:spLocks noChangeArrowheads="1"/>
          </p:cNvSpPr>
          <p:nvPr/>
        </p:nvSpPr>
        <p:spPr bwMode="auto">
          <a:xfrm>
            <a:off x="2985944" y="762000"/>
            <a:ext cx="2590511" cy="457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alpha val="88000"/>
                </a:schemeClr>
              </a:gs>
            </a:gsLst>
            <a:lin ang="5400000" scaled="0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Bias Flag(s)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582790" y="2483057"/>
            <a:ext cx="1958910" cy="116955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Random Error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Near Detection Limit              - Dilution Error 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Transcription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Error</a:t>
            </a:r>
          </a:p>
          <a:p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Problematic Sample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630796" y="1524000"/>
            <a:ext cx="41996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1630794" y="1524000"/>
            <a:ext cx="1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5830455" y="1524000"/>
            <a:ext cx="0" cy="1748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1620167" y="21741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7017005" y="2745698"/>
            <a:ext cx="1430200" cy="52322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Both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 and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5830455" y="21741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4015276" y="2456433"/>
            <a:ext cx="3740176" cy="22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5830455" y="2478998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7755452" y="2483057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>
            <a:off x="4015276" y="2456433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5257649" y="4916694"/>
            <a:ext cx="1628972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Low </a:t>
            </a:r>
          </a:p>
          <a:p>
            <a:r>
              <a:rPr lang="en-US" dirty="0"/>
              <a:t>Concentration</a:t>
            </a:r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5236530" y="4132833"/>
            <a:ext cx="1448380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all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3056805" y="4117170"/>
            <a:ext cx="1438214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all</a:t>
            </a:r>
          </a:p>
          <a:p>
            <a:r>
              <a:rPr lang="en-US" dirty="0"/>
              <a:t>Concentrations 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3059303" y="4901031"/>
            <a:ext cx="1529586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low 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175134" name="Line 30"/>
          <p:cNvSpPr>
            <a:spLocks noChangeShapeType="1"/>
          </p:cNvSpPr>
          <p:nvPr/>
        </p:nvSpPr>
        <p:spPr bwMode="auto">
          <a:xfrm>
            <a:off x="7427306" y="3273007"/>
            <a:ext cx="12411" cy="19319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5" name="Line 31"/>
          <p:cNvSpPr>
            <a:spLocks noChangeShapeType="1"/>
          </p:cNvSpPr>
          <p:nvPr/>
        </p:nvSpPr>
        <p:spPr bwMode="auto">
          <a:xfrm>
            <a:off x="5815371" y="3246353"/>
            <a:ext cx="5771" cy="581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6" name="Line 32"/>
          <p:cNvSpPr>
            <a:spLocks noChangeShapeType="1"/>
          </p:cNvSpPr>
          <p:nvPr/>
        </p:nvSpPr>
        <p:spPr bwMode="auto">
          <a:xfrm flipV="1">
            <a:off x="4918540" y="3812368"/>
            <a:ext cx="896831" cy="15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5138" name="Line 34"/>
          <p:cNvSpPr>
            <a:spLocks noChangeShapeType="1"/>
          </p:cNvSpPr>
          <p:nvPr/>
        </p:nvSpPr>
        <p:spPr bwMode="auto">
          <a:xfrm>
            <a:off x="4932310" y="3828032"/>
            <a:ext cx="0" cy="21939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Line 38"/>
          <p:cNvSpPr>
            <a:spLocks noChangeShapeType="1"/>
          </p:cNvSpPr>
          <p:nvPr/>
        </p:nvSpPr>
        <p:spPr bwMode="auto">
          <a:xfrm>
            <a:off x="3648848" y="3246353"/>
            <a:ext cx="0" cy="5695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9" name="Text Box 45"/>
          <p:cNvSpPr txBox="1">
            <a:spLocks noChangeArrowheads="1"/>
          </p:cNvSpPr>
          <p:nvPr/>
        </p:nvSpPr>
        <p:spPr bwMode="auto">
          <a:xfrm>
            <a:off x="1993989" y="136878"/>
            <a:ext cx="4168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Bias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" name="Picture 20" descr="IMG_048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6878"/>
            <a:ext cx="1413751" cy="10367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092468" y="6514874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255923" y="5753645"/>
            <a:ext cx="1696553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High </a:t>
            </a:r>
          </a:p>
          <a:p>
            <a:r>
              <a:rPr lang="en-US" dirty="0"/>
              <a:t>Concentration</a:t>
            </a: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 flipV="1">
            <a:off x="4934832" y="4388821"/>
            <a:ext cx="301698" cy="56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4918540" y="5203101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 flipH="1">
            <a:off x="4918540" y="6020783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059303" y="5719962"/>
            <a:ext cx="1591205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high 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2721919" y="3812370"/>
            <a:ext cx="0" cy="21702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 flipH="1">
            <a:off x="2706543" y="5162641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H="1">
            <a:off x="2721919" y="5981572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H="1">
            <a:off x="2721919" y="4372534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 flipV="1">
            <a:off x="2721918" y="3812368"/>
            <a:ext cx="92692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381000" y="4580453"/>
            <a:ext cx="17871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Evaluation based on assessment of five proficiency soils.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 flipV="1">
            <a:off x="7439718" y="4414851"/>
            <a:ext cx="279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7579707" y="4159487"/>
            <a:ext cx="1082348" cy="52322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Dominant </a:t>
            </a:r>
          </a:p>
          <a:p>
            <a:r>
              <a:rPr lang="en-US" dirty="0"/>
              <a:t>High Bias</a:t>
            </a:r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 flipH="1" flipV="1">
            <a:off x="7452130" y="5196120"/>
            <a:ext cx="279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7564875" y="4939259"/>
            <a:ext cx="1468876" cy="52322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Equal High and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3459690" y="2723133"/>
            <a:ext cx="1151277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Consistent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Low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5255923" y="2723133"/>
            <a:ext cx="1130438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Consistent </a:t>
            </a:r>
          </a:p>
          <a:p>
            <a:r>
              <a:rPr lang="en-US" dirty="0"/>
              <a:t>High Bias</a:t>
            </a:r>
          </a:p>
        </p:txBody>
      </p:sp>
    </p:spTree>
    <p:extLst>
      <p:ext uri="{BB962C8B-B14F-4D97-AF65-F5344CB8AC3E}">
        <p14:creationId xmlns:p14="http://schemas.microsoft.com/office/powerpoint/2010/main" xmlns="" val="166035084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331244" y="163782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 descr="Stationery"/>
          <p:cNvSpPr>
            <a:spLocks noChangeArrowheads="1"/>
          </p:cNvSpPr>
          <p:nvPr/>
        </p:nvSpPr>
        <p:spPr bwMode="auto">
          <a:xfrm>
            <a:off x="1179967" y="1169385"/>
            <a:ext cx="2515465" cy="457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Flags ( 2-5 )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994998" y="1944089"/>
            <a:ext cx="0" cy="1748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43677" y="3274712"/>
            <a:ext cx="1438214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all</a:t>
            </a:r>
          </a:p>
          <a:p>
            <a:r>
              <a:rPr lang="en-US" dirty="0"/>
              <a:t>Concentrations 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773303" y="4420788"/>
            <a:ext cx="1529586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low 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983724" y="1942626"/>
            <a:ext cx="4690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994998" y="2640732"/>
            <a:ext cx="0" cy="2847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71168" y="5556568"/>
            <a:ext cx="1591205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Low Bias at high 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418794" y="2929929"/>
            <a:ext cx="0" cy="2813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435920" y="4682398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H="1">
            <a:off x="435920" y="5743297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H="1">
            <a:off x="418794" y="3529816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V="1">
            <a:off x="428230" y="2925505"/>
            <a:ext cx="566767" cy="4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08086" y="2117512"/>
            <a:ext cx="1151277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Consistent </a:t>
            </a:r>
          </a:p>
          <a:p>
            <a:r>
              <a:rPr lang="en-US" dirty="0"/>
              <a:t>  Low Bias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3320131" y="1949783"/>
            <a:ext cx="0" cy="1748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5674377" y="1942626"/>
            <a:ext cx="0" cy="1748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959277" y="2084846"/>
            <a:ext cx="1430200" cy="52322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Both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 and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708380" y="2084846"/>
            <a:ext cx="1130438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Consistent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181891" y="3457297"/>
            <a:ext cx="8431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970880" y="3251642"/>
            <a:ext cx="2591720" cy="7386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- Verify calibration </a:t>
            </a:r>
            <a:r>
              <a:rPr lang="en-US" sz="1400" b="1" dirty="0" err="1" smtClean="0">
                <a:solidFill>
                  <a:schemeClr val="bg2"/>
                </a:solidFill>
              </a:rPr>
              <a:t>Stds</a:t>
            </a:r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- Verify </a:t>
            </a:r>
            <a:r>
              <a:rPr lang="en-US" sz="1400" b="1" dirty="0" err="1" smtClean="0">
                <a:solidFill>
                  <a:schemeClr val="bg2"/>
                </a:solidFill>
              </a:rPr>
              <a:t>extractant</a:t>
            </a:r>
            <a:r>
              <a:rPr lang="en-US" sz="1400" b="1" dirty="0" smtClean="0">
                <a:solidFill>
                  <a:schemeClr val="bg2"/>
                </a:solidFill>
              </a:rPr>
              <a:t> volume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- Check </a:t>
            </a:r>
            <a:r>
              <a:rPr lang="en-US" sz="1400" b="1" dirty="0" err="1" smtClean="0">
                <a:solidFill>
                  <a:schemeClr val="bg2"/>
                </a:solidFill>
              </a:rPr>
              <a:t>extractant</a:t>
            </a:r>
            <a:r>
              <a:rPr lang="en-US" sz="1400" b="1" dirty="0" smtClean="0">
                <a:solidFill>
                  <a:schemeClr val="bg2"/>
                </a:solidFill>
              </a:rPr>
              <a:t> Conc.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362373" y="5667097"/>
            <a:ext cx="9580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09904" y="5556568"/>
            <a:ext cx="2552696" cy="7386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- Verify calibration </a:t>
            </a:r>
            <a:r>
              <a:rPr lang="en-US" dirty="0" err="1"/>
              <a:t>Stds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smtClean="0"/>
              <a:t>Verify </a:t>
            </a:r>
            <a:r>
              <a:rPr lang="en-US" dirty="0" err="1"/>
              <a:t>extractant</a:t>
            </a:r>
            <a:r>
              <a:rPr lang="en-US" dirty="0"/>
              <a:t> volume</a:t>
            </a:r>
          </a:p>
          <a:p>
            <a:r>
              <a:rPr lang="en-US" dirty="0" smtClean="0"/>
              <a:t>- </a:t>
            </a:r>
            <a:r>
              <a:rPr lang="en-US" dirty="0"/>
              <a:t>Check </a:t>
            </a:r>
            <a:r>
              <a:rPr lang="en-US" dirty="0" err="1" smtClean="0"/>
              <a:t>Extractant</a:t>
            </a:r>
            <a:r>
              <a:rPr lang="en-US" dirty="0" smtClean="0"/>
              <a:t> Conc.</a:t>
            </a:r>
            <a:endParaRPr lang="en-US" dirty="0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171655" y="762000"/>
            <a:ext cx="7489201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195394" y="136877"/>
            <a:ext cx="4253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Laboratory Bias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2441" y="659639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302889" y="4579220"/>
            <a:ext cx="8431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2992115" y="4389266"/>
            <a:ext cx="2570485" cy="7386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- Verify low calibration </a:t>
            </a:r>
            <a:r>
              <a:rPr lang="en-US" dirty="0" err="1" smtClean="0"/>
              <a:t>Stds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smtClean="0"/>
              <a:t>Verify </a:t>
            </a:r>
            <a:r>
              <a:rPr lang="en-US" dirty="0" err="1" smtClean="0"/>
              <a:t>extractant</a:t>
            </a:r>
            <a:r>
              <a:rPr lang="en-US" dirty="0" smtClean="0"/>
              <a:t> volume</a:t>
            </a:r>
            <a:endParaRPr lang="en-US" dirty="0"/>
          </a:p>
          <a:p>
            <a:r>
              <a:rPr lang="en-US" dirty="0"/>
              <a:t>- Check </a:t>
            </a:r>
            <a:r>
              <a:rPr lang="en-US" dirty="0" err="1" smtClean="0"/>
              <a:t>extractant</a:t>
            </a:r>
            <a:r>
              <a:rPr lang="en-US" dirty="0" smtClean="0"/>
              <a:t> Conc.</a:t>
            </a:r>
            <a:endParaRPr lang="en-US" dirty="0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096000" y="3274712"/>
            <a:ext cx="2827268" cy="1077218"/>
          </a:xfrm>
          <a:prstGeom prst="rect">
            <a:avLst/>
          </a:prstGeom>
          <a:solidFill>
            <a:schemeClr val="bg2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Systematically evaluate each component of the analysis, extraction, analysis and reporting relative to low bias.</a:t>
            </a:r>
          </a:p>
        </p:txBody>
      </p:sp>
      <p:pic>
        <p:nvPicPr>
          <p:cNvPr id="46" name="Picture 16" descr="\\Notebook\c\MyFiles\scoop5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79549" cy="1074122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01000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331244" y="163782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3" descr="Stationery"/>
          <p:cNvSpPr>
            <a:spLocks noChangeArrowheads="1"/>
          </p:cNvSpPr>
          <p:nvPr/>
        </p:nvSpPr>
        <p:spPr bwMode="auto">
          <a:xfrm>
            <a:off x="1179967" y="1169385"/>
            <a:ext cx="2515465" cy="457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Flags ( 2-5 )</a:t>
            </a:r>
            <a:endParaRPr lang="en-US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994998" y="1944089"/>
            <a:ext cx="0" cy="7229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983724" y="1942626"/>
            <a:ext cx="45319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08086" y="2217073"/>
            <a:ext cx="1151277" cy="523220"/>
          </a:xfrm>
          <a:prstGeom prst="rect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Consistent </a:t>
            </a:r>
          </a:p>
          <a:p>
            <a:r>
              <a:rPr lang="en-US" dirty="0"/>
              <a:t>  Low Bias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3320130" y="1949782"/>
            <a:ext cx="314" cy="1018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5515701" y="1942626"/>
            <a:ext cx="0" cy="244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800600" y="2187092"/>
            <a:ext cx="1430200" cy="52322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Both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 and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708380" y="2209800"/>
            <a:ext cx="1130438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Consistent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 Bias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181891" y="3457297"/>
            <a:ext cx="8431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970880" y="3251642"/>
            <a:ext cx="2591720" cy="95410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- Check for Contamination 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- Verify calibration </a:t>
            </a:r>
            <a:r>
              <a:rPr lang="en-US" sz="1400" b="1" dirty="0" err="1" smtClean="0">
                <a:solidFill>
                  <a:schemeClr val="bg2"/>
                </a:solidFill>
              </a:rPr>
              <a:t>stds</a:t>
            </a:r>
            <a:endParaRPr lang="en-US" sz="1400" b="1" dirty="0" smtClean="0">
              <a:solidFill>
                <a:schemeClr val="bg2"/>
              </a:solidFill>
            </a:endParaRPr>
          </a:p>
          <a:p>
            <a:r>
              <a:rPr lang="en-US" sz="1400" b="1" dirty="0" smtClean="0">
                <a:solidFill>
                  <a:schemeClr val="bg2"/>
                </a:solidFill>
              </a:rPr>
              <a:t>- Check </a:t>
            </a:r>
            <a:r>
              <a:rPr lang="en-US" sz="1400" b="1" dirty="0" err="1" smtClean="0">
                <a:solidFill>
                  <a:schemeClr val="bg2"/>
                </a:solidFill>
              </a:rPr>
              <a:t>extractant</a:t>
            </a:r>
            <a:r>
              <a:rPr lang="en-US" sz="1400" b="1" dirty="0" smtClean="0">
                <a:solidFill>
                  <a:schemeClr val="bg2"/>
                </a:solidFill>
              </a:rPr>
              <a:t> Conc.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- Verify MDL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362373" y="5777626"/>
            <a:ext cx="9580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09904" y="5667097"/>
            <a:ext cx="2552696" cy="7386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- Verify calibration </a:t>
            </a:r>
            <a:r>
              <a:rPr lang="en-US" dirty="0" err="1"/>
              <a:t>Stds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smtClean="0"/>
              <a:t>Verify </a:t>
            </a:r>
            <a:r>
              <a:rPr lang="en-US" dirty="0" err="1"/>
              <a:t>extractant</a:t>
            </a:r>
            <a:r>
              <a:rPr lang="en-US" dirty="0"/>
              <a:t> volume</a:t>
            </a:r>
          </a:p>
          <a:p>
            <a:r>
              <a:rPr lang="en-US" dirty="0" smtClean="0"/>
              <a:t>- </a:t>
            </a:r>
            <a:r>
              <a:rPr lang="en-US" dirty="0"/>
              <a:t>Check </a:t>
            </a:r>
            <a:r>
              <a:rPr lang="en-US" dirty="0" err="1" smtClean="0"/>
              <a:t>Extractant</a:t>
            </a:r>
            <a:r>
              <a:rPr lang="en-US" dirty="0" smtClean="0"/>
              <a:t> Conc.</a:t>
            </a:r>
            <a:endParaRPr lang="en-US" dirty="0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171655" y="762000"/>
            <a:ext cx="7489201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195394" y="136877"/>
            <a:ext cx="5379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Evaluating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Laboratory Bias – Cont.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2441" y="659639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302889" y="4689749"/>
            <a:ext cx="8431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2992115" y="4499795"/>
            <a:ext cx="2570485" cy="95410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- Check for Contamination </a:t>
            </a:r>
            <a:endParaRPr lang="en-US" dirty="0" smtClean="0"/>
          </a:p>
          <a:p>
            <a:r>
              <a:rPr lang="en-US" dirty="0" smtClean="0"/>
              <a:t>- Verify low calibration </a:t>
            </a:r>
            <a:r>
              <a:rPr lang="en-US" dirty="0" err="1" smtClean="0"/>
              <a:t>Stds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smtClean="0"/>
              <a:t>Verify </a:t>
            </a:r>
            <a:r>
              <a:rPr lang="en-US" dirty="0" err="1" smtClean="0"/>
              <a:t>extractant</a:t>
            </a:r>
            <a:r>
              <a:rPr lang="en-US" dirty="0" smtClean="0"/>
              <a:t> volume</a:t>
            </a:r>
            <a:endParaRPr lang="en-US" dirty="0"/>
          </a:p>
          <a:p>
            <a:r>
              <a:rPr lang="en-US" dirty="0"/>
              <a:t>- Check </a:t>
            </a:r>
            <a:r>
              <a:rPr lang="en-US" dirty="0" err="1" smtClean="0"/>
              <a:t>extractant</a:t>
            </a:r>
            <a:r>
              <a:rPr lang="en-US" dirty="0" smtClean="0"/>
              <a:t> Conc.</a:t>
            </a:r>
            <a:endParaRPr lang="en-US" dirty="0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850832" y="4475794"/>
            <a:ext cx="1628972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Low </a:t>
            </a:r>
          </a:p>
          <a:p>
            <a:r>
              <a:rPr lang="en-US" dirty="0"/>
              <a:t>Concentration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829713" y="3273397"/>
            <a:ext cx="1448380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all</a:t>
            </a:r>
          </a:p>
          <a:p>
            <a:r>
              <a:rPr lang="en-US" dirty="0"/>
              <a:t>Concentrations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513082" y="2968596"/>
            <a:ext cx="2807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 flipH="1">
            <a:off x="511723" y="2968595"/>
            <a:ext cx="13770" cy="28590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849105" y="5566053"/>
            <a:ext cx="1696553" cy="52322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 High Bias at High </a:t>
            </a:r>
          </a:p>
          <a:p>
            <a:r>
              <a:rPr lang="en-US" dirty="0"/>
              <a:t>Concentration</a:t>
            </a: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 flipV="1">
            <a:off x="528015" y="3529385"/>
            <a:ext cx="301698" cy="56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511723" y="4762201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 flipH="1">
            <a:off x="528015" y="5827663"/>
            <a:ext cx="337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5867400" y="3251642"/>
            <a:ext cx="2895600" cy="1077218"/>
          </a:xfrm>
          <a:prstGeom prst="rect">
            <a:avLst/>
          </a:prstGeom>
          <a:solidFill>
            <a:schemeClr val="bg2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Systematically evaluate each component of the analysis, extraction, analysis and reporting relative to high bias.</a:t>
            </a: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991" y="109817"/>
            <a:ext cx="1528862" cy="110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695451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47374" y="245184"/>
            <a:ext cx="6915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Determining Method </a:t>
            </a:r>
            <a:r>
              <a:rPr lang="en-US" sz="28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Components </a:t>
            </a:r>
            <a:endParaRPr lang="en-US" sz="2800" b="1" dirty="0">
              <a:solidFill>
                <a:srgbClr val="FFE48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282392" y="1201711"/>
            <a:ext cx="8610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85800" y="17526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Cause-and-effect diagrams are used to systematically list the different component sources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which contribute to total of bias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analysis results. 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cause-and-effect diagram can aid in identifying those sources with the greatest contribution. </a:t>
            </a:r>
          </a:p>
          <a:p>
            <a:pPr>
              <a:lnSpc>
                <a:spcPct val="125000"/>
              </a:lnSpc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8172450" y="6477000"/>
            <a:ext cx="979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b="1" dirty="0"/>
              <a:t>Miller,  </a:t>
            </a:r>
            <a:r>
              <a:rPr lang="en-US" sz="1100" b="1" dirty="0" smtClean="0"/>
              <a:t>2013</a:t>
            </a:r>
            <a:endParaRPr lang="en-US" sz="1100" b="1" dirty="0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2133600" y="5105400"/>
            <a:ext cx="2943225" cy="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352800" y="4114800"/>
            <a:ext cx="515938" cy="93345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V="1">
            <a:off x="3494088" y="5105400"/>
            <a:ext cx="625475" cy="9017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5410200" y="4724400"/>
            <a:ext cx="1076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3994150" y="4075113"/>
            <a:ext cx="1949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“</a:t>
            </a:r>
            <a:r>
              <a:rPr lang="en-US" sz="18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I</a:t>
            </a:r>
            <a:r>
              <a:rPr lang="en-US" sz="18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T Lt" pitchFamily="18" charset="0"/>
              </a:rPr>
              <a:t>shikawa Diagram”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US" sz="28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 flipV="1">
            <a:off x="2209800" y="5181600"/>
            <a:ext cx="625475" cy="9017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>
            <a:off x="2514600" y="4114800"/>
            <a:ext cx="515938" cy="93345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0" descr="G:\cu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"/>
            <a:ext cx="1905000" cy="1279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32269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077489" y="6477000"/>
            <a:ext cx="979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/>
              <a:t>Miller, 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838489" y="3886200"/>
            <a:ext cx="6096000" cy="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590512" y="2209800"/>
            <a:ext cx="838488" cy="16764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161789" y="3902675"/>
            <a:ext cx="1143000" cy="18288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46853" y="1676400"/>
            <a:ext cx="1553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Extraction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476278" y="5774338"/>
            <a:ext cx="1638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Instrument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7086023" y="3429001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Result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3124489" y="3200400"/>
            <a:ext cx="6855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2819978" y="2667000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2209512" y="2514600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H="1">
            <a:off x="4353733" y="5502875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1125682" y="2345323"/>
            <a:ext cx="110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Extractant</a:t>
            </a:r>
            <a:endParaRPr lang="en-US" sz="16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3393058" y="2497723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Shaker</a:t>
            </a: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4932448" y="5333014"/>
            <a:ext cx="1085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Operation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528651" y="381000"/>
            <a:ext cx="7460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Fish-Bone Diagram of Soil </a:t>
            </a:r>
            <a:r>
              <a:rPr lang="en-US" dirty="0" smtClean="0"/>
              <a:t>M3-P </a:t>
            </a:r>
            <a:r>
              <a:rPr lang="en-US" dirty="0"/>
              <a:t>Analysis</a:t>
            </a:r>
          </a:p>
        </p:txBody>
      </p:sp>
      <p:sp>
        <p:nvSpPr>
          <p:cNvPr id="11282" name="Line 26"/>
          <p:cNvSpPr>
            <a:spLocks noChangeShapeType="1"/>
          </p:cNvSpPr>
          <p:nvPr/>
        </p:nvSpPr>
        <p:spPr bwMode="auto">
          <a:xfrm>
            <a:off x="2547217" y="3048000"/>
            <a:ext cx="4343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1013113" y="2862264"/>
            <a:ext cx="1564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Extract Volume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4556126" y="1411289"/>
            <a:ext cx="3590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Component Factor </a:t>
            </a:r>
          </a:p>
          <a:p>
            <a:pPr>
              <a:defRPr/>
            </a:pPr>
            <a:r>
              <a:rPr lang="en-US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Analysis to </a:t>
            </a:r>
            <a:r>
              <a:rPr 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Assess Bias</a:t>
            </a:r>
            <a:endParaRPr lang="en-US" dirty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85" name="Text Box 29"/>
          <p:cNvSpPr txBox="1">
            <a:spLocks noChangeArrowheads="1"/>
          </p:cNvSpPr>
          <p:nvPr/>
        </p:nvSpPr>
        <p:spPr bwMode="auto">
          <a:xfrm>
            <a:off x="6261967" y="5249863"/>
            <a:ext cx="2712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92D050"/>
                </a:solidFill>
              </a:rPr>
              <a:t>*</a:t>
            </a:r>
            <a:r>
              <a:rPr lang="en-US" sz="2400">
                <a:solidFill>
                  <a:srgbClr val="00B050"/>
                </a:solidFill>
              </a:rPr>
              <a:t> </a:t>
            </a:r>
            <a:r>
              <a:rPr lang="en-US"/>
              <a:t>Major Components</a:t>
            </a:r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3333403" y="4288439"/>
            <a:ext cx="116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Calibration</a:t>
            </a:r>
          </a:p>
        </p:txBody>
      </p:sp>
      <p:sp>
        <p:nvSpPr>
          <p:cNvPr id="11287" name="Line 32"/>
          <p:cNvSpPr>
            <a:spLocks noChangeShapeType="1"/>
          </p:cNvSpPr>
          <p:nvPr/>
        </p:nvSpPr>
        <p:spPr bwMode="auto">
          <a:xfrm flipV="1">
            <a:off x="1026103" y="3886200"/>
            <a:ext cx="920750" cy="1447800"/>
          </a:xfrm>
          <a:prstGeom prst="line">
            <a:avLst/>
          </a:prstGeom>
          <a:noFill/>
          <a:ln w="25400">
            <a:solidFill>
              <a:srgbClr val="FFFF99">
                <a:alpha val="38000"/>
              </a:srgb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-24996" y="5333014"/>
            <a:ext cx="2000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Sample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Homogeneity</a:t>
            </a:r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 flipV="1">
            <a:off x="1125682" y="460843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145500" y="4202188"/>
            <a:ext cx="1143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DF0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Degree of </a:t>
            </a:r>
          </a:p>
          <a:p>
            <a:pPr>
              <a:defRPr/>
            </a:pPr>
            <a:r>
              <a:rPr lang="en-US" sz="1600" dirty="0">
                <a:solidFill>
                  <a:srgbClr val="DDF0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Mixing</a:t>
            </a:r>
          </a:p>
        </p:txBody>
      </p:sp>
      <p:sp>
        <p:nvSpPr>
          <p:cNvPr id="11291" name="Line 14"/>
          <p:cNvSpPr>
            <a:spLocks noChangeShapeType="1"/>
          </p:cNvSpPr>
          <p:nvPr/>
        </p:nvSpPr>
        <p:spPr bwMode="auto">
          <a:xfrm>
            <a:off x="2682876" y="3494088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2057977" y="3313114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Filter</a:t>
            </a:r>
          </a:p>
        </p:txBody>
      </p:sp>
      <p:sp>
        <p:nvSpPr>
          <p:cNvPr id="11293" name="Line 14"/>
          <p:cNvSpPr>
            <a:spLocks noChangeShapeType="1"/>
          </p:cNvSpPr>
          <p:nvPr/>
        </p:nvSpPr>
        <p:spPr bwMode="auto">
          <a:xfrm>
            <a:off x="4420119" y="4464650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14"/>
          <p:cNvSpPr>
            <a:spLocks noChangeShapeType="1"/>
          </p:cNvSpPr>
          <p:nvPr/>
        </p:nvSpPr>
        <p:spPr bwMode="auto">
          <a:xfrm>
            <a:off x="4014585" y="5094888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174653" y="4923439"/>
            <a:ext cx="89477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Stability</a:t>
            </a: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 flipH="1">
            <a:off x="1711722" y="4278496"/>
            <a:ext cx="5411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252915" y="4126096"/>
            <a:ext cx="764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Scoop</a:t>
            </a:r>
          </a:p>
        </p:txBody>
      </p:sp>
      <p:sp>
        <p:nvSpPr>
          <p:cNvPr id="34" name="Line 65"/>
          <p:cNvSpPr>
            <a:spLocks noChangeShapeType="1"/>
          </p:cNvSpPr>
          <p:nvPr/>
        </p:nvSpPr>
        <p:spPr bwMode="auto">
          <a:xfrm flipV="1">
            <a:off x="1825485" y="4288439"/>
            <a:ext cx="203489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1588388" y="4660176"/>
            <a:ext cx="1117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Technique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809999" y="3045764"/>
            <a:ext cx="6322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</a:t>
            </a:r>
            <a:endParaRPr lang="en-US" sz="16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 flipH="1">
            <a:off x="4809635" y="4764923"/>
            <a:ext cx="6104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70"/>
          <p:cNvSpPr txBox="1">
            <a:spLocks noChangeArrowheads="1"/>
          </p:cNvSpPr>
          <p:nvPr/>
        </p:nvSpPr>
        <p:spPr bwMode="auto">
          <a:xfrm>
            <a:off x="5389117" y="4590117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Over</a:t>
            </a:r>
          </a:p>
        </p:txBody>
      </p:sp>
    </p:spTree>
    <p:extLst>
      <p:ext uri="{BB962C8B-B14F-4D97-AF65-F5344CB8AC3E}">
        <p14:creationId xmlns:p14="http://schemas.microsoft.com/office/powerpoint/2010/main" xmlns="" val="40697101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077489" y="6477000"/>
            <a:ext cx="979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/>
              <a:t>Miller, 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838489" y="3886200"/>
            <a:ext cx="6096000" cy="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590512" y="2209800"/>
            <a:ext cx="838488" cy="16764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161789" y="3902675"/>
            <a:ext cx="1143000" cy="18288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46853" y="1676400"/>
            <a:ext cx="1553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Extraction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476278" y="5774338"/>
            <a:ext cx="1638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Instrument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7086023" y="3429001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Result</a:t>
            </a: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2819978" y="2667000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H="1">
            <a:off x="4353733" y="5502875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429000" y="2438400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Stirring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4932448" y="5333014"/>
            <a:ext cx="1050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Electrode</a:t>
            </a:r>
            <a:endParaRPr lang="en-US" sz="1600" dirty="0">
              <a:solidFill>
                <a:srgbClr val="FF86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528651" y="381000"/>
            <a:ext cx="6954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Fish-Bone Diagram of Soil </a:t>
            </a:r>
            <a:r>
              <a:rPr lang="en-US" dirty="0" smtClean="0"/>
              <a:t>pH (1:1)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282" name="Line 26"/>
          <p:cNvSpPr>
            <a:spLocks noChangeShapeType="1"/>
          </p:cNvSpPr>
          <p:nvPr/>
        </p:nvSpPr>
        <p:spPr bwMode="auto">
          <a:xfrm>
            <a:off x="2547217" y="3048000"/>
            <a:ext cx="4343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1743082" y="2878723"/>
            <a:ext cx="867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Volume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3333403" y="4288439"/>
            <a:ext cx="116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Calibration</a:t>
            </a:r>
          </a:p>
        </p:txBody>
      </p:sp>
      <p:sp>
        <p:nvSpPr>
          <p:cNvPr id="11287" name="Line 32"/>
          <p:cNvSpPr>
            <a:spLocks noChangeShapeType="1"/>
          </p:cNvSpPr>
          <p:nvPr/>
        </p:nvSpPr>
        <p:spPr bwMode="auto">
          <a:xfrm flipV="1">
            <a:off x="1026103" y="3886200"/>
            <a:ext cx="920750" cy="1447800"/>
          </a:xfrm>
          <a:prstGeom prst="line">
            <a:avLst/>
          </a:prstGeom>
          <a:noFill/>
          <a:ln w="25400">
            <a:solidFill>
              <a:srgbClr val="FFFF99">
                <a:alpha val="38000"/>
              </a:srgb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-24996" y="5333014"/>
            <a:ext cx="2000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Sample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Homogeneity</a:t>
            </a:r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 flipV="1">
            <a:off x="1125682" y="460843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145500" y="4202188"/>
            <a:ext cx="1143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DF0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Degree of </a:t>
            </a:r>
          </a:p>
          <a:p>
            <a:pPr>
              <a:defRPr/>
            </a:pPr>
            <a:r>
              <a:rPr lang="en-US" sz="1600" dirty="0">
                <a:solidFill>
                  <a:srgbClr val="DDF0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Mixing</a:t>
            </a:r>
          </a:p>
        </p:txBody>
      </p:sp>
      <p:sp>
        <p:nvSpPr>
          <p:cNvPr id="11293" name="Line 14"/>
          <p:cNvSpPr>
            <a:spLocks noChangeShapeType="1"/>
          </p:cNvSpPr>
          <p:nvPr/>
        </p:nvSpPr>
        <p:spPr bwMode="auto">
          <a:xfrm>
            <a:off x="4420119" y="4464650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14"/>
          <p:cNvSpPr>
            <a:spLocks noChangeShapeType="1"/>
          </p:cNvSpPr>
          <p:nvPr/>
        </p:nvSpPr>
        <p:spPr bwMode="auto">
          <a:xfrm>
            <a:off x="4014585" y="5094888"/>
            <a:ext cx="4993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174653" y="4923439"/>
            <a:ext cx="89477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Stability</a:t>
            </a: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 flipH="1">
            <a:off x="1711722" y="4278496"/>
            <a:ext cx="5411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252915" y="4126096"/>
            <a:ext cx="764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Scoop</a:t>
            </a:r>
          </a:p>
        </p:txBody>
      </p:sp>
      <p:sp>
        <p:nvSpPr>
          <p:cNvPr id="34" name="Line 65"/>
          <p:cNvSpPr>
            <a:spLocks noChangeShapeType="1"/>
          </p:cNvSpPr>
          <p:nvPr/>
        </p:nvSpPr>
        <p:spPr bwMode="auto">
          <a:xfrm flipV="1">
            <a:off x="1825485" y="4288439"/>
            <a:ext cx="203489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1588388" y="4660176"/>
            <a:ext cx="1117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Technique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 flipH="1">
            <a:off x="4733289" y="4800600"/>
            <a:ext cx="6104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5312771" y="4625794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Carry Over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680189" y="1214735"/>
            <a:ext cx="2616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Components</a:t>
            </a:r>
            <a:endParaRPr lang="en-US" sz="2400" dirty="0">
              <a:solidFill>
                <a:srgbClr val="FF866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3315" y="1813303"/>
            <a:ext cx="1608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- pH Calibration</a:t>
            </a:r>
          </a:p>
          <a:p>
            <a:pPr>
              <a:lnSpc>
                <a:spcPts val="2400"/>
              </a:lnSpc>
            </a:pPr>
            <a:r>
              <a:rPr lang="en-US" sz="1600" dirty="0" smtClean="0"/>
              <a:t>- Electrode </a:t>
            </a:r>
          </a:p>
          <a:p>
            <a:pPr>
              <a:lnSpc>
                <a:spcPts val="2400"/>
              </a:lnSpc>
            </a:pPr>
            <a:r>
              <a:rPr lang="en-US" sz="1600" dirty="0" smtClean="0"/>
              <a:t>- Other?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99734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306303"/>
              </p:ext>
            </p:extLst>
          </p:nvPr>
        </p:nvGraphicFramePr>
        <p:xfrm>
          <a:off x="171655" y="1584811"/>
          <a:ext cx="4707171" cy="512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734387"/>
              </p:ext>
            </p:extLst>
          </p:nvPr>
        </p:nvGraphicFramePr>
        <p:xfrm>
          <a:off x="3581400" y="4191000"/>
          <a:ext cx="1373626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388"/>
                <a:gridCol w="595238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endParaRPr lang="en-US" sz="1200" b="1" i="0" u="none" strike="noStrike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endParaRPr lang="en-US" sz="1200" b="1" i="0" u="none" strike="noStrike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Slope</a:t>
                      </a:r>
                      <a:endParaRPr lang="en-US" sz="1200" b="1" i="0" u="none" strike="noStrike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lang="en-US" sz="1200" b="1" i="0" u="none" strike="noStrike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u="none" strike="noStrike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71655" y="1219200"/>
            <a:ext cx="7489201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398" y="226367"/>
            <a:ext cx="1636919" cy="1143000"/>
          </a:xfrm>
          <a:prstGeom prst="rect">
            <a:avLst/>
          </a:prstGeom>
        </p:spPr>
      </p:pic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90393" y="159709"/>
            <a:ext cx="472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Example Bias Assessment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964" y="620441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Plot M3-Ca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077489" y="6477000"/>
            <a:ext cx="979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/>
              <a:t>Miller, 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36936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Lab U6816A</a:t>
            </a:r>
            <a:endParaRPr lang="en-US" sz="2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410200" y="2514600"/>
            <a:ext cx="3429000" cy="3600986"/>
          </a:xfrm>
          <a:prstGeom prst="rect">
            <a:avLst/>
          </a:prstGeom>
          <a:solidFill>
            <a:schemeClr val="bg2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Fifteen soils ranging from 609-5100 ppm </a:t>
            </a:r>
            <a:r>
              <a:rPr lang="en-US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show significant systematic bias, trending low on soils with low M3-Ca and high on high testing soils. Best shown with regression with slope of 1.20, intercept is -344.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 bias on low soils, high bias on high soils.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Source of Bias?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6255" y="30480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1:1 line)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514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448297" y="304800"/>
            <a:ext cx="82304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Diagram </a:t>
            </a:r>
            <a:r>
              <a:rPr lang="en-US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Mehlich</a:t>
            </a:r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3 </a:t>
            </a:r>
            <a:r>
              <a:rPr lang="en-US" sz="3200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 Lab U6816A</a:t>
            </a:r>
            <a:endParaRPr lang="en-US" sz="3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5791200" y="1293436"/>
            <a:ext cx="2616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Components</a:t>
            </a:r>
            <a:endParaRPr lang="en-US" sz="2400" dirty="0">
              <a:solidFill>
                <a:srgbClr val="FF866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>
            <a:off x="838489" y="3886200"/>
            <a:ext cx="5333711" cy="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3" name="Line 37"/>
          <p:cNvSpPr>
            <a:spLocks noChangeShapeType="1"/>
          </p:cNvSpPr>
          <p:nvPr/>
        </p:nvSpPr>
        <p:spPr bwMode="auto">
          <a:xfrm>
            <a:off x="2371148" y="1754834"/>
            <a:ext cx="1057852" cy="209724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4" name="Line 38"/>
          <p:cNvSpPr>
            <a:spLocks noChangeShapeType="1"/>
          </p:cNvSpPr>
          <p:nvPr/>
        </p:nvSpPr>
        <p:spPr bwMode="auto">
          <a:xfrm flipV="1">
            <a:off x="4038600" y="3886200"/>
            <a:ext cx="1185719" cy="18288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5" name="Text Box 39"/>
          <p:cNvSpPr txBox="1">
            <a:spLocks noChangeArrowheads="1"/>
          </p:cNvSpPr>
          <p:nvPr/>
        </p:nvSpPr>
        <p:spPr bwMode="auto">
          <a:xfrm>
            <a:off x="1427200" y="1293168"/>
            <a:ext cx="1553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Extraction</a:t>
            </a:r>
          </a:p>
        </p:txBody>
      </p:sp>
      <p:sp>
        <p:nvSpPr>
          <p:cNvPr id="193576" name="Text Box 40"/>
          <p:cNvSpPr txBox="1">
            <a:spLocks noChangeArrowheads="1"/>
          </p:cNvSpPr>
          <p:nvPr/>
        </p:nvSpPr>
        <p:spPr bwMode="auto">
          <a:xfrm>
            <a:off x="3206229" y="5761671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Analysis</a:t>
            </a:r>
          </a:p>
        </p:txBody>
      </p:sp>
      <p:sp>
        <p:nvSpPr>
          <p:cNvPr id="193577" name="Text Box 41"/>
          <p:cNvSpPr txBox="1">
            <a:spLocks noChangeArrowheads="1"/>
          </p:cNvSpPr>
          <p:nvPr/>
        </p:nvSpPr>
        <p:spPr bwMode="auto">
          <a:xfrm>
            <a:off x="6351080" y="3641892"/>
            <a:ext cx="2308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Bias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427200" y="2514600"/>
            <a:ext cx="131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>
            <a:off x="3974341" y="4866780"/>
            <a:ext cx="6068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0" name="Line 44"/>
          <p:cNvSpPr>
            <a:spLocks noChangeShapeType="1"/>
          </p:cNvSpPr>
          <p:nvPr/>
        </p:nvSpPr>
        <p:spPr bwMode="auto">
          <a:xfrm flipH="1">
            <a:off x="3047429" y="3048000"/>
            <a:ext cx="68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 flipH="1">
            <a:off x="2844512" y="2667000"/>
            <a:ext cx="6104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2" name="Line 46"/>
          <p:cNvSpPr>
            <a:spLocks noChangeShapeType="1"/>
          </p:cNvSpPr>
          <p:nvPr/>
        </p:nvSpPr>
        <p:spPr bwMode="auto">
          <a:xfrm>
            <a:off x="2422993" y="345717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3" name="Line 47"/>
          <p:cNvSpPr>
            <a:spLocks noChangeShapeType="1"/>
          </p:cNvSpPr>
          <p:nvPr/>
        </p:nvSpPr>
        <p:spPr bwMode="auto">
          <a:xfrm flipH="1">
            <a:off x="4994852" y="4267198"/>
            <a:ext cx="314933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5" name="Text Box 49"/>
          <p:cNvSpPr txBox="1">
            <a:spLocks noChangeArrowheads="1"/>
          </p:cNvSpPr>
          <p:nvPr/>
        </p:nvSpPr>
        <p:spPr bwMode="auto">
          <a:xfrm>
            <a:off x="468283" y="2328446"/>
            <a:ext cx="958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Reagent</a:t>
            </a:r>
            <a:endParaRPr lang="en-US" sz="1600" dirty="0">
              <a:solidFill>
                <a:srgbClr val="FF866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86" name="Text Box 50"/>
          <p:cNvSpPr txBox="1">
            <a:spLocks noChangeArrowheads="1"/>
          </p:cNvSpPr>
          <p:nvPr/>
        </p:nvSpPr>
        <p:spPr bwMode="auto">
          <a:xfrm>
            <a:off x="3895285" y="3412123"/>
            <a:ext cx="1141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Filter Time</a:t>
            </a:r>
          </a:p>
        </p:txBody>
      </p:sp>
      <p:sp>
        <p:nvSpPr>
          <p:cNvPr id="193587" name="Text Box 51"/>
          <p:cNvSpPr txBox="1">
            <a:spLocks noChangeArrowheads="1"/>
          </p:cNvSpPr>
          <p:nvPr/>
        </p:nvSpPr>
        <p:spPr bwMode="auto">
          <a:xfrm>
            <a:off x="3732941" y="2878723"/>
            <a:ext cx="1336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</a:t>
            </a:r>
          </a:p>
        </p:txBody>
      </p:sp>
      <p:sp>
        <p:nvSpPr>
          <p:cNvPr id="193588" name="Text Box 52"/>
          <p:cNvSpPr txBox="1">
            <a:spLocks noChangeArrowheads="1"/>
          </p:cNvSpPr>
          <p:nvPr/>
        </p:nvSpPr>
        <p:spPr bwMode="auto">
          <a:xfrm>
            <a:off x="1586834" y="1934531"/>
            <a:ext cx="867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Volume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90" name="Text Box 54"/>
          <p:cNvSpPr txBox="1">
            <a:spLocks noChangeArrowheads="1"/>
          </p:cNvSpPr>
          <p:nvPr/>
        </p:nvSpPr>
        <p:spPr bwMode="auto">
          <a:xfrm>
            <a:off x="2880913" y="4673769"/>
            <a:ext cx="116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Calibration</a:t>
            </a:r>
          </a:p>
        </p:txBody>
      </p:sp>
      <p:sp>
        <p:nvSpPr>
          <p:cNvPr id="193591" name="Text Box 55"/>
          <p:cNvSpPr txBox="1">
            <a:spLocks noChangeArrowheads="1"/>
          </p:cNvSpPr>
          <p:nvPr/>
        </p:nvSpPr>
        <p:spPr bwMode="auto">
          <a:xfrm>
            <a:off x="3670418" y="4229088"/>
            <a:ext cx="9012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Stability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92" name="Line 56"/>
          <p:cNvSpPr>
            <a:spLocks noChangeShapeType="1"/>
          </p:cNvSpPr>
          <p:nvPr/>
        </p:nvSpPr>
        <p:spPr bwMode="auto">
          <a:xfrm>
            <a:off x="2595742" y="3217276"/>
            <a:ext cx="97127" cy="23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3" name="Text Box 57"/>
          <p:cNvSpPr txBox="1">
            <a:spLocks noChangeArrowheads="1"/>
          </p:cNvSpPr>
          <p:nvPr/>
        </p:nvSpPr>
        <p:spPr bwMode="auto">
          <a:xfrm>
            <a:off x="1178742" y="3287895"/>
            <a:ext cx="1244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Filter Paper</a:t>
            </a:r>
          </a:p>
        </p:txBody>
      </p:sp>
      <p:sp>
        <p:nvSpPr>
          <p:cNvPr id="193594" name="Line 58"/>
          <p:cNvSpPr>
            <a:spLocks noChangeShapeType="1"/>
          </p:cNvSpPr>
          <p:nvPr/>
        </p:nvSpPr>
        <p:spPr bwMode="auto">
          <a:xfrm flipV="1">
            <a:off x="1219489" y="3886200"/>
            <a:ext cx="1143000" cy="18288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5" name="Text Box 59"/>
          <p:cNvSpPr txBox="1">
            <a:spLocks noChangeArrowheads="1"/>
          </p:cNvSpPr>
          <p:nvPr/>
        </p:nvSpPr>
        <p:spPr bwMode="auto">
          <a:xfrm>
            <a:off x="286884" y="5715000"/>
            <a:ext cx="2000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Homogeneity</a:t>
            </a:r>
          </a:p>
        </p:txBody>
      </p:sp>
      <p:sp>
        <p:nvSpPr>
          <p:cNvPr id="193596" name="Line 60"/>
          <p:cNvSpPr>
            <a:spLocks noChangeShapeType="1"/>
          </p:cNvSpPr>
          <p:nvPr/>
        </p:nvSpPr>
        <p:spPr bwMode="auto">
          <a:xfrm flipH="1">
            <a:off x="2099830" y="4267200"/>
            <a:ext cx="5411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7" name="Line 61"/>
          <p:cNvSpPr>
            <a:spLocks noChangeShapeType="1"/>
          </p:cNvSpPr>
          <p:nvPr/>
        </p:nvSpPr>
        <p:spPr bwMode="auto">
          <a:xfrm>
            <a:off x="1287319" y="4648200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8" name="Text Box 62"/>
          <p:cNvSpPr txBox="1">
            <a:spLocks noChangeArrowheads="1"/>
          </p:cNvSpPr>
          <p:nvPr/>
        </p:nvSpPr>
        <p:spPr bwMode="auto">
          <a:xfrm>
            <a:off x="2641023" y="4114800"/>
            <a:ext cx="764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Scoop</a:t>
            </a:r>
          </a:p>
        </p:txBody>
      </p:sp>
      <p:sp>
        <p:nvSpPr>
          <p:cNvPr id="193599" name="Text Box 63"/>
          <p:cNvSpPr txBox="1">
            <a:spLocks noChangeArrowheads="1"/>
          </p:cNvSpPr>
          <p:nvPr/>
        </p:nvSpPr>
        <p:spPr bwMode="auto">
          <a:xfrm>
            <a:off x="339149" y="4343401"/>
            <a:ext cx="1143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Degree of 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Mixing</a:t>
            </a:r>
          </a:p>
        </p:txBody>
      </p:sp>
      <p:sp>
        <p:nvSpPr>
          <p:cNvPr id="193601" name="Line 65"/>
          <p:cNvSpPr>
            <a:spLocks noChangeShapeType="1"/>
          </p:cNvSpPr>
          <p:nvPr/>
        </p:nvSpPr>
        <p:spPr bwMode="auto">
          <a:xfrm flipV="1">
            <a:off x="2130211" y="4290322"/>
            <a:ext cx="350607" cy="457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3602" name="Text Box 66"/>
          <p:cNvSpPr txBox="1">
            <a:spLocks noChangeArrowheads="1"/>
          </p:cNvSpPr>
          <p:nvPr/>
        </p:nvSpPr>
        <p:spPr bwMode="auto">
          <a:xfrm>
            <a:off x="1797737" y="4800600"/>
            <a:ext cx="1117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Technique</a:t>
            </a:r>
          </a:p>
        </p:txBody>
      </p:sp>
      <p:sp>
        <p:nvSpPr>
          <p:cNvPr id="193603" name="Line 67"/>
          <p:cNvSpPr>
            <a:spLocks noChangeShapeType="1"/>
          </p:cNvSpPr>
          <p:nvPr/>
        </p:nvSpPr>
        <p:spPr bwMode="auto">
          <a:xfrm flipH="1">
            <a:off x="4394959" y="5181600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04" name="Text Box 68"/>
          <p:cNvSpPr txBox="1">
            <a:spLocks noChangeArrowheads="1"/>
          </p:cNvSpPr>
          <p:nvPr/>
        </p:nvSpPr>
        <p:spPr bwMode="auto">
          <a:xfrm>
            <a:off x="5046733" y="5012323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ICP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606" name="Text Box 70"/>
          <p:cNvSpPr txBox="1">
            <a:spLocks noChangeArrowheads="1"/>
          </p:cNvSpPr>
          <p:nvPr/>
        </p:nvSpPr>
        <p:spPr bwMode="auto">
          <a:xfrm>
            <a:off x="5283489" y="4097910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Over</a:t>
            </a:r>
          </a:p>
        </p:txBody>
      </p:sp>
      <p:sp>
        <p:nvSpPr>
          <p:cNvPr id="193607" name="Text Box 71"/>
          <p:cNvSpPr txBox="1">
            <a:spLocks noChangeArrowheads="1"/>
          </p:cNvSpPr>
          <p:nvPr/>
        </p:nvSpPr>
        <p:spPr bwMode="auto">
          <a:xfrm>
            <a:off x="6367319" y="5105400"/>
            <a:ext cx="2689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For </a:t>
            </a:r>
            <a:r>
              <a:rPr lang="en-US" sz="1800" dirty="0" err="1" smtClean="0"/>
              <a:t>Ca</a:t>
            </a:r>
            <a:r>
              <a:rPr lang="en-US" sz="1800" dirty="0" smtClean="0"/>
              <a:t>, </a:t>
            </a:r>
            <a:r>
              <a:rPr lang="en-US" sz="1800" dirty="0"/>
              <a:t>values in </a:t>
            </a:r>
            <a:r>
              <a:rPr lang="en-US" sz="1800" dirty="0">
                <a:solidFill>
                  <a:srgbClr val="FF8669"/>
                </a:solidFill>
              </a:rPr>
              <a:t>red</a:t>
            </a:r>
            <a:r>
              <a:rPr lang="en-US" sz="1800" dirty="0"/>
              <a:t> may </a:t>
            </a:r>
            <a:r>
              <a:rPr lang="en-US" sz="1800" dirty="0" smtClean="0"/>
              <a:t>contribute </a:t>
            </a:r>
            <a:r>
              <a:rPr lang="en-US" sz="1800" dirty="0"/>
              <a:t>to </a:t>
            </a:r>
            <a:r>
              <a:rPr lang="en-US" sz="1800" dirty="0" smtClean="0"/>
              <a:t>bias.</a:t>
            </a:r>
            <a:endParaRPr lang="en-US" sz="1800" dirty="0"/>
          </a:p>
        </p:txBody>
      </p:sp>
      <p:sp>
        <p:nvSpPr>
          <p:cNvPr id="193608" name="Line 72"/>
          <p:cNvSpPr>
            <a:spLocks noChangeShapeType="1"/>
          </p:cNvSpPr>
          <p:nvPr/>
        </p:nvSpPr>
        <p:spPr bwMode="auto">
          <a:xfrm>
            <a:off x="4571627" y="4436464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1" name="Line 75"/>
          <p:cNvSpPr>
            <a:spLocks noChangeShapeType="1"/>
          </p:cNvSpPr>
          <p:nvPr/>
        </p:nvSpPr>
        <p:spPr bwMode="auto">
          <a:xfrm flipH="1">
            <a:off x="3293341" y="3581400"/>
            <a:ext cx="6090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2" name="Text Box 76"/>
          <p:cNvSpPr txBox="1">
            <a:spLocks noChangeArrowheads="1"/>
          </p:cNvSpPr>
          <p:nvPr/>
        </p:nvSpPr>
        <p:spPr bwMode="auto">
          <a:xfrm>
            <a:off x="1353578" y="2878723"/>
            <a:ext cx="15055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Contamination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077489" y="6477000"/>
            <a:ext cx="979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/>
              <a:t>Miller, 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127611" y="2257828"/>
            <a:ext cx="97127" cy="23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3405976" y="2514600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Shaker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4326" y="1892004"/>
            <a:ext cx="2795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- Calibration Standards</a:t>
            </a:r>
          </a:p>
          <a:p>
            <a:pPr>
              <a:lnSpc>
                <a:spcPts val="2400"/>
              </a:lnSpc>
            </a:pPr>
            <a:r>
              <a:rPr lang="en-US" sz="1600" dirty="0" smtClean="0"/>
              <a:t>- Reagent pH, Concentration</a:t>
            </a:r>
          </a:p>
          <a:p>
            <a:pPr>
              <a:lnSpc>
                <a:spcPts val="2400"/>
              </a:lnSpc>
            </a:pPr>
            <a:r>
              <a:rPr lang="en-US" sz="1600" dirty="0" smtClean="0"/>
              <a:t>- Instrument Carryover</a:t>
            </a:r>
          </a:p>
          <a:p>
            <a:pPr>
              <a:lnSpc>
                <a:spcPts val="2400"/>
              </a:lnSpc>
            </a:pPr>
            <a:r>
              <a:rPr lang="en-US" sz="1600" dirty="0" smtClean="0"/>
              <a:t>- Other?</a:t>
            </a:r>
            <a:endParaRPr lang="en-US" sz="1600" dirty="0"/>
          </a:p>
        </p:txBody>
      </p:sp>
      <p:sp>
        <p:nvSpPr>
          <p:cNvPr id="46" name="Line 65"/>
          <p:cNvSpPr>
            <a:spLocks noChangeShapeType="1"/>
          </p:cNvSpPr>
          <p:nvPr/>
        </p:nvSpPr>
        <p:spPr bwMode="auto">
          <a:xfrm flipV="1">
            <a:off x="4699470" y="5181599"/>
            <a:ext cx="126874" cy="1692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flipV="1">
            <a:off x="4038600" y="4866778"/>
            <a:ext cx="217836" cy="314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4400063" y="5327780"/>
            <a:ext cx="11237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Wavelength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3390185" y="5192256"/>
            <a:ext cx="8210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86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</a:t>
            </a:r>
            <a:endParaRPr lang="en-US" sz="1400" dirty="0">
              <a:solidFill>
                <a:srgbClr val="FF866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401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243455" y="6580189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8" name="Rectangle 12" descr="White Marble"/>
          <p:cNvSpPr>
            <a:spLocks noChangeArrowheads="1"/>
          </p:cNvSpPr>
          <p:nvPr/>
        </p:nvSpPr>
        <p:spPr bwMode="auto">
          <a:xfrm>
            <a:off x="373964" y="1828800"/>
            <a:ext cx="3893236" cy="3155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Review bias results and develop a check off list as to extraction and analysis components which contribute to bias as it relates to concentration.</a:t>
            </a: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From this list develop a systematic to assess source of bias analytical results.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pic>
        <p:nvPicPr>
          <p:cNvPr id="14342" name="Picture 3" descr="C:\USB Back-UP\SERA-6 2011\IMG_2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40727" y="3657600"/>
            <a:ext cx="332509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P100007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93" y="5504497"/>
            <a:ext cx="1433945" cy="118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1655" y="1219200"/>
            <a:ext cx="7489201" cy="0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190393" y="159709"/>
            <a:ext cx="472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Example Bias Assessment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3964" y="620441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off List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54549"/>
            <a:ext cx="2057400" cy="1293251"/>
          </a:xfrm>
          <a:prstGeom prst="rect">
            <a:avLst/>
          </a:prstGeom>
        </p:spPr>
      </p:pic>
      <p:graphicFrame>
        <p:nvGraphicFramePr>
          <p:cNvPr id="16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405783"/>
              </p:ext>
            </p:extLst>
          </p:nvPr>
        </p:nvGraphicFramePr>
        <p:xfrm>
          <a:off x="4800600" y="1923814"/>
          <a:ext cx="3782704" cy="3886960"/>
        </p:xfrm>
        <a:graphic>
          <a:graphicData uri="http://schemas.openxmlformats.org/drawingml/2006/table">
            <a:tbl>
              <a:tblPr/>
              <a:tblGrid>
                <a:gridCol w="1483266"/>
                <a:gridCol w="2299438"/>
              </a:tblGrid>
              <a:tr h="305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Parameter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48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ＭＳ Ｐゴシック" pitchFamily="-65" charset="-128"/>
                          <a:cs typeface="Arial" pitchFamily="34" charset="0"/>
                        </a:rPr>
                        <a:t>Method Component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Extraction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  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Extractant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 Conc.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Extractant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 Volume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Contamination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3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Shaker 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Filter Paper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426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  <a:cs typeface="+mn-cs"/>
                      </a:endParaRP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Filtration Time</a:t>
                      </a: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  <a:tr h="360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Analysis</a:t>
                      </a:r>
                    </a:p>
                  </a:txBody>
                  <a:tcPr marL="83127" marR="83127"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13338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8183979" y="6604000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2013</a:t>
            </a:r>
            <a:endParaRPr lang="en-US" sz="1100" b="1" dirty="0"/>
          </a:p>
        </p:txBody>
      </p:sp>
      <p:pic>
        <p:nvPicPr>
          <p:cNvPr id="12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79170"/>
            <a:ext cx="1004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88"/>
          <p:cNvSpPr>
            <a:spLocks noChangeShapeType="1"/>
          </p:cNvSpPr>
          <p:nvPr/>
        </p:nvSpPr>
        <p:spPr bwMode="auto">
          <a:xfrm>
            <a:off x="152400" y="1219200"/>
            <a:ext cx="855188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129381" y="131802"/>
            <a:ext cx="40094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Performance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0083" y="1562593"/>
            <a:ext cx="35680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Bias (accuracy) and precision is best depicted by the target bulls eye.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924" y="685800"/>
            <a:ext cx="420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Soil Analysis Bias and Precision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69" y="2963733"/>
            <a:ext cx="41296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spcAft>
                <a:spcPts val="1800"/>
              </a:spcAft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z="2100" dirty="0"/>
              <a:t>Bias </a:t>
            </a:r>
            <a:r>
              <a:rPr lang="en-US" sz="2100" dirty="0" smtClean="0"/>
              <a:t>evaluates soil test consistency </a:t>
            </a:r>
            <a:r>
              <a:rPr lang="en-US" sz="2100" dirty="0"/>
              <a:t>between </a:t>
            </a:r>
            <a:r>
              <a:rPr lang="en-US" sz="2100" dirty="0" smtClean="0"/>
              <a:t>labs,  </a:t>
            </a:r>
            <a:r>
              <a:rPr lang="en-US" sz="2100" dirty="0"/>
              <a:t>important to the industry,  whereas precision </a:t>
            </a:r>
            <a:r>
              <a:rPr lang="en-US" sz="2100" dirty="0" smtClean="0"/>
              <a:t>defines the uncertainty of the soil test    within a laboratory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2040" name="Picture 56" descr="http://images.books24x7.com/bookimages/id_12160/fig6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2057400"/>
            <a:ext cx="3333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42" name="Picture 58" descr="http://www.paduiblog.com/uploads/image/Harrisburg%20DUI%20Lawyer%20accurate%20and%20precis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357181"/>
            <a:ext cx="3810778" cy="33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257800" y="18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http://www.paduiblog.com/uploads/image/Harrisburg%20DUI%20Lawyer%20accurate%20and%20precise.gif</a:t>
            </a:r>
          </a:p>
        </p:txBody>
      </p:sp>
      <p:pic>
        <p:nvPicPr>
          <p:cNvPr id="42044" name="Picture 60" descr="http://www.amrl.net/AmrlSitefinity/Newsletter/images/Spring2012/5_image%2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44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6180807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http://www.amrl.net/AmrlSitefinity/Newsletter/images/Spring2012/5_image%201.jpg</a:t>
            </a:r>
          </a:p>
        </p:txBody>
      </p:sp>
      <p:pic>
        <p:nvPicPr>
          <p:cNvPr id="16" name="Picture 8" descr="C:\USB Back-UP\2011\IMG_21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119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28023" y="195191"/>
            <a:ext cx="3180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Quality Flossing</a:t>
            </a:r>
            <a:endParaRPr lang="en-US" sz="30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243455" y="6580189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14340" name="Line 10"/>
          <p:cNvSpPr>
            <a:spLocks noChangeShapeType="1"/>
          </p:cNvSpPr>
          <p:nvPr/>
        </p:nvSpPr>
        <p:spPr bwMode="auto">
          <a:xfrm>
            <a:off x="228023" y="1011198"/>
            <a:ext cx="6934777" cy="0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 descr="White Marble"/>
          <p:cNvSpPr>
            <a:spLocks noChangeArrowheads="1"/>
          </p:cNvSpPr>
          <p:nvPr/>
        </p:nvSpPr>
        <p:spPr bwMode="auto">
          <a:xfrm>
            <a:off x="484909" y="1676400"/>
            <a:ext cx="4849091" cy="412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Like dental hygiene, one should periodically assess your lab’s QC program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effectiveness.</a:t>
            </a: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Through a review of PT program results, use of external standards, and double blind evaluations it’s good lab practice to evaluate lab bias and precision and make modifications to the QC program.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pic>
        <p:nvPicPr>
          <p:cNvPr id="14342" name="Picture 3" descr="C:\USB Back-UP\SERA-6 2011\IMG_2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40727" y="3657600"/>
            <a:ext cx="332509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P100007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54767"/>
            <a:ext cx="1738746" cy="1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xQUFBQUFBUVGBUUFBQVFBcUFxUXFxQUFBUYHCggGBolHBQUITEhJSkrLi4uFx8zODMsNygtLisBCgoKDg0OGhAQGiwkHyQsLCwsLCwsLCwsLCwsLCwsLCwsLCwsLCwsLCwsNCwsLCwsLCwsLCwsLCwsLCwsLCwsLP/AABEIANQA7gMBIgACEQEDEQH/xAAbAAACAwEBAQAAAAAAAAAAAAADBAIFBgABB//EAD0QAAEDAwIDBgQEBAMJAAAAAAEAAgMEESESMQVBUQZhcYGRoRMisfAyUsHRFEJi4QcVIxYzQ3JzkqLS8f/EABoBAAMBAQEBAAAAAAAAAAAAAAECAwAEBQb/xAAoEQACAgICAgEDBAMAAAAAAAAAAQIRAyESMQRBIhMyUYGRofAUYXH/2gAMAwEAAhEDEQA/AGY03E7CUCO0rx7PokWEZ2TMaSgdsn4gqR2ZhGH7yixOK8+EptCfZN0yQUtC9iajNCZE5AhGusAiOOEs9yN0BKzySXrhU9bVZwm6pyqZUkplIwQvI+5Qii6V2hTsqAIR6QZXhaiU+ErMi3jCsIAkIDgKwpymiCfR0gUmleyqITexfQ1BKi60i1yK191SMyMsfsO8oLiuLl5e6NgUSN/srxxRA1cY0rsfQElQIRXMXlkrHQGVDCLKEOynLsZdGXCPGl2ozEg6Hok9Aq2N2yfheqRZpIsWG4XulBieEX4ngrWQp2FYUcJRrkVkiyYHEk8paVFdIguegzLQhVjPiq2UKxqj1+vJVjpPQKUuyyeiFlzwoOevdaCAelexlDD1KNZjRLSlKs6dVcDlZUzlojS6DyqDCpy7ITEz7Jrom5SYhl6JGQggPoI4od1O6iQqCo9D0eNyUupscjYHEZcEB4RNaG8oSYIoC4IRCK5QU2VMgxyOxySa9MRlTGQ7GUwwpEOR2ORHLBj7ozXpKFyO2RGzUNMkRfipMSKEk9keQriNvmSc9Yq+etJOEOxO61tiNIlVVRI5qujlJKnXOsFGjaizIZDMKDhZNIUyxgQR4gg2TEW6DGiWNONsdFZwtSNEP3VnG3/4nigTZOVqVO6tHw3bdV0gyjkVCY5WCqW2CRFVpKtSLtVRxKnu0nmFKS9jxf5Hoqy6J8RY6HiBa6x5K2grb81lMfin0XbZOqmJFXsmRhJ4JuQvEb1ri5LBy9+IhyDxJucuBQXPXByWzNGLZImIpFXtfZTYbrCJlkxyZicq2M2TbHoFEPxO6JgvSDZUKetssGx6asDRlVr5nSdQPql7lxu705BGY+2EyQrkHhbZEL0Bsi4PTCEqhgc2yWpDy5jCKXJeaM3u02KDYSzjXPaqkTS8i0eIXraycfiY1w7rg+6ZGY+UWIqrHEWk2N2u6O/dOQz5StBizTcOjFjfuTzSFSUcuN0+yUJ4y0LKNsvIJxZVtUBdAE6BNUe608lqhIYuLsYY7CG4AhBYSdypOcp2Uoy3HqKxuEjRVRGDuFpeJtuCsjUtLXX6fRLQbrZpaWoT7Zlm6Scq1hnSlEy0Eqi6dJOqEF86FmLESozSqqKVWtDGXYCaIkmYDUixlAuitTskhxj0Zj0rECjSYCUqgjpzsEO3qpMw1LNkuUUK2ORkKQKBGjNTCk2ogQ2orULMDuvdKJpUmxLG2LmIqbbpoRo0UBOyyRtlXNSh24S7KZzNrlvQ59CtXDRX3CN/l7U2zWZ2nlIVhHU+Ksv8tb0TFPQNHJLxbG5pFY17ijxQncqzdCByQi1K4v2BTsCQgyOwjyJWQ4WCmKVRwstxD8RWkqJFn6tt3IoWQvRScuismyqoOHHyTDZcIMaL0WBqB1URLdV+spqlblCjNlrSrcdkKS4c49zf1/ZYyjYvpfAYNELRzI1eq6PGjymcvlz44/8Ap8KsjRtXstK5u481AON1G7LotKSJErYcDxXcOddWNVFdqUr6KOvNmKv+O1ozhO8QNwB1Kqqyhv8ANuBy/VWxxslLsZbxRnUeqMziI6j1WbpoWMlAcQNdwL9d/wB1by8LY57QDa4N85wMFWeDVkvrJOmizbWDuUhUnqqNtA8FzbnU36dUSBz+eVBxo6YtMvW1HemIqpUTJijsqbLUUVGihrBzH3dW9JWQnB1A+RCyMdQE1FOPdNF0aWOMjXCZvI+amwrMsmsOW6NHWEc1mxfo60zT2RAWtF3OA81mHcSdnNku6pO5K3NL0D/Hb7ZoKniLeSUdxFUklRZAfWhTbbKrFCKL19b4JGorxsVneJcZEYze/IDcqjj4hNK/ADW9OfqioNkpygtI1U9ZnCWvzS9HCeaclbyCXoldibIr3K9MdlYRQeyFO3ogNQm1qtaOJL0VOXOAa0nwBK01H2emOS3QOryB7boqMpdIVzjH7me8Gp9cjGjmR6c/ZfSmtsAOmFmuznCfhu1hzXkDTcfhB8ea0Whx3d6ALv8AGxuEdnmeXlU5JLpHzuXhyRm4UN7c1qSxQdCFwSwnorKZuLhIDZC3BazUD55wg6X25HxC1kUHyS/9JyqWxCyMoUl/fZoZLbMhXwuve1sqEdtvvwWmqKa/JVNXQjlhCGTiyvExXaXhOqxF/lPt95SHZ6RsFS2RziQ4FhLjfe1iSeWFr6puCDuFSVVCD8tgPynx/lPcu/HNNHLnwt/NGvpaiOSWwLSdObEXtfF0SDhgExH8pyO49FguCvNJUai06TcPA3tyIHNbrgfH4qibTGSdLb5Bbe55X3UskfYmObSHq7geLgBV1DwLWTa/ktlIcLzgtOBfvcf0SuG6RWPktQdmcquzwawWDtd83sQR3C2CgUfZ6STbYeS+iT07XNI/p9wk+DxDSD1ymeL5JCry3wb9mSm7OSsFw6/hn6pRlFLe2k+n919Pla24tsFWClHxT6+qMsNezY/NdOzLQdm5nDkMc0Cp4K9rtJN/VfQ4SBfvCSlpwXg9AVngVCx86d76MJXcBc0A33x5qq7X8LMFI57SdVrX8SBj1X0jiLBjHNYj/ER5cyGJovrkuQMmzRfYd9krxpMZeRKdIwFDRYu65J5nJV7SRhotbJwjQcJk06nN0N6yWYPH5reyJDFGDcvLuVmNx/3Ot9FpPRZ0kEhbZWFHQPkPyMc7wGPXZQpKtrT8kbb/AJn/ADn0Py+ybm4hK4fM91ugwPQYUKj7YFy9IdbwXSLzSxxDoXanegQ3VFBF/LJUO7/lZ6KkqHFJ6cplOK6j++wOEn3L9tGsZ2pfa0MccLf6W3Prt7IQqpJXAOc5xOwvj02VPA1bXsVwvUfiuGG4b3u5nyWUp5JcbFahii5UavhVGIo2sHIZ8eabXLl6aSSpHjybbtmMY9Ha9U/8eBzUncYjbufIZPouBNLs9dxLN9ToEg/NG4KjoqkWsl+IcVMltDSB3/2SDIXjOVHJkWv9D48dW/yaF1igupgQUrRVHJ26sGnCKSkW2jK8apbC45Kj0gix+ythxUC21+7r3Ksf2jjH4aCmH/MXO/QJ8VdNglNx6VlE9ofZr7dzuvQHoq0RSUk4kjFwL91wd2latvaEu2pqVo7ob/UrpOMTOIu2IgCwtDHcDoLg4XQ2mtshLDK7jH9BH/bKplbphiY122SXuJP5W4uVd9gu0DfgmOaQNma999bgC7UdVxfvJFu5UlVWyxva9rm6RodZrWADPPSMcsd6J2gpRIGzMkBEhy0ON2uOTqByd9+/YIca2LwUlVUfS5eKMawvL26QLmxB8gBuUPs3U6qeJxBBdG02IsQSMgjkV8XNG9t7PcCOYcR5gp7hXaOsphpY/Wy5NpBr8fm390ef5Jy8VpaZ9xbIhlw1X7vv6r5dH29rLC8MOdjZ9j/5IQ7W1jJHyOMRDg0aLHSLXtpzfmblF5EyS8aaPrPxEP4zdVi4A2Jtzt1AXyeX/EmpH/Ch9H/+yr5K6aql+LM4teBZoZdgY07hub555R+orA8El2b/ALY9saai0B7JJnuvZrSBa3N1zsso7tjUTm8bGwM5aQDJbvef0WUmoPiTYOoA/icb+6vGxBrQAknP0jr8fx0lykdNM55u5xceriSfUpqmix7JWIc1Y0jbi65pO9lnthoYUZxsvG4Q53KQwGaRDhbcoRdcp+jhJsALk2FhvdYUseC8OdNI1g57noOZX1OjpmxsDG7NFv7lVvZrhAgjz+Nw+bu6N8lcL0PHxcFb7Z5fk5ubpdI5cuXLpOU+QMozYZJ8UVtErZsOFNsK8fiz3LEYIO5WNPD1CnFEnmMTRxmlOii4lRWGoLyjk1NVrWx/KqWkOkkLJVKikXaBcQaXEMG5wFkyyxLXCxBI8wVvuHwXeXn+UWHif7LNdqqTRPq5PF/MYP6J+NKxZS3RnzcGybpp+Si9lwlhgrKXo6McrVFs6kDxsL9ym6bSz4cjLgXLXNsHA2528EGjqNr+itoKX4n4ck8uZ/tlUi2ug5IRf3FAylucEewPkDhWfBKd0Ump0WrS1zmtfs69m7jB3vb9kSWmti229x9/YRqeJ7fwOO17Ha36Joz3slPE2tMrKuFxJux2BbANvEe/qqarlvgC/cBdbJ9TKOQv4oJe4jZo77C/qs5IRQydV/JR8Ao/hsMsjMk41WwOQzzUa0umNgNDe7c+mwVx/Al29zkd+fBRnh0DOCg5a0NDCk7ltlXBThgsAgyPubIk8wCHA2+VJvQ2SQVrOStmN0tASlMzmmS65U2yKJOcq+pm5JiqlsElCzUbpQsYpY19E7E8B0gTSDJHyA8h+b9lRdjuCiaS7h8jLE/1HkF9Ma2y6vHxcnyZx+Vm4rgiS5cuXeeacuXLljGGDF4SoS1TRzCWNc3rfyK83SPZVjwciNkVTJxO2wKCOKuvho9Ujml7GUWy/eLhUdSzS+6ap+MAYe0gdRlE4lEHAObkHYrNp7QYtxdMY4bsQqXtnBdjXfldbyIVjw6X1Qu1DgYHeR9wquVxA9TMSMKMkQcj6FEDKiyidCekhOUtSWm4OUYxgpeWktsspUXWT8ly/iznMDbNFsEgZI70MVh3vkAAeXIqm1uC4VJ5qjnY0eK6LdlaSfmyL577Y+iIalthtufQ/fsqgToUlUShyC6Ld3FiAQCM9wvvfB3VVWcQJ3Pfn3SjnE7LxsHVBzJylFdEY2lxuVYQsQmMTcYwkbIN27CNNgisNhdAK8nlsEDC9S/U6wT9BT6iGjzP6pGmZzWj4fBpb3u37h0QbMka7sbYOe0YAaLeuStWvnnDqoxu1NNitbw7jbH/ACu+V/sfBd/jZFx4nm+VifPki1K5cuXUcZy5ddcsY+YCnCKIE6yJFEVl46ge3yKp9NnZdDTWOytHRqTIQj9MZTEf4cO5KVJHpLozsRceI3VgY+iTP++b5/RbjTM5Win4nxH+Fc2QtLm6rEDfKjxHtBDUR6Y9VzbdtrZum+0dKHRvB8R4jKzlBCG5CKbSoDipNMKY1F0Kdcy+VwahZShRkSmYym2xKbYUKMVrmoTmBWclMgvpVqMVmhcWDonjTKDokDCZah6U1oUWwlYBCNiMpAIUrrLAPNaWvqK8lk5Jqgpi42+wsAe4XS3NzsPqr7RYIdHAGgdPvKJO5KUBtflFkdzSlO69z3orzhZSElEuuG8efHg/M3oeXgtFScbifudJ6O/dYFrkQP2V8flSjp7ObJ4sZb6PpjXA7ZHcpL51T8Sez8LiPBWkPaiQDNnd9rfRdkfJg+zjl4s10BBC584Cq5I3fmKVfCSdyQuJ5EvR6Sx2XBqh1RWZVPBRHkmaV5Y6ztilWS3sZwrosJH2CQoiXTX5Bp909UZCU4b+J57wPZF/cgX8WdxgYKx8BtcdCtnxAXaViKr5ZD0OUL+Q0ei1iephI08ycY+6FDphI0dgQ2bo4KdIDPHNQnhTdJf7so6lmYXcEItTL0F5SMIs4KJRXpeRyAGQe5JzSKc0iFFEXGw8z0WFZ7TQl7sLVcPow0feUvw6hDQPu6tWjCXsZKiROElVP5dcJiQ2z0SzG3Nz5INjEo22Ci8ozwl3f3S2ZnrSvdSED9VIH6oAoKeSgXKTOaSrJ9IFtzdFWKagwoRpFZhq90rs+mQWQSjiso1kQLc7p/SkK9+EJRSQ0W2yEbrsHgk6R9i7xTVMf9MeCq2SfMfFTb6Y8V2WdQbtKwHG5rSDw/VariVYGsJJAAHNfNajjDZJCb25C/RZfJmk1FF9BUKwiqFmYZ+/3wnoKqyzVGjI0cdQjNmVJFUo7KlCx7LQvUTKkTUqJnWDY8Zghuek3SqJmQAGlkSc0yHLUKMLCT1+gWBZOGEuOfRXdBSAWQqKksrVgskuxkqDMaiEoTXLx9zj78SiEG86j3D3TDWqLI7ItkrCBelJUzIlZUpiAP7IrUKMe31UtXqgAID6lVdc+77dB9VZXwqmQ3kee9UxrZOZ9C1KMkhC5cu5nKjmPJSVfsVy5Sn0Xh2CjP8ApjwWYqpyC63VcuUmPD2ZDj1e97tDj8vT91RSQi+y5cmh0Qn2R06diR4I0Ne9vO/iuXJxUXdPMSL9ybjlK5cpMvEJ8QqTZSuXIDHhlKE6UrlywDoBc5V/QxCy9XJGNEsohhHavFyw5NinGMXXq5AwRy8cuXLMwvKUnLuvVyVmPLbdy9auXIBOldhUtPz8T9V6uVcZL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TEhUUExQUFBQUFBUVGBUUFBQVFBcUFxUXFxQUFBUYHCggGBolHBQUITEhJSkrLi4uFx8zODMsNygtLisBCgoKDg0OGhAQGiwkHyQsLCwsLCwsLCwsLCwsLCwsLCwsLCwsLCwsLCwsNCwsLCwsLCwsLCwsLCwsLCwsLCwsLP/AABEIANQA7gMBIgACEQEDEQH/xAAbAAACAwEBAQAAAAAAAAAAAAADBAIFBgABB//EAD0QAAEDAwIDBgQEBAMJAAAAAAEAAgMEESESMQVBUQZhcYGRoRMisfAyUsHRFEJi4QcVIxYzQ3JzkqLS8f/EABoBAAMBAQEBAAAAAAAAAAAAAAECAwAEBQb/xAAoEQACAgICAgEDBAMAAAAAAAAAAQIRAyESMQRBIhMyUYGRofAUYXH/2gAMAwEAAhEDEQA/AGY03E7CUCO0rx7PokWEZ2TMaSgdsn4gqR2ZhGH7yixOK8+EptCfZN0yQUtC9iajNCZE5AhGusAiOOEs9yN0BKzySXrhU9bVZwm6pyqZUkplIwQvI+5Qii6V2hTsqAIR6QZXhaiU+ErMi3jCsIAkIDgKwpymiCfR0gUmleyqITexfQ1BKi60i1yK191SMyMsfsO8oLiuLl5e6NgUSN/srxxRA1cY0rsfQElQIRXMXlkrHQGVDCLKEOynLsZdGXCPGl2ozEg6Hok9Aq2N2yfheqRZpIsWG4XulBieEX4ngrWQp2FYUcJRrkVkiyYHEk8paVFdIguegzLQhVjPiq2UKxqj1+vJVjpPQKUuyyeiFlzwoOevdaCAelexlDD1KNZjRLSlKs6dVcDlZUzlojS6DyqDCpy7ITEz7Jrom5SYhl6JGQggPoI4od1O6iQqCo9D0eNyUupscjYHEZcEB4RNaG8oSYIoC4IRCK5QU2VMgxyOxySa9MRlTGQ7GUwwpEOR2ORHLBj7ozXpKFyO2RGzUNMkRfipMSKEk9keQriNvmSc9Yq+etJOEOxO61tiNIlVVRI5qujlJKnXOsFGjaizIZDMKDhZNIUyxgQR4gg2TEW6DGiWNONsdFZwtSNEP3VnG3/4nigTZOVqVO6tHw3bdV0gyjkVCY5WCqW2CRFVpKtSLtVRxKnu0nmFKS9jxf5Hoqy6J8RY6HiBa6x5K2grb81lMfin0XbZOqmJFXsmRhJ4JuQvEb1ri5LBy9+IhyDxJucuBQXPXByWzNGLZImIpFXtfZTYbrCJlkxyZicq2M2TbHoFEPxO6JgvSDZUKetssGx6asDRlVr5nSdQPql7lxu705BGY+2EyQrkHhbZEL0Bsi4PTCEqhgc2yWpDy5jCKXJeaM3u02KDYSzjXPaqkTS8i0eIXraycfiY1w7rg+6ZGY+UWIqrHEWk2N2u6O/dOQz5StBizTcOjFjfuTzSFSUcuN0+yUJ4y0LKNsvIJxZVtUBdAE6BNUe608lqhIYuLsYY7CG4AhBYSdypOcp2Uoy3HqKxuEjRVRGDuFpeJtuCsjUtLXX6fRLQbrZpaWoT7Zlm6Scq1hnSlEy0Eqi6dJOqEF86FmLESozSqqKVWtDGXYCaIkmYDUixlAuitTskhxj0Zj0rECjSYCUqgjpzsEO3qpMw1LNkuUUK2ORkKQKBGjNTCk2ogQ2orULMDuvdKJpUmxLG2LmIqbbpoRo0UBOyyRtlXNSh24S7KZzNrlvQ59CtXDRX3CN/l7U2zWZ2nlIVhHU+Ksv8tb0TFPQNHJLxbG5pFY17ijxQncqzdCByQi1K4v2BTsCQgyOwjyJWQ4WCmKVRwstxD8RWkqJFn6tt3IoWQvRScuismyqoOHHyTDZcIMaL0WBqB1URLdV+spqlblCjNlrSrcdkKS4c49zf1/ZYyjYvpfAYNELRzI1eq6PGjymcvlz44/8Ap8KsjRtXstK5u481AON1G7LotKSJErYcDxXcOddWNVFdqUr6KOvNmKv+O1ozhO8QNwB1Kqqyhv8ANuBy/VWxxslLsZbxRnUeqMziI6j1WbpoWMlAcQNdwL9d/wB1by8LY57QDa4N85wMFWeDVkvrJOmizbWDuUhUnqqNtA8FzbnU36dUSBz+eVBxo6YtMvW1HemIqpUTJijsqbLUUVGihrBzH3dW9JWQnB1A+RCyMdQE1FOPdNF0aWOMjXCZvI+amwrMsmsOW6NHWEc1mxfo60zT2RAWtF3OA81mHcSdnNku6pO5K3NL0D/Hb7ZoKniLeSUdxFUklRZAfWhTbbKrFCKL19b4JGorxsVneJcZEYze/IDcqjj4hNK/ADW9OfqioNkpygtI1U9ZnCWvzS9HCeaclbyCXoldibIr3K9MdlYRQeyFO3ogNQm1qtaOJL0VOXOAa0nwBK01H2emOS3QOryB7boqMpdIVzjH7me8Gp9cjGjmR6c/ZfSmtsAOmFmuznCfhu1hzXkDTcfhB8ea0Whx3d6ALv8AGxuEdnmeXlU5JLpHzuXhyRm4UN7c1qSxQdCFwSwnorKZuLhIDZC3BazUD55wg6X25HxC1kUHyS/9JyqWxCyMoUl/fZoZLbMhXwuve1sqEdtvvwWmqKa/JVNXQjlhCGTiyvExXaXhOqxF/lPt95SHZ6RsFS2RziQ4FhLjfe1iSeWFr6puCDuFSVVCD8tgPynx/lPcu/HNNHLnwt/NGvpaiOSWwLSdObEXtfF0SDhgExH8pyO49FguCvNJUai06TcPA3tyIHNbrgfH4qibTGSdLb5Bbe55X3UskfYmObSHq7geLgBV1DwLWTa/ktlIcLzgtOBfvcf0SuG6RWPktQdmcquzwawWDtd83sQR3C2CgUfZ6STbYeS+iT07XNI/p9wk+DxDSD1ymeL5JCry3wb9mSm7OSsFw6/hn6pRlFLe2k+n919Pla24tsFWClHxT6+qMsNezY/NdOzLQdm5nDkMc0Cp4K9rtJN/VfQ4SBfvCSlpwXg9AVngVCx86d76MJXcBc0A33x5qq7X8LMFI57SdVrX8SBj1X0jiLBjHNYj/ER5cyGJovrkuQMmzRfYd9krxpMZeRKdIwFDRYu65J5nJV7SRhotbJwjQcJk06nN0N6yWYPH5reyJDFGDcvLuVmNx/3Ot9FpPRZ0kEhbZWFHQPkPyMc7wGPXZQpKtrT8kbb/AJn/ADn0Py+ybm4hK4fM91ugwPQYUKj7YFy9IdbwXSLzSxxDoXanegQ3VFBF/LJUO7/lZ6KkqHFJ6cplOK6j++wOEn3L9tGsZ2pfa0MccLf6W3Prt7IQqpJXAOc5xOwvj02VPA1bXsVwvUfiuGG4b3u5nyWUp5JcbFahii5UavhVGIo2sHIZ8eabXLl6aSSpHjybbtmMY9Ha9U/8eBzUncYjbufIZPouBNLs9dxLN9ToEg/NG4KjoqkWsl+IcVMltDSB3/2SDIXjOVHJkWv9D48dW/yaF1igupgQUrRVHJ26sGnCKSkW2jK8apbC45Kj0gix+ythxUC21+7r3Ksf2jjH4aCmH/MXO/QJ8VdNglNx6VlE9ofZr7dzuvQHoq0RSUk4kjFwL91wd2latvaEu2pqVo7ob/UrpOMTOIu2IgCwtDHcDoLg4XQ2mtshLDK7jH9BH/bKplbphiY122SXuJP5W4uVd9gu0DfgmOaQNma999bgC7UdVxfvJFu5UlVWyxva9rm6RodZrWADPPSMcsd6J2gpRIGzMkBEhy0ON2uOTqByd9+/YIca2LwUlVUfS5eKMawvL26QLmxB8gBuUPs3U6qeJxBBdG02IsQSMgjkV8XNG9t7PcCOYcR5gp7hXaOsphpY/Wy5NpBr8fm390ef5Jy8VpaZ9xbIhlw1X7vv6r5dH29rLC8MOdjZ9j/5IQ7W1jJHyOMRDg0aLHSLXtpzfmblF5EyS8aaPrPxEP4zdVi4A2Jtzt1AXyeX/EmpH/Ch9H/+yr5K6aql+LM4teBZoZdgY07hub555R+orA8El2b/ALY9saai0B7JJnuvZrSBa3N1zsso7tjUTm8bGwM5aQDJbvef0WUmoPiTYOoA/icb+6vGxBrQAknP0jr8fx0lykdNM55u5xceriSfUpqmix7JWIc1Y0jbi65pO9lnthoYUZxsvG4Q53KQwGaRDhbcoRdcp+jhJsALk2FhvdYUseC8OdNI1g57noOZX1OjpmxsDG7NFv7lVvZrhAgjz+Nw+bu6N8lcL0PHxcFb7Z5fk5ubpdI5cuXLpOU+QMozYZJ8UVtErZsOFNsK8fiz3LEYIO5WNPD1CnFEnmMTRxmlOii4lRWGoLyjk1NVrWx/KqWkOkkLJVKikXaBcQaXEMG5wFkyyxLXCxBI8wVvuHwXeXn+UWHif7LNdqqTRPq5PF/MYP6J+NKxZS3RnzcGybpp+Si9lwlhgrKXo6McrVFs6kDxsL9ym6bSz4cjLgXLXNsHA2528EGjqNr+itoKX4n4ck8uZ/tlUi2ug5IRf3FAylucEewPkDhWfBKd0Ump0WrS1zmtfs69m7jB3vb9kSWmti229x9/YRqeJ7fwOO17Ha36Joz3slPE2tMrKuFxJux2BbANvEe/qqarlvgC/cBdbJ9TKOQv4oJe4jZo77C/qs5IRQydV/JR8Ao/hsMsjMk41WwOQzzUa0umNgNDe7c+mwVx/Al29zkd+fBRnh0DOCg5a0NDCk7ltlXBThgsAgyPubIk8wCHA2+VJvQ2SQVrOStmN0tASlMzmmS65U2yKJOcq+pm5JiqlsElCzUbpQsYpY19E7E8B0gTSDJHyA8h+b9lRdjuCiaS7h8jLE/1HkF9Ma2y6vHxcnyZx+Vm4rgiS5cuXeeacuXLljGGDF4SoS1TRzCWNc3rfyK83SPZVjwciNkVTJxO2wKCOKuvho9Ujml7GUWy/eLhUdSzS+6ap+MAYe0gdRlE4lEHAObkHYrNp7QYtxdMY4bsQqXtnBdjXfldbyIVjw6X1Qu1DgYHeR9wquVxA9TMSMKMkQcj6FEDKiyidCekhOUtSWm4OUYxgpeWktsspUXWT8ly/iznMDbNFsEgZI70MVh3vkAAeXIqm1uC4VJ5qjnY0eK6LdlaSfmyL577Y+iIalthtufQ/fsqgToUlUShyC6Ld3FiAQCM9wvvfB3VVWcQJ3Pfn3SjnE7LxsHVBzJylFdEY2lxuVYQsQmMTcYwkbIN27CNNgisNhdAK8nlsEDC9S/U6wT9BT6iGjzP6pGmZzWj4fBpb3u37h0QbMka7sbYOe0YAaLeuStWvnnDqoxu1NNitbw7jbH/ACu+V/sfBd/jZFx4nm+VifPki1K5cuXUcZy5ddcsY+YCnCKIE6yJFEVl46ge3yKp9NnZdDTWOytHRqTIQj9MZTEf4cO5KVJHpLozsRceI3VgY+iTP++b5/RbjTM5Win4nxH+Fc2QtLm6rEDfKjxHtBDUR6Y9VzbdtrZum+0dKHRvB8R4jKzlBCG5CKbSoDipNMKY1F0Kdcy+VwahZShRkSmYym2xKbYUKMVrmoTmBWclMgvpVqMVmhcWDonjTKDokDCZah6U1oUWwlYBCNiMpAIUrrLAPNaWvqK8lk5Jqgpi42+wsAe4XS3NzsPqr7RYIdHAGgdPvKJO5KUBtflFkdzSlO69z3orzhZSElEuuG8efHg/M3oeXgtFScbifudJ6O/dYFrkQP2V8flSjp7ObJ4sZb6PpjXA7ZHcpL51T8Sez8LiPBWkPaiQDNnd9rfRdkfJg+zjl4s10BBC584Cq5I3fmKVfCSdyQuJ5EvR6Sx2XBqh1RWZVPBRHkmaV5Y6ztilWS3sZwrosJH2CQoiXTX5Bp909UZCU4b+J57wPZF/cgX8WdxgYKx8BtcdCtnxAXaViKr5ZD0OUL+Q0ei1iephI08ycY+6FDphI0dgQ2bo4KdIDPHNQnhTdJf7so6lmYXcEItTL0F5SMIs4KJRXpeRyAGQe5JzSKc0iFFEXGw8z0WFZ7TQl7sLVcPow0feUvw6hDQPu6tWjCXsZKiROElVP5dcJiQ2z0SzG3Nz5INjEo22Ci8ozwl3f3S2ZnrSvdSED9VIH6oAoKeSgXKTOaSrJ9IFtzdFWKagwoRpFZhq90rs+mQWQSjiso1kQLc7p/SkK9+EJRSQ0W2yEbrsHgk6R9i7xTVMf9MeCq2SfMfFTb6Y8V2WdQbtKwHG5rSDw/VariVYGsJJAAHNfNajjDZJCb25C/RZfJmk1FF9BUKwiqFmYZ+/3wnoKqyzVGjI0cdQjNmVJFUo7KlCx7LQvUTKkTUqJnWDY8Zghuek3SqJmQAGlkSc0yHLUKMLCT1+gWBZOGEuOfRXdBSAWQqKksrVgskuxkqDMaiEoTXLx9zj78SiEG86j3D3TDWqLI7ItkrCBelJUzIlZUpiAP7IrUKMe31UtXqgAID6lVdc+77dB9VZXwqmQ3kee9UxrZOZ9C1KMkhC5cu5nKjmPJSVfsVy5Sn0Xh2CjP8ApjwWYqpyC63VcuUmPD2ZDj1e97tDj8vT91RSQi+y5cmh0Qn2R06diR4I0Ne9vO/iuXJxUXdPMSL9ybjlK5cpMvEJ8QqTZSuXIDHhlKE6UrlywDoBc5V/QxCy9XJGNEsohhHavFyw5NinGMXXq5AwRy8cuXLMwvKUnLuvVyVmPLbdy9auXIBOldhUtPz8T9V6uVcZL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8424" name="Picture 8" descr="https://encrypted-tbn1.gstatic.com/images?q=tbn:ANd9GcRqeAuwmOclZo-eGweoivZsKFWnWHP9uGv8iX_Ku_TC_DYyGAQ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338"/>
            <a:ext cx="1768028" cy="15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 descr="http://talkingpretty.com/wp-content/uploads/2012/10/dental-floss-teeth-whiten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941696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842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3" y="76201"/>
            <a:ext cx="9005455" cy="66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914401"/>
            <a:ext cx="7853625" cy="646331"/>
          </a:xfrm>
          <a:prstGeom prst="rect">
            <a:avLst/>
          </a:prstGeom>
          <a:solidFill>
            <a:schemeClr val="bg2">
              <a:lumMod val="75000"/>
              <a:lumOff val="25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time and Attention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5153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8"/>
          <p:cNvSpPr>
            <a:spLocks noChangeShapeType="1"/>
          </p:cNvSpPr>
          <p:nvPr/>
        </p:nvSpPr>
        <p:spPr bwMode="auto">
          <a:xfrm>
            <a:off x="152400" y="1219200"/>
            <a:ext cx="855188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129381" y="131802"/>
            <a:ext cx="30251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Assessing Bias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924" y="685800"/>
            <a:ext cx="420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Soil Analysis Bias and Precision 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13675"/>
            <a:ext cx="1893864" cy="1262576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1828800"/>
            <a:ext cx="59782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Assessment of lab method bias is can be  achieved through certified reference samples and/or  lab proficiency samples.</a:t>
            </a:r>
          </a:p>
          <a:p>
            <a:pPr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Bias can be random, indicating no pattern across multiple reference samples, or systematic in one direction. Bias can be concentration dependent.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corrective actions is dependent on the type of bias encountered.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26387" y="6495631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5881218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17921" y="179389"/>
            <a:ext cx="38170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Proficiency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Reports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8126387" y="6495631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225137" y="1066800"/>
            <a:ext cx="7391977" cy="0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 descr="White Marble"/>
          <p:cNvSpPr>
            <a:spLocks noChangeArrowheads="1"/>
          </p:cNvSpPr>
          <p:nvPr/>
        </p:nvSpPr>
        <p:spPr bwMode="auto">
          <a:xfrm>
            <a:off x="217922" y="1467159"/>
            <a:ext cx="4125478" cy="17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With the completion of each ALP cycle a report is prepared for each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lab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participant. 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Soil test results with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values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exceeding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a 95% confidence limit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are flagged and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precision flagged for samples exceeding 3 x R</a:t>
            </a:r>
            <a:r>
              <a:rPr lang="en-US" sz="17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d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.</a:t>
            </a:r>
          </a:p>
        </p:txBody>
      </p:sp>
      <p:pic>
        <p:nvPicPr>
          <p:cNvPr id="4104" name="Picture 3" descr="C:\USB Back-UP\SERA-6 2011\IMG_2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2" y="4165600"/>
            <a:ext cx="3048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6450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2026" y="137837"/>
            <a:ext cx="1639573" cy="11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3535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1066800" y="1524000"/>
            <a:ext cx="6934200" cy="46482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04800" y="200624"/>
            <a:ext cx="530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Consensus Value: pH (1:1)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8176484" y="6590144"/>
            <a:ext cx="9412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/>
              <a:t>Miller, 2013</a:t>
            </a:r>
            <a:endParaRPr lang="en-US" sz="11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2626763"/>
              </p:ext>
            </p:extLst>
          </p:nvPr>
        </p:nvGraphicFramePr>
        <p:xfrm>
          <a:off x="1226684" y="1600200"/>
          <a:ext cx="6393316" cy="4406477"/>
        </p:xfrm>
        <a:graphic>
          <a:graphicData uri="http://schemas.openxmlformats.org/presentationml/2006/ole">
            <p:oleObj spid="_x0000_s161931" name="SPW 12.0 Graph" r:id="rId6" imgW="5498287" imgH="3936492" progId="">
              <p:embed/>
            </p:oleObj>
          </a:graphicData>
        </a:graphic>
      </p:graphicFrame>
      <p:sp>
        <p:nvSpPr>
          <p:cNvPr id="3" name="Up Arrow 2"/>
          <p:cNvSpPr/>
          <p:nvPr/>
        </p:nvSpPr>
        <p:spPr bwMode="auto">
          <a:xfrm rot="17989967">
            <a:off x="2372569" y="4389687"/>
            <a:ext cx="288701" cy="920681"/>
          </a:xfrm>
          <a:prstGeom prst="up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623" y="4999792"/>
            <a:ext cx="2327881" cy="33855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Lab #1 Systematic Bias</a:t>
            </a:r>
            <a:endParaRPr lang="en-US" sz="16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066800" y="6248400"/>
            <a:ext cx="41403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 </a:t>
            </a:r>
            <a:r>
              <a:rPr lang="en-US" sz="1200" dirty="0" smtClean="0"/>
              <a:t>Results ranked from low to high based on soil SRS-1111.</a:t>
            </a:r>
            <a:endParaRPr lang="en-US" sz="1200" dirty="0"/>
          </a:p>
        </p:txBody>
      </p:sp>
      <p:sp>
        <p:nvSpPr>
          <p:cNvPr id="13" name="Line 1088"/>
          <p:cNvSpPr>
            <a:spLocks noChangeShapeType="1"/>
          </p:cNvSpPr>
          <p:nvPr/>
        </p:nvSpPr>
        <p:spPr bwMode="auto">
          <a:xfrm>
            <a:off x="304800" y="886918"/>
            <a:ext cx="83820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14" name="Picture 10" descr="G:\cu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66" y="194856"/>
            <a:ext cx="1752599" cy="117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81270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138546" y="1143000"/>
            <a:ext cx="8866909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59765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512" y="228600"/>
            <a:ext cx="64043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Soil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Proficiency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Observations - pH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" name="Rectangle 12" descr="White Marble"/>
          <p:cNvSpPr>
            <a:spLocks noChangeArrowheads="1"/>
          </p:cNvSpPr>
          <p:nvPr/>
        </p:nvSpPr>
        <p:spPr bwMode="auto">
          <a:xfrm>
            <a:off x="277091" y="1447800"/>
            <a:ext cx="4017818" cy="39717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2012 data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was compiled for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sixteen Illinois labs 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across 15 soils.  Individual lab reports were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provided to participants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.</a:t>
            </a: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-65" charset="-128"/>
              <a:cs typeface="+mn-cs"/>
            </a:endParaRP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Deviation and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regression plots provide  information systematic bias across 15 soils ranging from pH 5.29 to 7.86.  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-65" charset="-128"/>
              <a:cs typeface="+mn-cs"/>
            </a:endParaRP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-65" charset="-128"/>
              <a:cs typeface="+mn-cs"/>
            </a:endParaRPr>
          </a:p>
          <a:p>
            <a:pPr eaLnBrk="0" hangingPunct="0">
              <a:lnSpc>
                <a:spcPct val="105000"/>
              </a:lnSpc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-65" charset="-128"/>
                <a:cs typeface="+mn-cs"/>
              </a:rPr>
              <a:t>Deviation plots indicate absolute differences for individual samples, whereas regression plots show an overall comparison for the year.   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-65" charset="-128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2930568"/>
              </p:ext>
            </p:extLst>
          </p:nvPr>
        </p:nvGraphicFramePr>
        <p:xfrm>
          <a:off x="4419599" y="1307330"/>
          <a:ext cx="4585855" cy="267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52385"/>
            <a:ext cx="4096183" cy="23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6543"/>
            <a:ext cx="875955" cy="8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9151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252004"/>
              </p:ext>
            </p:extLst>
          </p:nvPr>
        </p:nvGraphicFramePr>
        <p:xfrm>
          <a:off x="4594487" y="1691464"/>
          <a:ext cx="4173911" cy="4023340"/>
        </p:xfrm>
        <a:graphic>
          <a:graphicData uri="http://schemas.openxmlformats.org/drawingml/2006/table">
            <a:tbl>
              <a:tblPr/>
              <a:tblGrid>
                <a:gridCol w="1170482"/>
                <a:gridCol w="944380"/>
                <a:gridCol w="1113020"/>
                <a:gridCol w="946029"/>
              </a:tblGrid>
              <a:tr h="3690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Lab ID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pH (1:1)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5000"/>
                        <a:lumOff val="3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928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Slope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Intercept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R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89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U6304A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0.97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0.05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0.998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657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U6322A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0.98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0.12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0.980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895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U6333A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0.95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0.31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0.997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590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U6336A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0.97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0.24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0.994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U6353A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66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1.11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66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-0.73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0.991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U6718A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0.95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0.34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0.994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03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U6835A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0.94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66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0.47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0.985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  <a:cs typeface="+mn-cs"/>
                        </a:rPr>
                        <a:t>U6874A</a:t>
                      </a:r>
                    </a:p>
                  </a:txBody>
                  <a:tcPr marL="83127" marR="8312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1.01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-0.08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-65" charset="-128"/>
                        </a:rPr>
                        <a:t>0.999</a:t>
                      </a:r>
                    </a:p>
                  </a:txBody>
                  <a:tcPr marL="83127" marR="8312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284"/>
          <p:cNvSpPr txBox="1">
            <a:spLocks noChangeArrowheads="1"/>
          </p:cNvSpPr>
          <p:nvPr/>
        </p:nvSpPr>
        <p:spPr bwMode="auto">
          <a:xfrm>
            <a:off x="4572001" y="5876595"/>
            <a:ext cx="4495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Source: ALP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2011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database.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  <a:cs typeface="+mn-cs"/>
              </a:rPr>
              <a:t>Eight of 48 labs shown.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  <a:cs typeface="+mn-cs"/>
            </a:endParaRPr>
          </a:p>
        </p:txBody>
      </p:sp>
      <p:pic>
        <p:nvPicPr>
          <p:cNvPr id="1033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9" y="152400"/>
            <a:ext cx="83993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3" name="Control 1"/>
          <p:cNvSpPr>
            <a:spLocks noChangeArrowheads="1" noChangeShapeType="1"/>
          </p:cNvSpPr>
          <p:nvPr/>
        </p:nvSpPr>
        <p:spPr bwMode="auto">
          <a:xfrm>
            <a:off x="-207818" y="3962400"/>
            <a:ext cx="3355398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34" name="Text Box 4"/>
          <p:cNvSpPr txBox="1">
            <a:spLocks noChangeArrowheads="1"/>
          </p:cNvSpPr>
          <p:nvPr/>
        </p:nvSpPr>
        <p:spPr bwMode="auto">
          <a:xfrm>
            <a:off x="0" y="659639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7620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  <a:endParaRPr lang="en-US" sz="2800" b="1" baseline="300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52401" y="1143000"/>
            <a:ext cx="708659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579" y="614894"/>
            <a:ext cx="4258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Regression Analysis pH,  2011 </a:t>
            </a:r>
            <a:r>
              <a:rPr lang="en-US" sz="20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752600"/>
            <a:ext cx="3733800" cy="4247317"/>
          </a:xfrm>
          <a:prstGeom prst="rect">
            <a:avLst/>
          </a:prstGeom>
          <a:solidFill>
            <a:schemeClr val="bg2">
              <a:lumMod val="75000"/>
              <a:lumOff val="25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/>
              <a:t>Regression analysis provides insight on lab method bias.</a:t>
            </a:r>
          </a:p>
          <a:p>
            <a:pPr>
              <a:lnSpc>
                <a:spcPts val="2700"/>
              </a:lnSpc>
            </a:pP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dirty="0" smtClean="0"/>
              <a:t>An evaluation of soils with pH 4.98 - 8.10 slope shows 1 of 8 labs deviate by &gt; 5%  from the median for the 2011 ALP soils.</a:t>
            </a:r>
          </a:p>
          <a:p>
            <a:pPr>
              <a:lnSpc>
                <a:spcPts val="2700"/>
              </a:lnSpc>
            </a:pPr>
            <a:endParaRPr lang="en-US" sz="2000" dirty="0"/>
          </a:p>
          <a:p>
            <a:pPr>
              <a:lnSpc>
                <a:spcPts val="2700"/>
              </a:lnSpc>
            </a:pPr>
            <a:r>
              <a:rPr lang="en-US" sz="2000" dirty="0" smtClean="0"/>
              <a:t>Regression intercepts deviated &gt; 0.35 units for 2 of 8 labs shown.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65" charset="-128"/>
            </a:endParaRPr>
          </a:p>
          <a:p>
            <a:pPr>
              <a:lnSpc>
                <a:spcPts val="2700"/>
              </a:lnSpc>
            </a:pPr>
            <a:endParaRPr lang="en-US" sz="2000" dirty="0"/>
          </a:p>
        </p:txBody>
      </p:sp>
      <p:pic>
        <p:nvPicPr>
          <p:cNvPr id="185346" name="Picture 2" descr="Picture 0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907"/>
            <a:ext cx="1828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0874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52400" y="7620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pic>
        <p:nvPicPr>
          <p:cNvPr id="1030" name="Picture 1034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272852"/>
            <a:ext cx="365366" cy="5334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943600" y="1981200"/>
            <a:ext cx="2667000" cy="3139321"/>
          </a:xfrm>
          <a:prstGeom prst="rect">
            <a:avLst/>
          </a:prstGeom>
          <a:solidFill>
            <a:schemeClr val="bg2">
              <a:lumMod val="75000"/>
              <a:lumOff val="25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year summary provides insight on lab method bias.</a:t>
            </a:r>
          </a:p>
          <a:p>
            <a:endParaRPr lang="en-US" sz="1800" dirty="0" smtClean="0"/>
          </a:p>
          <a:p>
            <a:r>
              <a:rPr lang="en-US" sz="1800" dirty="0" smtClean="0"/>
              <a:t>Results for lab U7255A show random deviations at top left.</a:t>
            </a:r>
          </a:p>
          <a:p>
            <a:endParaRPr lang="en-US" sz="1800" dirty="0"/>
          </a:p>
          <a:p>
            <a:r>
              <a:rPr lang="en-US" sz="1800" dirty="0" smtClean="0"/>
              <a:t>Lab U6388A, lower left</a:t>
            </a:r>
            <a:r>
              <a:rPr lang="en-US" sz="1800" dirty="0"/>
              <a:t>, </a:t>
            </a:r>
            <a:r>
              <a:rPr lang="en-US" sz="1800" dirty="0" smtClean="0"/>
              <a:t>consistent low bias across all PT cycles.</a:t>
            </a:r>
            <a:endParaRPr lang="en-US" sz="1800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152401" y="1143000"/>
            <a:ext cx="6857999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79" y="614894"/>
            <a:ext cx="3660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Deviation Plot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Mehlich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1-P, </a:t>
            </a:r>
            <a:r>
              <a:rPr lang="en-US" sz="20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284"/>
          <p:cNvSpPr txBox="1">
            <a:spLocks noChangeArrowheads="1"/>
          </p:cNvSpPr>
          <p:nvPr/>
        </p:nvSpPr>
        <p:spPr bwMode="auto">
          <a:xfrm>
            <a:off x="5837343" y="6042019"/>
            <a:ext cx="2879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Source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: ALP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2012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database. 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Soil M1-P values range 2 - 255 ppm.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9399246"/>
              </p:ext>
            </p:extLst>
          </p:nvPr>
        </p:nvGraphicFramePr>
        <p:xfrm>
          <a:off x="258883" y="3825561"/>
          <a:ext cx="5075117" cy="24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8691653"/>
              </p:ext>
            </p:extLst>
          </p:nvPr>
        </p:nvGraphicFramePr>
        <p:xfrm>
          <a:off x="258883" y="1443031"/>
          <a:ext cx="5075117" cy="234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2" descr="C:\USB Back-UP\2011 July\IMG_3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020" y="152400"/>
            <a:ext cx="2291580" cy="1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1219200" y="26670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13941" y="2791027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255 ppm</a:t>
            </a:r>
            <a:endParaRPr lang="en-US" sz="9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04800" y="152399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E48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Performance</a:t>
            </a:r>
          </a:p>
        </p:txBody>
      </p:sp>
      <p:sp>
        <p:nvSpPr>
          <p:cNvPr id="3" name="Line 1088"/>
          <p:cNvSpPr>
            <a:spLocks noChangeShapeType="1"/>
          </p:cNvSpPr>
          <p:nvPr/>
        </p:nvSpPr>
        <p:spPr bwMode="auto">
          <a:xfrm>
            <a:off x="228600" y="1295400"/>
            <a:ext cx="8458200" cy="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43" y="706397"/>
            <a:ext cx="3326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Deviation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Mehlich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3-P ICP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" y="6477000"/>
            <a:ext cx="9412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853832"/>
              </p:ext>
            </p:extLst>
          </p:nvPr>
        </p:nvGraphicFramePr>
        <p:xfrm>
          <a:off x="-4495800" y="3039696"/>
          <a:ext cx="4114800" cy="137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223"/>
                <a:gridCol w="1397977"/>
                <a:gridCol w="1371600"/>
              </a:tblGrid>
              <a:tr h="524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Soil ID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Bray P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M3-P ICP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39000"/>
                      </a:schemeClr>
                    </a:solidFill>
                  </a:tcPr>
                </a:tc>
              </a:tr>
              <a:tr h="395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SRS-1110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24.7 ± 5.5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35.4 ± 13.6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</a:tr>
              <a:tr h="451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SRS-1015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44.1 ± 6.0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51.4 ± 7.0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lumOff val="35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3041175"/>
              </p:ext>
            </p:extLst>
          </p:nvPr>
        </p:nvGraphicFramePr>
        <p:xfrm>
          <a:off x="-4267200" y="1295400"/>
          <a:ext cx="4038600" cy="14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518226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Soil ID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X-K 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(ppm)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M3-K 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(ppm)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4145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SRS-1114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125 ± 25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121 ± 30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</a:tr>
              <a:tr h="4738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SRS-1015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 ± 46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205 ± 27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5000"/>
                        <a:lumOff val="35000"/>
                        <a:alpha val="7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81000" y="1862527"/>
            <a:ext cx="3733800" cy="28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U6289A indicates deviations in 2012 cycle 17, none in cycle 18 and bias high deviations in cycle 19.  </a:t>
            </a:r>
          </a:p>
          <a:p>
            <a:pPr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 U7135A indicates significant high bias deviations on two of fifteen samples – these had M3-P concentrations &gt; 150 ppm.  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4738693"/>
              </p:ext>
            </p:extLst>
          </p:nvPr>
        </p:nvGraphicFramePr>
        <p:xfrm>
          <a:off x="4406856" y="1600200"/>
          <a:ext cx="466094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1084505"/>
              </p:ext>
            </p:extLst>
          </p:nvPr>
        </p:nvGraphicFramePr>
        <p:xfrm>
          <a:off x="4419600" y="4157652"/>
          <a:ext cx="4588825" cy="247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284"/>
          <p:cNvSpPr txBox="1">
            <a:spLocks noChangeArrowheads="1"/>
          </p:cNvSpPr>
          <p:nvPr/>
        </p:nvSpPr>
        <p:spPr bwMode="auto">
          <a:xfrm>
            <a:off x="609600" y="5715000"/>
            <a:ext cx="2879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1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Source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: ALP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2012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database. 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65" charset="-128"/>
              </a:rPr>
              <a:t>Soil M3-P ICP values range 1 - 166 ppm.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65" charset="-128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7239000" y="4538482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324600" y="4538482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2" descr="http://www.cartage.org.lb/en/themes/sciences/chemistry/analyticalchemistry/methodsinstrumentation/Spectroscopy/Atomicabsorption/AA_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8063"/>
            <a:ext cx="1873174" cy="13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15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template 6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99FF"/>
      </a:accent1>
      <a:accent2>
        <a:srgbClr val="99CC00"/>
      </a:accent2>
      <a:accent3>
        <a:srgbClr val="FFFFFF"/>
      </a:accent3>
      <a:accent4>
        <a:srgbClr val="404040"/>
      </a:accent4>
      <a:accent5>
        <a:srgbClr val="B8CAFF"/>
      </a:accent5>
      <a:accent6>
        <a:srgbClr val="8AB900"/>
      </a:accent6>
      <a:hlink>
        <a:srgbClr val="FFCC9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9966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00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 6">
    <a:dk1>
      <a:srgbClr val="4D4D4D"/>
    </a:dk1>
    <a:lt1>
      <a:srgbClr val="FFFFFF"/>
    </a:lt1>
    <a:dk2>
      <a:srgbClr val="4D4D4D"/>
    </a:dk2>
    <a:lt2>
      <a:srgbClr val="003399"/>
    </a:lt2>
    <a:accent1>
      <a:srgbClr val="6699FF"/>
    </a:accent1>
    <a:accent2>
      <a:srgbClr val="99CC00"/>
    </a:accent2>
    <a:accent3>
      <a:srgbClr val="FFFFFF"/>
    </a:accent3>
    <a:accent4>
      <a:srgbClr val="404040"/>
    </a:accent4>
    <a:accent5>
      <a:srgbClr val="B8CAFF"/>
    </a:accent5>
    <a:accent6>
      <a:srgbClr val="8AB900"/>
    </a:accent6>
    <a:hlink>
      <a:srgbClr val="FFCC99"/>
    </a:hlink>
    <a:folHlink>
      <a:srgbClr val="DDDDDD"/>
    </a:folHlink>
  </a:clrScheme>
</a:themeOverride>
</file>

<file path=ppt/theme/themeOverride10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42793</TotalTime>
  <Words>1427</Words>
  <Application>Microsoft Office PowerPoint</Application>
  <PresentationFormat>On-screen Show (4:3)</PresentationFormat>
  <Paragraphs>351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Blank Presentation</vt:lpstr>
      <vt:lpstr>template</vt:lpstr>
      <vt:lpstr>SPW 12.0 Graph</vt:lpstr>
      <vt:lpstr>Assessing Laboratory Quality – Systematic Bias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1997 USGA Proficiency Testing Program</dc:title>
  <dc:creator>Bob Miller</dc:creator>
  <cp:lastModifiedBy>kmr</cp:lastModifiedBy>
  <cp:revision>742</cp:revision>
  <cp:lastPrinted>2000-02-16T02:48:38Z</cp:lastPrinted>
  <dcterms:created xsi:type="dcterms:W3CDTF">2009-05-14T03:50:40Z</dcterms:created>
  <dcterms:modified xsi:type="dcterms:W3CDTF">2013-06-20T13:17:50Z</dcterms:modified>
</cp:coreProperties>
</file>