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notesSlides/notesSlide21.xml" ContentType="application/vnd.openxmlformats-officedocument.presentationml.notesSlide+xml"/>
  <Override PartName="/ppt/tags/tag40.xml" ContentType="application/vnd.openxmlformats-officedocument.presentationml.tags+xml"/>
  <Override PartName="/ppt/notesSlides/notesSlide2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notesSlides/notesSlide26.xml" ContentType="application/vnd.openxmlformats-officedocument.presentationml.notesSlide+xml"/>
  <Override PartName="/ppt/tags/tag46.xml" ContentType="application/vnd.openxmlformats-officedocument.presentationml.tags+xml"/>
  <Override PartName="/ppt/notesSlides/notesSlide27.xml" ContentType="application/vnd.openxmlformats-officedocument.presentationml.notesSlide+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6"/>
  </p:notesMasterIdLst>
  <p:handoutMasterIdLst>
    <p:handoutMasterId r:id="rId37"/>
  </p:handoutMasterIdLst>
  <p:sldIdLst>
    <p:sldId id="263" r:id="rId2"/>
    <p:sldId id="702" r:id="rId3"/>
    <p:sldId id="716" r:id="rId4"/>
    <p:sldId id="717" r:id="rId5"/>
    <p:sldId id="638" r:id="rId6"/>
    <p:sldId id="1807" r:id="rId7"/>
    <p:sldId id="640" r:id="rId8"/>
    <p:sldId id="1817" r:id="rId9"/>
    <p:sldId id="585" r:id="rId10"/>
    <p:sldId id="586" r:id="rId11"/>
    <p:sldId id="700" r:id="rId12"/>
    <p:sldId id="1808" r:id="rId13"/>
    <p:sldId id="583" r:id="rId14"/>
    <p:sldId id="1818" r:id="rId15"/>
    <p:sldId id="1809" r:id="rId16"/>
    <p:sldId id="1810" r:id="rId17"/>
    <p:sldId id="1822" r:id="rId18"/>
    <p:sldId id="642" r:id="rId19"/>
    <p:sldId id="1812" r:id="rId20"/>
    <p:sldId id="1820" r:id="rId21"/>
    <p:sldId id="1821" r:id="rId22"/>
    <p:sldId id="1811" r:id="rId23"/>
    <p:sldId id="1814" r:id="rId24"/>
    <p:sldId id="1815" r:id="rId25"/>
    <p:sldId id="648" r:id="rId26"/>
    <p:sldId id="650" r:id="rId27"/>
    <p:sldId id="1813" r:id="rId28"/>
    <p:sldId id="1816" r:id="rId29"/>
    <p:sldId id="941" r:id="rId30"/>
    <p:sldId id="641" r:id="rId31"/>
    <p:sldId id="645" r:id="rId32"/>
    <p:sldId id="649" r:id="rId33"/>
    <p:sldId id="646" r:id="rId34"/>
    <p:sldId id="643" r:id="rId35"/>
  </p:sldIdLst>
  <p:sldSz cx="9144000" cy="5143500" type="screen16x9"/>
  <p:notesSz cx="6858000" cy="9144000"/>
  <p:custDataLst>
    <p:tags r:id="rId38"/>
  </p:custDataLst>
  <p:defaultTex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C27D"/>
    <a:srgbClr val="5AB4AC"/>
    <a:srgbClr val="FFFFFF"/>
    <a:srgbClr val="003E77"/>
    <a:srgbClr val="0060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85043" autoAdjust="0"/>
  </p:normalViewPr>
  <p:slideViewPr>
    <p:cSldViewPr snapToObjects="1">
      <p:cViewPr>
        <p:scale>
          <a:sx n="90" d="100"/>
          <a:sy n="90" d="100"/>
        </p:scale>
        <p:origin x="540" y="-32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9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anr.udel.edu\files\shares\ashober\My%20Documents\Extension\Soil%20Test%20Data\Distribution%20and%20Median%20M3%20Soil%20Test%20P%20Data%20FY11-FY1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80514241275397"/>
          <c:y val="0.18166206496915158"/>
          <c:w val="0.83221954894527073"/>
          <c:h val="0.64121689334287757"/>
        </c:manualLayout>
      </c:layout>
      <c:barChart>
        <c:barDir val="col"/>
        <c:grouping val="stacked"/>
        <c:varyColors val="0"/>
        <c:ser>
          <c:idx val="0"/>
          <c:order val="0"/>
          <c:tx>
            <c:v>Low (0-25)</c:v>
          </c:tx>
          <c:spPr>
            <a:solidFill>
              <a:schemeClr val="accent1"/>
            </a:solidFill>
            <a:ln>
              <a:noFill/>
            </a:ln>
            <a:effectLst/>
          </c:spPr>
          <c:invertIfNegative val="0"/>
          <c:cat>
            <c:strRef>
              <c:f>(Distribution!$A$23,Distribution!$A$32,Distribution!$A$41)</c:f>
              <c:strCache>
                <c:ptCount val="3"/>
                <c:pt idx="0">
                  <c:v>New Castle</c:v>
                </c:pt>
                <c:pt idx="1">
                  <c:v>Kent</c:v>
                </c:pt>
                <c:pt idx="2">
                  <c:v>Sussex</c:v>
                </c:pt>
              </c:strCache>
            </c:strRef>
          </c:cat>
          <c:val>
            <c:numRef>
              <c:f>(Distribution!$C$26,Distribution!$C$35,Distribution!$C$44)</c:f>
              <c:numCache>
                <c:formatCode>0.00</c:formatCode>
                <c:ptCount val="3"/>
                <c:pt idx="0">
                  <c:v>0.23120000000000002</c:v>
                </c:pt>
                <c:pt idx="1">
                  <c:v>3.0299999999999997E-2</c:v>
                </c:pt>
                <c:pt idx="2">
                  <c:v>2.1600000000000001E-2</c:v>
                </c:pt>
              </c:numCache>
            </c:numRef>
          </c:val>
          <c:extLst>
            <c:ext xmlns:c16="http://schemas.microsoft.com/office/drawing/2014/chart" uri="{C3380CC4-5D6E-409C-BE32-E72D297353CC}">
              <c16:uniqueId val="{00000000-2A7B-4598-B86C-D10800BE6594}"/>
            </c:ext>
          </c:extLst>
        </c:ser>
        <c:ser>
          <c:idx val="1"/>
          <c:order val="1"/>
          <c:tx>
            <c:v>Med (26-50)</c:v>
          </c:tx>
          <c:spPr>
            <a:solidFill>
              <a:schemeClr val="accent3"/>
            </a:solidFill>
            <a:ln>
              <a:noFill/>
            </a:ln>
            <a:effectLst/>
          </c:spPr>
          <c:invertIfNegative val="0"/>
          <c:cat>
            <c:strRef>
              <c:f>(Distribution!$A$23,Distribution!$A$32,Distribution!$A$41)</c:f>
              <c:strCache>
                <c:ptCount val="3"/>
                <c:pt idx="0">
                  <c:v>New Castle</c:v>
                </c:pt>
                <c:pt idx="1">
                  <c:v>Kent</c:v>
                </c:pt>
                <c:pt idx="2">
                  <c:v>Sussex</c:v>
                </c:pt>
              </c:strCache>
            </c:strRef>
          </c:cat>
          <c:val>
            <c:numRef>
              <c:f>(Distribution!$D$26,Distribution!$D$35,Distribution!$D$44)</c:f>
              <c:numCache>
                <c:formatCode>0.00</c:formatCode>
                <c:ptCount val="3"/>
                <c:pt idx="0">
                  <c:v>0.26879999999999998</c:v>
                </c:pt>
                <c:pt idx="1">
                  <c:v>0.157</c:v>
                </c:pt>
                <c:pt idx="2">
                  <c:v>5.45E-2</c:v>
                </c:pt>
              </c:numCache>
            </c:numRef>
          </c:val>
          <c:extLst>
            <c:ext xmlns:c16="http://schemas.microsoft.com/office/drawing/2014/chart" uri="{C3380CC4-5D6E-409C-BE32-E72D297353CC}">
              <c16:uniqueId val="{00000001-2A7B-4598-B86C-D10800BE6594}"/>
            </c:ext>
          </c:extLst>
        </c:ser>
        <c:ser>
          <c:idx val="2"/>
          <c:order val="2"/>
          <c:tx>
            <c:v>Opt (51-100)</c:v>
          </c:tx>
          <c:spPr>
            <a:solidFill>
              <a:schemeClr val="accent5"/>
            </a:solidFill>
            <a:ln>
              <a:noFill/>
            </a:ln>
            <a:effectLst/>
          </c:spPr>
          <c:invertIfNegative val="0"/>
          <c:cat>
            <c:strRef>
              <c:f>(Distribution!$A$23,Distribution!$A$32,Distribution!$A$41)</c:f>
              <c:strCache>
                <c:ptCount val="3"/>
                <c:pt idx="0">
                  <c:v>New Castle</c:v>
                </c:pt>
                <c:pt idx="1">
                  <c:v>Kent</c:v>
                </c:pt>
                <c:pt idx="2">
                  <c:v>Sussex</c:v>
                </c:pt>
              </c:strCache>
            </c:strRef>
          </c:cat>
          <c:val>
            <c:numRef>
              <c:f>(Distribution!$E$26,Distribution!$E$35,Distribution!$E$44)</c:f>
              <c:numCache>
                <c:formatCode>0.00</c:formatCode>
                <c:ptCount val="3"/>
                <c:pt idx="0">
                  <c:v>0.20850000000000002</c:v>
                </c:pt>
                <c:pt idx="1">
                  <c:v>0.34990000000000004</c:v>
                </c:pt>
                <c:pt idx="2">
                  <c:v>0.19550000000000001</c:v>
                </c:pt>
              </c:numCache>
            </c:numRef>
          </c:val>
          <c:extLst>
            <c:ext xmlns:c16="http://schemas.microsoft.com/office/drawing/2014/chart" uri="{C3380CC4-5D6E-409C-BE32-E72D297353CC}">
              <c16:uniqueId val="{00000002-2A7B-4598-B86C-D10800BE6594}"/>
            </c:ext>
          </c:extLst>
        </c:ser>
        <c:ser>
          <c:idx val="3"/>
          <c:order val="3"/>
          <c:tx>
            <c:v>Ex (&gt;100)</c:v>
          </c:tx>
          <c:spPr>
            <a:solidFill>
              <a:schemeClr val="accent1">
                <a:lumMod val="60000"/>
              </a:schemeClr>
            </a:solidFill>
            <a:ln>
              <a:noFill/>
            </a:ln>
            <a:effectLst/>
          </c:spPr>
          <c:invertIfNegative val="0"/>
          <c:cat>
            <c:strRef>
              <c:f>(Distribution!$A$23,Distribution!$A$32,Distribution!$A$41)</c:f>
              <c:strCache>
                <c:ptCount val="3"/>
                <c:pt idx="0">
                  <c:v>New Castle</c:v>
                </c:pt>
                <c:pt idx="1">
                  <c:v>Kent</c:v>
                </c:pt>
                <c:pt idx="2">
                  <c:v>Sussex</c:v>
                </c:pt>
              </c:strCache>
            </c:strRef>
          </c:cat>
          <c:val>
            <c:numRef>
              <c:f>(Distribution!$F$26,Distribution!$F$35,Distribution!$F$44)</c:f>
              <c:numCache>
                <c:formatCode>0.00</c:formatCode>
                <c:ptCount val="3"/>
                <c:pt idx="0">
                  <c:v>0.29149999999999998</c:v>
                </c:pt>
                <c:pt idx="1">
                  <c:v>0.46279999999999999</c:v>
                </c:pt>
                <c:pt idx="2">
                  <c:v>0.72840000000000005</c:v>
                </c:pt>
              </c:numCache>
            </c:numRef>
          </c:val>
          <c:extLst>
            <c:ext xmlns:c16="http://schemas.microsoft.com/office/drawing/2014/chart" uri="{C3380CC4-5D6E-409C-BE32-E72D297353CC}">
              <c16:uniqueId val="{00000003-2A7B-4598-B86C-D10800BE6594}"/>
            </c:ext>
          </c:extLst>
        </c:ser>
        <c:dLbls>
          <c:showLegendKey val="0"/>
          <c:showVal val="0"/>
          <c:showCatName val="0"/>
          <c:showSerName val="0"/>
          <c:showPercent val="0"/>
          <c:showBubbleSize val="0"/>
        </c:dLbls>
        <c:gapWidth val="50"/>
        <c:overlap val="100"/>
        <c:axId val="1837945792"/>
        <c:axId val="1837943616"/>
      </c:barChart>
      <c:catAx>
        <c:axId val="18379457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37943616"/>
        <c:crosses val="autoZero"/>
        <c:auto val="1"/>
        <c:lblAlgn val="ctr"/>
        <c:lblOffset val="100"/>
        <c:noMultiLvlLbl val="0"/>
      </c:catAx>
      <c:valAx>
        <c:axId val="183794361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a:t>Percent of Samples</a:t>
                </a:r>
              </a:p>
            </c:rich>
          </c:tx>
          <c:layout>
            <c:manualLayout>
              <c:xMode val="edge"/>
              <c:yMode val="edge"/>
              <c:x val="1.5432098765432098E-2"/>
              <c:y val="0.1253850086920953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37945792"/>
        <c:crosses val="autoZero"/>
        <c:crossBetween val="between"/>
      </c:valAx>
      <c:spPr>
        <a:noFill/>
        <a:ln>
          <a:noFill/>
        </a:ln>
        <a:effectLst/>
      </c:spPr>
    </c:plotArea>
    <c:legend>
      <c:legendPos val="t"/>
      <c:layout>
        <c:manualLayout>
          <c:xMode val="edge"/>
          <c:yMode val="edge"/>
          <c:x val="0.14779163021289005"/>
          <c:y val="3.0303030303030304E-2"/>
          <c:w val="0.8093550111791582"/>
          <c:h val="0.1121597300337457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A5CB7454-15C1-A944-AC37-5542B6D3ECE9}" type="datetime1">
              <a:rPr lang="en-US"/>
              <a:pPr>
                <a:defRPr/>
              </a:pPr>
              <a:t>2/21/2023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6CAD9EFA-3E97-9B4D-8EE7-720657CEF67E}" type="slidenum">
              <a:rPr lang="en-US"/>
              <a:pPr>
                <a:defRPr/>
              </a:pPr>
              <a:t>‹#›</a:t>
            </a:fld>
            <a:endParaRPr lang="en-US"/>
          </a:p>
        </p:txBody>
      </p:sp>
    </p:spTree>
    <p:extLst>
      <p:ext uri="{BB962C8B-B14F-4D97-AF65-F5344CB8AC3E}">
        <p14:creationId xmlns:p14="http://schemas.microsoft.com/office/powerpoint/2010/main" val="357187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1210EC45-414C-6A4E-BBBD-A09AEA33A371}" type="datetime1">
              <a:rPr lang="en-US"/>
              <a:pPr>
                <a:defRPr/>
              </a:pPr>
              <a:t>2/21/2023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CFE6EDC6-DD80-2D48-A9E8-763FB51E6E0C}" type="slidenum">
              <a:rPr lang="en-US"/>
              <a:pPr>
                <a:defRPr/>
              </a:pPr>
              <a:t>‹#›</a:t>
            </a:fld>
            <a:endParaRPr lang="en-US"/>
          </a:p>
        </p:txBody>
      </p:sp>
    </p:spTree>
    <p:extLst>
      <p:ext uri="{BB962C8B-B14F-4D97-AF65-F5344CB8AC3E}">
        <p14:creationId xmlns:p14="http://schemas.microsoft.com/office/powerpoint/2010/main" val="179504062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pitchFamily="-65" charset="-128"/>
        <a:cs typeface="Geneva"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Geneva"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0</a:t>
            </a:fld>
            <a:endParaRPr lang="en-US"/>
          </a:p>
        </p:txBody>
      </p:sp>
    </p:spTree>
    <p:extLst>
      <p:ext uri="{BB962C8B-B14F-4D97-AF65-F5344CB8AC3E}">
        <p14:creationId xmlns:p14="http://schemas.microsoft.com/office/powerpoint/2010/main" val="187087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Here in Delaware, we use the </a:t>
            </a:r>
            <a:r>
              <a:rPr lang="en-US" dirty="0" err="1"/>
              <a:t>Mehlich</a:t>
            </a:r>
            <a:r>
              <a:rPr lang="en-US" dirty="0"/>
              <a:t> 3 soil test method for routine fertility testing. This figure here relates the soil test level (</a:t>
            </a:r>
            <a:r>
              <a:rPr lang="en-US" dirty="0" err="1"/>
              <a:t>Mehlich</a:t>
            </a:r>
            <a:r>
              <a:rPr lang="en-US" dirty="0"/>
              <a:t> 3 in FIV which for P is equivalent to mg/kg or ppm for P) to yield response. We consider the critical soil test level at 50 FIV, above which nutrient applications are statistically unlikely to result in a yield response. When nutrients are in excessive range (above 100 FIV), the nutrient is available at a level beyond crop needs and additional applications result in wasted resources, and in the case of P, can increase the risk of negative environmental impacts.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9</a:t>
            </a:fld>
            <a:endParaRPr lang="en-US"/>
          </a:p>
        </p:txBody>
      </p:sp>
    </p:spTree>
    <p:extLst>
      <p:ext uri="{BB962C8B-B14F-4D97-AF65-F5344CB8AC3E}">
        <p14:creationId xmlns:p14="http://schemas.microsoft.com/office/powerpoint/2010/main" val="4292070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also going to discuss drainage management, as this is a conservation practices that is meant to control movement of water. My discussion of drainage management is strategic as it will describe some of the challenges, we face in the Delmarva region as drainage is a conservation practice that is widely on the Delmarva to lower the water tables and facilitate farming activities. Drainage will also be important when we look an example of conservation practice tradeoffs in the western Lake Erie basin. Plus, it appears that there is some drainage happening in Maine.</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11</a:t>
            </a:fld>
            <a:endParaRPr lang="en-US"/>
          </a:p>
        </p:txBody>
      </p:sp>
    </p:spTree>
    <p:extLst>
      <p:ext uri="{BB962C8B-B14F-4D97-AF65-F5344CB8AC3E}">
        <p14:creationId xmlns:p14="http://schemas.microsoft.com/office/powerpoint/2010/main" val="834347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739828" lvl="2" indent="0">
              <a:spcBef>
                <a:spcPts val="602"/>
              </a:spcBef>
              <a:buFont typeface="Arial" panose="020B0604020202020204" pitchFamily="34" charset="0"/>
              <a:buNone/>
            </a:pPr>
            <a:r>
              <a:rPr lang="en-US" sz="1400" dirty="0">
                <a:solidFill>
                  <a:srgbClr val="000000"/>
                </a:solidFill>
                <a:latin typeface="Arial" panose="020B0604020202020204" pitchFamily="34" charset="0"/>
                <a:cs typeface="Arial" panose="020B0604020202020204" pitchFamily="34" charset="0"/>
              </a:rPr>
              <a:t>Cover crops, conservation tillage and no-tillage implementation are increasing in popularity on the DP. In Delaware in 2012, 393 acres of cropland had cover crops and in 2017 490 acres of cropland had </a:t>
            </a:r>
            <a:r>
              <a:rPr lang="en-US" sz="1400" dirty="0" err="1">
                <a:solidFill>
                  <a:srgbClr val="000000"/>
                </a:solidFill>
                <a:latin typeface="Arial" panose="020B0604020202020204" pitchFamily="34" charset="0"/>
                <a:cs typeface="Arial" panose="020B0604020202020204" pitchFamily="34" charset="0"/>
              </a:rPr>
              <a:t>covercrops</a:t>
            </a:r>
            <a:r>
              <a:rPr lang="en-US" sz="1400" dirty="0">
                <a:solidFill>
                  <a:srgbClr val="000000"/>
                </a:solidFill>
                <a:latin typeface="Arial" panose="020B0604020202020204" pitchFamily="34" charset="0"/>
                <a:cs typeface="Arial" panose="020B0604020202020204" pitchFamily="34" charset="0"/>
              </a:rPr>
              <a:t>. Conservation tillage is increasing as 292 acres of cropland had reduced tillage (not including no-till) in 2012 and increased to 373 acres in 2017. CLICK: These practices provide many benefits:</a:t>
            </a:r>
          </a:p>
          <a:p>
            <a:pPr marL="1082807" lvl="2" indent="-342979">
              <a:spcBef>
                <a:spcPts val="602"/>
              </a:spcBef>
              <a:buFont typeface="Arial" panose="020B0604020202020204" pitchFamily="34" charset="0"/>
              <a:buChar char="•"/>
            </a:pPr>
            <a:endParaRPr lang="en-US" sz="1400" dirty="0">
              <a:solidFill>
                <a:srgbClr val="000000"/>
              </a:solidFill>
              <a:latin typeface="Arial" panose="020B0604020202020204" pitchFamily="34" charset="0"/>
              <a:cs typeface="Arial" panose="020B0604020202020204" pitchFamily="34" charset="0"/>
            </a:endParaRPr>
          </a:p>
          <a:p>
            <a:pPr marL="1082807" lvl="2" indent="-342979">
              <a:spcBef>
                <a:spcPts val="602"/>
              </a:spcBef>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Increase soil organic matter</a:t>
            </a:r>
          </a:p>
          <a:p>
            <a:pPr marL="1082807" lvl="2" indent="-342979">
              <a:spcBef>
                <a:spcPts val="602"/>
              </a:spcBef>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Control erosion</a:t>
            </a:r>
          </a:p>
          <a:p>
            <a:pPr marL="1082807" lvl="2" indent="-342979">
              <a:spcBef>
                <a:spcPts val="602"/>
              </a:spcBef>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Reduce nitrogen (N) losses</a:t>
            </a:r>
          </a:p>
          <a:p>
            <a:pPr marL="1082807" lvl="2" indent="-342979">
              <a:spcBef>
                <a:spcPts val="602"/>
              </a:spcBef>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Reduce particulate P losses in runoff </a:t>
            </a:r>
          </a:p>
          <a:p>
            <a:pPr marL="1082807" lvl="2" indent="-342979">
              <a:spcBef>
                <a:spcPts val="602"/>
              </a:spcBef>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Mitigate P losses from newly applied manure</a:t>
            </a:r>
          </a:p>
          <a:p>
            <a:pPr marL="739828" lvl="2" indent="0">
              <a:spcBef>
                <a:spcPts val="602"/>
              </a:spcBef>
              <a:buFont typeface="Arial" panose="020B0604020202020204" pitchFamily="34" charset="0"/>
              <a:buNone/>
            </a:pPr>
            <a:endParaRPr lang="en-US" sz="1400" dirty="0">
              <a:solidFill>
                <a:srgbClr val="000000"/>
              </a:solidFill>
              <a:latin typeface="Arial" panose="020B0604020202020204" pitchFamily="34" charset="0"/>
              <a:cs typeface="Arial" panose="020B0604020202020204" pitchFamily="34" charset="0"/>
            </a:endParaRPr>
          </a:p>
          <a:p>
            <a:pPr marL="1082807" lvl="2" indent="-342979">
              <a:spcBef>
                <a:spcPts val="602"/>
              </a:spcBef>
              <a:buFont typeface="Arial" panose="020B0604020202020204" pitchFamily="34" charset="0"/>
              <a:buChar char="•"/>
            </a:pPr>
            <a:endParaRPr lang="en-US" sz="1400" dirty="0">
              <a:solidFill>
                <a:srgbClr val="000000"/>
              </a:solidFill>
              <a:latin typeface="Arial" panose="020B0604020202020204" pitchFamily="34" charset="0"/>
              <a:cs typeface="Arial" panose="020B0604020202020204" pitchFamily="34" charset="0"/>
            </a:endParaRPr>
          </a:p>
          <a:p>
            <a:r>
              <a:rPr lang="en-US" i="1" dirty="0"/>
              <a:t>https://www.nass.usda.gov/Publications/AgCensus/2017/Full_Report/Volume_1,_Chapter_2_US_State_Level/st99_2_0041_0041.pdf</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12</a:t>
            </a:fld>
            <a:endParaRPr lang="en-US"/>
          </a:p>
        </p:txBody>
      </p:sp>
    </p:spTree>
    <p:extLst>
      <p:ext uri="{BB962C8B-B14F-4D97-AF65-F5344CB8AC3E}">
        <p14:creationId xmlns:p14="http://schemas.microsoft.com/office/powerpoint/2010/main" val="3878751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15</a:t>
            </a:fld>
            <a:endParaRPr lang="en-US"/>
          </a:p>
        </p:txBody>
      </p:sp>
    </p:spTree>
    <p:extLst>
      <p:ext uri="{BB962C8B-B14F-4D97-AF65-F5344CB8AC3E}">
        <p14:creationId xmlns:p14="http://schemas.microsoft.com/office/powerpoint/2010/main" val="3938535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All soils were air dried and then analyzed for </a:t>
            </a:r>
            <a:r>
              <a:rPr lang="en-US" i="1" dirty="0" err="1"/>
              <a:t>Mehlich</a:t>
            </a:r>
            <a:r>
              <a:rPr lang="en-US" i="1" dirty="0"/>
              <a:t> 3 P at all depth increments. We determined the dry aggregate stability on soils at four depth increments to 25 cm. We have all the data, but we selected the Pepperbox-Rosedale soils so that we could make more valid comparisons.</a:t>
            </a:r>
          </a:p>
          <a:p>
            <a:endParaRPr lang="en-US" i="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i="1" dirty="0"/>
              <a:t>Descriptive statistics with qualitative evaluation due to the small sample size. </a:t>
            </a:r>
          </a:p>
        </p:txBody>
      </p:sp>
    </p:spTree>
    <p:extLst>
      <p:ext uri="{BB962C8B-B14F-4D97-AF65-F5344CB8AC3E}">
        <p14:creationId xmlns:p14="http://schemas.microsoft.com/office/powerpoint/2010/main" val="287112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indent="457200">
              <a:lnSpc>
                <a:spcPct val="200000"/>
              </a:lnSpc>
              <a:spcBef>
                <a:spcPts val="120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Mehlich-3 P concentrations in cultivated surface soils (0–15 cm) ranged from 19.7 to 431 mg kg</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(Figure 1A and B). Eight sites had surface Mehlich-3 P concentrations that were above the agronomic “optimum” (&gt;100 mg kg</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P; Sims et al., 2002), indicating a low probability of plant response to P. Moreover, seven fields had surface Mehlich-3 P concentrations above the environmental threshold (&gt;150 mg kg</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indicating increased risk of P losses that may impact water quality (Sims et al., 2002). Soil test P concentrations above the environmental threshold are common in the Delmarva region (Maryland Department of Agriculture, 2019). In contrast, six of seven control areas had surface (0–15 cm) Mehlich-3 P concentrations below the agronomic “optimum”, with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Mehlich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3-P ranging from 0.5–78.5 mg kg</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(Figure 1C and D). “Excessive” surface Mehlich-3 P concentrations (97–134 mg kg</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in the Pepperbox-1 and -3 control areas were likely natural, as the sites remained uncultivated since 1937.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200000"/>
              </a:lnSpc>
              <a:spcBef>
                <a:spcPts val="120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Only the no-till Downer soil, which had surface Mehlich-3 P concentrations that were below the agronomic optimum (≤50 mg kg</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showed evidence of surface P stratification (top 25-cm; Figure 1A). Surface Mehlich-3 P concentrations in the remaining fields were homogenous, regardless of management (Figure 1A and B), with little evidence to suggest that adding soil health practices increased stratification of soil P at study sites. Overall, our results contradicted published reports of surface soil P stratification in fields managed under conservation or no-till receiving surface applications of manure or fertilizers (Baker et al., 2017; Cade-</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Menun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et al., 2015;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Daryanto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et al., 2017, Duiker &amp; Beegle, 2006). Surface P stratification was also absent in the top 25-cm of the control soils, except for Pepperbox-4, which was historically disturbed (i.e., gravel mining, Figure 1C and D). We hypothesize that farmer adoption of soil health practices at our sites occurred long after initial soil P enrichment resulting in no surface soil P stratification. Delaware farms typically received N-based manure applications prior to 1999, when the Delaware Nutrient Management Act required P-based manure management when Mehlich-3 P &gt;150 mg kg</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(Sims et al., 2002). </a:t>
            </a:r>
          </a:p>
          <a:p>
            <a:pPr marL="0" marR="0" lvl="0" indent="457200" algn="l" defTabSz="457200" rtl="0" eaLnBrk="0" fontAlgn="base" latinLnBrk="0" hangingPunct="0">
              <a:lnSpc>
                <a:spcPct val="200000"/>
              </a:lnSpc>
              <a:spcBef>
                <a:spcPts val="1200"/>
              </a:spcBef>
              <a:spcAft>
                <a:spcPts val="100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Five study fields (three soil health, two conventional) had elevated Mehlich-3 P concentrations (&gt;50 mg kg</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agronomic critical level) at depths exceeding 36 cm depth; three fields had elevated Mehlich-3 P concentrations at the depth to seasonal high-water table (up to 97-cm depth based on SSURGO data; Figures 1A and B). Enrichment of soil P at depth indicates an increased risk for subsurface losses; however, subsurface P enrichment did not appear to be driven by adoption of soil health practices in our fields.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200000"/>
              </a:lnSpc>
              <a:spcBef>
                <a:spcPts val="120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18</a:t>
            </a:fld>
            <a:endParaRPr lang="en-US"/>
          </a:p>
        </p:txBody>
      </p:sp>
    </p:spTree>
    <p:extLst>
      <p:ext uri="{BB962C8B-B14F-4D97-AF65-F5344CB8AC3E}">
        <p14:creationId xmlns:p14="http://schemas.microsoft.com/office/powerpoint/2010/main" val="2916238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457200" algn="l" defTabSz="457200" rtl="0" eaLnBrk="0" fontAlgn="base" latinLnBrk="0" hangingPunct="0">
              <a:lnSpc>
                <a:spcPct val="200000"/>
              </a:lnSpc>
              <a:spcBef>
                <a:spcPts val="1200"/>
              </a:spcBef>
              <a:spcAft>
                <a:spcPts val="100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Five study fields (three soil health, two conventional) had elevated Mehlich-3 P concentrations (&gt;50 mg kg</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agronomic critical level) at depths exceeding 36 cm depth; three fields had elevated Mehlich-3 P concentrations at the depth to seasonal high-water table (up to 97-cm depth based on SSURGO data; Figures 1A and B). Enrichment of soil P at depth indicates an increased risk for subsurface losses; however, subsurface P enrichment did not appear to be driven by adoption of soil health practices in our fields.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200000"/>
              </a:lnSpc>
              <a:spcBef>
                <a:spcPts val="120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19</a:t>
            </a:fld>
            <a:endParaRPr lang="en-US"/>
          </a:p>
        </p:txBody>
      </p:sp>
    </p:spTree>
    <p:extLst>
      <p:ext uri="{BB962C8B-B14F-4D97-AF65-F5344CB8AC3E}">
        <p14:creationId xmlns:p14="http://schemas.microsoft.com/office/powerpoint/2010/main" val="1247723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All Pepperbox-Rosedale soils displayed similar dry aggregate distribution at all depths; soil was mostly retained on the 50 and 100 sieves (Figure 2). However, between 1.6 and 15 times more soil from Pepperbox-4 (&gt;15 years no-till with cover crops) was retained on the 16 and 30 sieves than other Pepperbox-Rosedale soils at all depth increments, suggesting larger aggregates formed in the surface layers of this soil. Soils with a wider aggregate size distribution suggest the formation of preferential flow pathways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Shipitalo</a:t>
            </a:r>
            <a:r>
              <a:rPr lang="en-US" sz="1200" dirty="0">
                <a:effectLst/>
                <a:latin typeface="Calibri" panose="020F0502020204030204" pitchFamily="34" charset="0"/>
                <a:ea typeface="Calibri" panose="020F0502020204030204" pitchFamily="34" charset="0"/>
                <a:cs typeface="Times New Roman" panose="02020603050405020304" pitchFamily="18" charset="0"/>
              </a:rPr>
              <a:t> et al., 2000), which could increase the hydrologic connectivity and increase the risk of subsurface P loss when formed in surface soils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Vadas</a:t>
            </a:r>
            <a:r>
              <a:rPr lang="en-US" sz="1200" dirty="0">
                <a:effectLst/>
                <a:latin typeface="Calibri" panose="020F0502020204030204" pitchFamily="34" charset="0"/>
                <a:ea typeface="Calibri" panose="020F0502020204030204" pitchFamily="34" charset="0"/>
                <a:cs typeface="Times New Roman" panose="02020603050405020304" pitchFamily="18" charset="0"/>
              </a:rPr>
              <a:t> et al., 2007).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20</a:t>
            </a:fld>
            <a:endParaRPr lang="en-US"/>
          </a:p>
        </p:txBody>
      </p:sp>
    </p:spTree>
    <p:extLst>
      <p:ext uri="{BB962C8B-B14F-4D97-AF65-F5344CB8AC3E}">
        <p14:creationId xmlns:p14="http://schemas.microsoft.com/office/powerpoint/2010/main" val="1953982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All Pepperbox-Rosedale soils displayed similar dry aggregate distribution at all depths; soil was mostly retained on the 50 and 100 sieves (Figure 2). However, between 1.6 and 15 times more soil from Pepperbox-4 (&gt;15 years no-till with cover crops) was retained on the 16 and 30 sieves than other Pepperbox-Rosedale soils at all depth increments, suggesting larger aggregates formed in the surface layers of this soil. Soils with a wider aggregate size distribution suggest the formation of preferential flow pathways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Shipitalo</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2000), which could increase the hydrologic connectivity and increase the risk of subsurface P loss when formed in surface soils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Vadas</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2007). </a:t>
            </a:r>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21</a:t>
            </a:fld>
            <a:endParaRPr lang="en-US"/>
          </a:p>
        </p:txBody>
      </p:sp>
    </p:spTree>
    <p:extLst>
      <p:ext uri="{BB962C8B-B14F-4D97-AF65-F5344CB8AC3E}">
        <p14:creationId xmlns:p14="http://schemas.microsoft.com/office/powerpoint/2010/main" val="453994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While we implement soil health and other CPs to reap their benefits, we must also acknowledge that every land management decision is not without potential consequences. It’s important to understand and acknowledge these potential tradeoffs when planning and implementing CPs. Potential tradeoffs include, a reduction in loads of one nutrient at the expense of another, a decrease in nutrient load one form but increase the load from another, or a shift in nutrient or sediment loss pathways. Plus, the potential for CP tradeoffs can vary spatially and temporally due to external factors like climate, physiographic and landscape properties, and nutrient legacies.</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It is not our intention to discount the value of conservation practices by acknowledging potential tradeoffs related to P. Instead, we hope to provide information that will help land managers minimize or mitigate potential P tradeoffs associated with conservation practices. Let’s take a deeper dive to examine the potential tradeoffs associated with three conservation practices:  tillage management and cover crops, which represent our soil health practices and drainage. </a:t>
            </a:r>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22</a:t>
            </a:fld>
            <a:endParaRPr lang="en-US"/>
          </a:p>
        </p:txBody>
      </p:sp>
    </p:spTree>
    <p:extLst>
      <p:ext uri="{BB962C8B-B14F-4D97-AF65-F5344CB8AC3E}">
        <p14:creationId xmlns:p14="http://schemas.microsoft.com/office/powerpoint/2010/main" val="2950451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Farmers are increasingly implementing soil health practices to achieve various ecosystem services. And if we look at the NRCS recommended suite of Soil Health Practices, we can see that many are touted to produce multiple ecosystem benefits. Interestingly, “improving water quality” is listed as a benefit across all soil health practices.</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a:t>
            </a:fld>
            <a:endParaRPr lang="en-US"/>
          </a:p>
        </p:txBody>
      </p:sp>
    </p:spTree>
    <p:extLst>
      <p:ext uri="{BB962C8B-B14F-4D97-AF65-F5344CB8AC3E}">
        <p14:creationId xmlns:p14="http://schemas.microsoft.com/office/powerpoint/2010/main" val="362576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Annual NC-PLAT estimated PP, runoff DP, and leachate DP loads under a soil health scenario (no-till and cover crops) were significantly different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0.002 for all pathways) from the conventional scenario (Table 1). The NC-PLAT estimated annual PP and runoff DP loads decreased by 0.01 and 0.63 kg ha</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on average, respectively, under the soil health scenario. Conversely, estimated annual leachate DP loads were 0.28 kg ha</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higher under the soil health scenario (Table 1). However, the estimated leachate DP load increase under the soil health scenario was offset by a larger decrease in estimated runoff DP loads. Based on NC-PLAT P loss estimates, we suggest that implementing soil health practices at our 10 P-enriched field sites may decrease total P loads.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23</a:t>
            </a:fld>
            <a:endParaRPr lang="en-US"/>
          </a:p>
        </p:txBody>
      </p:sp>
    </p:spTree>
    <p:extLst>
      <p:ext uri="{BB962C8B-B14F-4D97-AF65-F5344CB8AC3E}">
        <p14:creationId xmlns:p14="http://schemas.microsoft.com/office/powerpoint/2010/main" val="830507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t>We saw no evidence that adding soil health practices would significantly increase the risk for dissolved soil P losses (surface and subsurface) from soils with historical P enrichment. If anything, adopting conservation tillage or planting cover crops could reduce runoff DP losses from P-enriched soils when compared to conventional tillage and winter fallow. Yet, evidence of surface P stratification at one site with “optimum” Mehlich-3 P concentrations supports the potential for P tradeoffs when P loss risk from surface soils is “low” at the time of soil health practice adoption). Our results reflect a very small dataset (n = 10) consisting of primarily coarse-textured, high P soils from flat landscapes. Data from additional fields that reflect a wider variety of soil textures, P enrichment status, landscape positions, and cropping systems should be paired with water quality data to quantify the potential for soil health management to impact P loss risk.</a:t>
            </a:r>
          </a:p>
        </p:txBody>
      </p:sp>
      <p:sp>
        <p:nvSpPr>
          <p:cNvPr id="4" name="Slide Number Placeholder 3"/>
          <p:cNvSpPr>
            <a:spLocks noGrp="1"/>
          </p:cNvSpPr>
          <p:nvPr>
            <p:ph type="sldNum" sz="quarter" idx="5"/>
          </p:nvPr>
        </p:nvSpPr>
        <p:spPr/>
        <p:txBody>
          <a:bodyPr/>
          <a:lstStyle/>
          <a:p>
            <a:fld id="{CACAC73B-7F96-4845-8A99-C8B58E8815D9}" type="slidenum">
              <a:rPr lang="en-US" smtClean="0"/>
              <a:pPr/>
              <a:t>24</a:t>
            </a:fld>
            <a:endParaRPr lang="en-US"/>
          </a:p>
        </p:txBody>
      </p:sp>
    </p:spTree>
    <p:extLst>
      <p:ext uri="{BB962C8B-B14F-4D97-AF65-F5344CB8AC3E}">
        <p14:creationId xmlns:p14="http://schemas.microsoft.com/office/powerpoint/2010/main" val="2970296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dirty="0"/>
          </a:p>
        </p:txBody>
      </p:sp>
      <p:sp>
        <p:nvSpPr>
          <p:cNvPr id="4" name="Slide Number Placeholder 3"/>
          <p:cNvSpPr>
            <a:spLocks noGrp="1"/>
          </p:cNvSpPr>
          <p:nvPr>
            <p:ph type="sldNum" sz="quarter" idx="5"/>
          </p:nvPr>
        </p:nvSpPr>
        <p:spPr/>
        <p:txBody>
          <a:bodyPr/>
          <a:lstStyle/>
          <a:p>
            <a:fld id="{CACAC73B-7F96-4845-8A99-C8B58E8815D9}" type="slidenum">
              <a:rPr lang="en-US" smtClean="0"/>
              <a:pPr/>
              <a:t>25</a:t>
            </a:fld>
            <a:endParaRPr lang="en-US"/>
          </a:p>
        </p:txBody>
      </p:sp>
    </p:spTree>
    <p:extLst>
      <p:ext uri="{BB962C8B-B14F-4D97-AF65-F5344CB8AC3E}">
        <p14:creationId xmlns:p14="http://schemas.microsoft.com/office/powerpoint/2010/main" val="2170169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To our knowledge, no studies have investigated the potential for P stratification and formation of preferential flow pathways from implementing soil health practices like conservation tillage and cover crops on soils with elevated soil test P concentrations. In this study, we e</a:t>
            </a:r>
            <a:r>
              <a:rPr lang="en-US" sz="1800" dirty="0">
                <a:latin typeface="Arial" panose="020B0604020202020204" pitchFamily="34" charset="0"/>
                <a:cs typeface="Arial" panose="020B0604020202020204" pitchFamily="34" charset="0"/>
              </a:rPr>
              <a:t>valuated </a:t>
            </a:r>
            <a:r>
              <a:rPr lang="en-US" sz="1800" dirty="0">
                <a:effectLst/>
                <a:latin typeface="Arial" panose="020B0604020202020204" pitchFamily="34" charset="0"/>
                <a:ea typeface="Times New Roman" panose="02020603050405020304" pitchFamily="18" charset="0"/>
                <a:cs typeface="Arial" panose="020B0604020202020204" pitchFamily="34" charset="0"/>
              </a:rPr>
              <a:t>soil P stratification and dry aggregate stability in fields with a history of PL application and with a range of soil health practice implementation.</a:t>
            </a:r>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We expected that fields with long-term soil health practices would have P stratified in topsoil (b/c no or minimal tillage mixing applied P into soil) and start to see the formation of preferential flows (tillage breaks these up and cover crop roots can promote these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Lastly, we estimated annual particulate, runoff, and leachate P loads from each site using the NC P Loss Assessment Tool (NC-PLAT) under two scenarios assuming no P additions: 1) no-till corn and full season soybean with winter cereal cover crop and 2) conventional tillage corn and soybean with winter fallow. </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CAC73B-7F96-4845-8A99-C8B58E8815D9}" type="slidenum">
              <a:rPr lang="en-US" smtClean="0"/>
              <a:pPr/>
              <a:t>27</a:t>
            </a:fld>
            <a:endParaRPr lang="en-US"/>
          </a:p>
        </p:txBody>
      </p:sp>
    </p:spTree>
    <p:extLst>
      <p:ext uri="{BB962C8B-B14F-4D97-AF65-F5344CB8AC3E}">
        <p14:creationId xmlns:p14="http://schemas.microsoft.com/office/powerpoint/2010/main" val="3945053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1F68BC1-8FEB-45A7-9EEA-4C7B3565656E}" type="slidenum">
              <a:rPr lang="en-US"/>
              <a:pPr/>
              <a:t>28</a:t>
            </a:fld>
            <a:endParaRPr lang="en-US" dirty="0"/>
          </a:p>
        </p:txBody>
      </p:sp>
      <p:sp>
        <p:nvSpPr>
          <p:cNvPr id="2134018" name="Rectangle 2"/>
          <p:cNvSpPr>
            <a:spLocks noGrp="1" noRot="1" noChangeAspect="1" noChangeArrowheads="1" noTextEdit="1"/>
          </p:cNvSpPr>
          <p:nvPr>
            <p:ph type="sldImg"/>
          </p:nvPr>
        </p:nvSpPr>
        <p:spPr>
          <a:ln/>
        </p:spPr>
      </p:sp>
      <p:sp>
        <p:nvSpPr>
          <p:cNvPr id="2134019" name="Rectangle 3"/>
          <p:cNvSpPr>
            <a:spLocks noGrp="1" noChangeArrowheads="1"/>
          </p:cNvSpPr>
          <p:nvPr>
            <p:ph type="body" idx="1"/>
          </p:nvPr>
        </p:nvSpPr>
        <p:spPr>
          <a:xfrm>
            <a:off x="926056" y="4422514"/>
            <a:ext cx="5158293" cy="4163212"/>
          </a:xfrm>
        </p:spPr>
        <p:txBody>
          <a:bodyPr>
            <a:normAutofit fontScale="925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Controlling P losses from the landscape can be challenging because of the way it behaves and potentially moves in the environment. I think it is useful to review the P cycle to describe how P behaves in the environment.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In many environments, concentrations of P in the soil are quite low and when we apply P fertilizers or manure to soil, it is easily fixed by Fe, Al, or Ca minerals that are present in the soil. Fixation occurs very quickly and is enhanced by processes like tillage that increase contact between the P fertilizers and the soil. If a large portion of P is fixed, then it will remain in soils and only a small amount of applied P will be taken up by the crop and removed from the site in the harvested crop. In soils with high P fixation potential, growers may choose to band P fertilizers to reduce that soil to fertilizer contact to keep P more soluble.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The portion of P that remains fixed to the soil has the potential to be lost from the site as particulate P in erosion events. Phosphorus can also be lost as dissolved P in runoff events. The risk of P loss is higher when soils are enriched with P, as Lauren will discuss when she describes soil P status on the Delmarva due to historical application of poultry litter at N-based rates.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In general, P leaching and subsurface transport of P is relatively minor. However, the presence of artificially drainage or preferential flow pathways can lead to P losses in leachate or subsurface lateral flow.</a:t>
            </a:r>
          </a:p>
          <a:p>
            <a:endParaRPr lang="en-US" dirty="0"/>
          </a:p>
        </p:txBody>
      </p:sp>
    </p:spTree>
    <p:extLst>
      <p:ext uri="{BB962C8B-B14F-4D97-AF65-F5344CB8AC3E}">
        <p14:creationId xmlns:p14="http://schemas.microsoft.com/office/powerpoint/2010/main" val="4263521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2400" dirty="0">
                <a:solidFill>
                  <a:srgbClr val="000000"/>
                </a:solidFill>
                <a:ea typeface="Calibri" panose="020F0502020204030204" pitchFamily="34" charset="0"/>
              </a:rPr>
              <a:t>Identified 10 fields ranging from with 0 to 15 years of soil health practices (no-tillage, conservation till, and/or cover crops). </a:t>
            </a:r>
            <a:r>
              <a:rPr lang="en-US" sz="2400" dirty="0">
                <a:effectLst/>
                <a:latin typeface="Arial" panose="020B0604020202020204" pitchFamily="34" charset="0"/>
                <a:ea typeface="Times New Roman" panose="02020603050405020304" pitchFamily="18" charset="0"/>
                <a:cs typeface="Arial" panose="020B0604020202020204" pitchFamily="34" charset="0"/>
              </a:rPr>
              <a:t>Zero years considered our control and referred to as “conventionally tilled fields.”</a:t>
            </a:r>
          </a:p>
          <a:p>
            <a:r>
              <a:rPr lang="en-US" sz="2400" dirty="0">
                <a:solidFill>
                  <a:srgbClr val="000000"/>
                </a:solidFill>
                <a:ea typeface="Calibri" panose="020F0502020204030204" pitchFamily="34" charset="0"/>
              </a:rPr>
              <a:t>All fields had grain crop rotation. In Jan 2020, took seven cores from each field (0 to 0.97 m depth) and divided into depth increments (ranging from 5 to 15 cm). Smaller increments near surface and above and below seasonal high water table. Ground was frozen! BRRRRR</a:t>
            </a:r>
          </a:p>
          <a:p>
            <a:r>
              <a:rPr lang="en-US" sz="2400" dirty="0">
                <a:solidFill>
                  <a:srgbClr val="000000"/>
                </a:solidFill>
                <a:ea typeface="Calibri" panose="020F0502020204030204" pitchFamily="34" charset="0"/>
              </a:rPr>
              <a:t> </a:t>
            </a:r>
            <a:endParaRPr lang="en-US" sz="2400" i="1" dirty="0"/>
          </a:p>
        </p:txBody>
      </p:sp>
    </p:spTree>
    <p:extLst>
      <p:ext uri="{BB962C8B-B14F-4D97-AF65-F5344CB8AC3E}">
        <p14:creationId xmlns:p14="http://schemas.microsoft.com/office/powerpoint/2010/main" val="3016725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Times New Roman" panose="02020603050405020304" pitchFamily="18" charset="0"/>
                <a:cs typeface="Arial" panose="020B0604020202020204" pitchFamily="34" charset="0"/>
              </a:rPr>
              <a:t>For the sake of time, I will just show you our M3P data. Seven of our fields (both soil health and conventional) had surface Mehlich-3 P concentrations above the environmental threshold and considered high P soils (&gt;150 mg kg-1 P). We saw no difference and no stratification of P in the topsoil between conventional and soil health fields. However, one field, with M3P below the agronomic optimum (50 mg/kg P) showed evidence of P stratification. We saw a similar pattern with our WEP not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Times New Roman" panose="02020603050405020304" pitchFamily="18" charset="0"/>
                <a:cs typeface="Arial" panose="020B0604020202020204" pitchFamily="34" charset="0"/>
              </a:rPr>
              <a:t>Mehlich-3 P concentrations in the top 25 cm of the remaining fields were homogenous at all other sites, regardless of soil health practices, showed little evidence to suggest that implementation of soil health practices was increasing stratification of soil P in these fields. Contradicts those of past researchers who did find stratification in surface layers of fields managed under conservation or no-till. The lack of P stratification in our study may be due to the adoption of these soil health practices years after soils were already enriched with P from historical manure applications </a:t>
            </a:r>
            <a:r>
              <a:rPr lang="en-US" sz="1600" u="none" strike="noStrike" dirty="0">
                <a:effectLst/>
                <a:latin typeface="Arial" panose="020B0604020202020204" pitchFamily="34" charset="0"/>
                <a:ea typeface="Times New Roman" panose="02020603050405020304" pitchFamily="18" charset="0"/>
                <a:cs typeface="Arial" panose="020B0604020202020204" pitchFamily="34" charset="0"/>
              </a:rPr>
              <a:t>prior to the requirement for P-based manure management </a:t>
            </a:r>
            <a:r>
              <a:rPr lang="en-US" sz="1600" strike="noStrike" dirty="0">
                <a:effectLst/>
                <a:latin typeface="Arial" panose="020B0604020202020204" pitchFamily="34" charset="0"/>
                <a:ea typeface="Times New Roman" panose="02020603050405020304" pitchFamily="18" charset="0"/>
                <a:cs typeface="Arial" panose="020B0604020202020204" pitchFamily="34" charset="0"/>
              </a:rPr>
              <a:t>with the 1999 Delaware Nutrient Management Act </a:t>
            </a:r>
            <a:endParaRPr lang="en-US" sz="1600" strike="noStrik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CACAC73B-7F96-4845-8A99-C8B58E8815D9}" type="slidenum">
              <a:rPr lang="en-US" smtClean="0"/>
              <a:pPr/>
              <a:t>30</a:t>
            </a:fld>
            <a:endParaRPr lang="en-US"/>
          </a:p>
        </p:txBody>
      </p:sp>
    </p:spTree>
    <p:extLst>
      <p:ext uri="{BB962C8B-B14F-4D97-AF65-F5344CB8AC3E}">
        <p14:creationId xmlns:p14="http://schemas.microsoft.com/office/powerpoint/2010/main" val="3752921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457200">
              <a:lnSpc>
                <a:spcPct val="200000"/>
              </a:lnSpc>
              <a:spcBef>
                <a:spcPts val="120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Five of the seven fields (three soil health, two conventional) with “excessive” surface Mehlich-3 P concentrations also had Mehlich-3 P concentrations within the agronomic optimum range (50–100 mg kg</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the 36–49 cm depth (Figure 1a); three of these seven fields (one soil health) had Mehlich-3 P concentrations &gt;50 mg kg</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the depth to seasonal high water table (up to 97 cm depth). Enrichment of soil P at depth indicates an increased risk for subsurface losses; however, subsurface P enrichment did not appear to be driven by adoption of soil health practices in our fields. Three soils (two soil health) had PSR values above the environmental threshold at a depth of 36 cm, providing evidence of P leaching.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CACAC73B-7F96-4845-8A99-C8B58E8815D9}" type="slidenum">
              <a:rPr lang="en-US" smtClean="0"/>
              <a:pPr/>
              <a:t>31</a:t>
            </a:fld>
            <a:endParaRPr lang="en-US"/>
          </a:p>
        </p:txBody>
      </p:sp>
    </p:spTree>
    <p:extLst>
      <p:ext uri="{BB962C8B-B14F-4D97-AF65-F5344CB8AC3E}">
        <p14:creationId xmlns:p14="http://schemas.microsoft.com/office/powerpoint/2010/main" val="3422827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457200">
              <a:lnSpc>
                <a:spcPct val="200000"/>
              </a:lnSpc>
              <a:spcBef>
                <a:spcPts val="1200"/>
              </a:spcBef>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compared fields of varying soil health implementation from only the Pepperbox-Rosedale soil series to minimize changes in aggregate size due to different soil types. All Pepperbox-Rosedale soils displayed a similar dry aggregate distribution within each sieve size. Surface soils from Pepperbox-Rosedale-4 (managed for &gt;15 years in no-till with cover crops) had nearly twice the aggregates retained on the 8, 16, and 30 sieves (9.94, 50.9, and 184 g kg-1) than other Pepperbox-Rosedale soils (mean = 2.87, 10.4, 84.8 g kg-1), suggesting larger aggregates formed in this soil. Soils with a wider aggregate size distribution suggest the formation of preferential flow pathways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Shipitalo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et al., 2000), which could increase the hydrologic connectivity and increase the risk of subsurface P loss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Vadas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et al., 2007).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CAC73B-7F96-4845-8A99-C8B58E8815D9}" type="slidenum">
              <a:rPr lang="en-US" smtClean="0"/>
              <a:pPr/>
              <a:t>32</a:t>
            </a:fld>
            <a:endParaRPr lang="en-US"/>
          </a:p>
        </p:txBody>
      </p:sp>
    </p:spTree>
    <p:extLst>
      <p:ext uri="{BB962C8B-B14F-4D97-AF65-F5344CB8AC3E}">
        <p14:creationId xmlns:p14="http://schemas.microsoft.com/office/powerpoint/2010/main" val="2508447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NC-PLAT estimated annual particulate P and runoff DP loads decreased on an average of 0.02 and 0.63 kg ha</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respectively, under no-till and cover crops (vs. winter fallow and conventional tillage). Conversely, annual leachate P loads were 0.28 kg ha</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higher with cover crops and no-tillage than conventional tillage and no cover crop. Although leachate P loads increased under no-tillage and winter cover crops. this tradeoff was minimal as NC-PLAT load estimates showed reduced runoff DP loads with soil health practices. Assuming NC-PLAT accurately estimates P loss potential from our fields, implementing soil health practices at our P-enriched field sites should not increase total P loads; instead, may slightly decrease total P loads. We do need more data from other fields to determine if the potential for increased leachate P loads would offset a decrease in particulate and runoff DP loads from P-enriched fields with soil health practices.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fld id="{CACAC73B-7F96-4845-8A99-C8B58E8815D9}" type="slidenum">
              <a:rPr lang="en-US" smtClean="0"/>
              <a:pPr/>
              <a:t>33</a:t>
            </a:fld>
            <a:endParaRPr lang="en-US"/>
          </a:p>
        </p:txBody>
      </p:sp>
    </p:spTree>
    <p:extLst>
      <p:ext uri="{BB962C8B-B14F-4D97-AF65-F5344CB8AC3E}">
        <p14:creationId xmlns:p14="http://schemas.microsoft.com/office/powerpoint/2010/main" val="356178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researchers have actually documented some of these water quality related benefits in the scientific literature.</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a:t>
            </a:fld>
            <a:endParaRPr lang="en-US"/>
          </a:p>
        </p:txBody>
      </p:sp>
    </p:spTree>
    <p:extLst>
      <p:ext uri="{BB962C8B-B14F-4D97-AF65-F5344CB8AC3E}">
        <p14:creationId xmlns:p14="http://schemas.microsoft.com/office/powerpoint/2010/main" val="9093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While we implement soil health and other CPs to reap their benefits, we must also acknowledge that every land management decision is not without potential consequences. It’s important to understand and acknowledge these potential tradeoffs when planning and implementing CPs. Potential tradeoffs include, a reduction in loads of one nutrient at the expense of another, a decrease in nutrient load one form but increase the load from another, or a shift in nutrient or sediment loss pathways. Plus, the potential for CP tradeoffs can vary spatially and temporally due to external factors like climate, physiographic and landscape properties, and nutrient legacies.</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It is not our intention to discount the value of conservation practices by acknowledging potential tradeoffs related to P. Instead, we hope to provide information that will help land managers minimize or mitigate potential P tradeoffs associated with conservation practices. Let’s take a deeper dive to examine the potential tradeoffs associated with three conservation practices:  tillage management and cover crops, which represent our soil health practices and drainage. </a:t>
            </a:r>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3</a:t>
            </a:fld>
            <a:endParaRPr lang="en-US"/>
          </a:p>
        </p:txBody>
      </p:sp>
    </p:spTree>
    <p:extLst>
      <p:ext uri="{BB962C8B-B14F-4D97-AF65-F5344CB8AC3E}">
        <p14:creationId xmlns:p14="http://schemas.microsoft.com/office/powerpoint/2010/main" val="295045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However, soil health practices, such as no-tillage and conservation tillage, can have unintended trade-offs. </a:t>
            </a:r>
            <a:r>
              <a:rPr lang="en-US" sz="1800" dirty="0">
                <a:solidFill>
                  <a:srgbClr val="000000"/>
                </a:solidFill>
                <a:latin typeface="Arial" panose="020B0604020202020204" pitchFamily="34" charset="0"/>
                <a:cs typeface="Arial" panose="020B0604020202020204" pitchFamily="34" charset="0"/>
              </a:rPr>
              <a:t>Previous research has found that fields with reduced or no-till practices are more likely to have P stratification in the plow layer and (CLICK) </a:t>
            </a:r>
            <a:r>
              <a:rPr lang="en-US" sz="1800" dirty="0" err="1">
                <a:solidFill>
                  <a:srgbClr val="000000"/>
                </a:solidFill>
                <a:latin typeface="Arial" panose="020B0604020202020204" pitchFamily="34" charset="0"/>
                <a:cs typeface="Arial" panose="020B0604020202020204" pitchFamily="34" charset="0"/>
              </a:rPr>
              <a:t>pref</a:t>
            </a:r>
            <a:r>
              <a:rPr lang="en-US" sz="1800" dirty="0">
                <a:solidFill>
                  <a:srgbClr val="000000"/>
                </a:solidFill>
                <a:latin typeface="Arial" panose="020B0604020202020204" pitchFamily="34" charset="0"/>
                <a:cs typeface="Arial" panose="020B0604020202020204" pitchFamily="34" charset="0"/>
              </a:rPr>
              <a:t> flow pathways as there is little to no tillage dilutes the band of P and break up </a:t>
            </a:r>
            <a:r>
              <a:rPr lang="en-US" sz="1800" dirty="0" err="1">
                <a:solidFill>
                  <a:srgbClr val="000000"/>
                </a:solidFill>
                <a:latin typeface="Arial" panose="020B0604020202020204" pitchFamily="34" charset="0"/>
                <a:cs typeface="Arial" panose="020B0604020202020204" pitchFamily="34" charset="0"/>
              </a:rPr>
              <a:t>pref</a:t>
            </a:r>
            <a:r>
              <a:rPr lang="en-US" sz="1800" dirty="0">
                <a:solidFill>
                  <a:srgbClr val="000000"/>
                </a:solidFill>
                <a:latin typeface="Arial" panose="020B0604020202020204" pitchFamily="34" charset="0"/>
                <a:cs typeface="Arial" panose="020B0604020202020204" pitchFamily="34" charset="0"/>
              </a:rPr>
              <a:t> flow pathways.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CAC73B-7F96-4845-8A99-C8B58E8815D9}" type="slidenum">
              <a:rPr lang="en-US" smtClean="0"/>
              <a:pPr/>
              <a:t>4</a:t>
            </a:fld>
            <a:endParaRPr lang="en-US"/>
          </a:p>
        </p:txBody>
      </p:sp>
    </p:spTree>
    <p:extLst>
      <p:ext uri="{BB962C8B-B14F-4D97-AF65-F5344CB8AC3E}">
        <p14:creationId xmlns:p14="http://schemas.microsoft.com/office/powerpoint/2010/main" val="381534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reading more about P tradeoffs, I wanted to make you aware of two open access resources that cover the concept in more detail. The first is a commentary on Phosphorus and Soil Health Practices that is a product of the SERA-17 Phosphorus workgroup. I would recommend starting with this paper as it is quite short and gives perspective on potential tradeoffs between soil health and phosphorus management. The second article looks beyond soil health practices to discuss the potential tradeoffs between conservation practices in general and phosphorus management.  </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5</a:t>
            </a:fld>
            <a:endParaRPr lang="en-US"/>
          </a:p>
        </p:txBody>
      </p:sp>
    </p:spTree>
    <p:extLst>
      <p:ext uri="{BB962C8B-B14F-4D97-AF65-F5344CB8AC3E}">
        <p14:creationId xmlns:p14="http://schemas.microsoft.com/office/powerpoint/2010/main" val="3651479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To our knowledge, no studies have investigated the potential for P stratification and formation of preferential flow pathways from implementing soil health practices like conservation tillage and cover crops on soils with elevated soil test P concentrations. In this study, we e</a:t>
            </a:r>
            <a:r>
              <a:rPr lang="en-US" sz="1800" dirty="0">
                <a:latin typeface="Arial" panose="020B0604020202020204" pitchFamily="34" charset="0"/>
                <a:cs typeface="Arial" panose="020B0604020202020204" pitchFamily="34" charset="0"/>
              </a:rPr>
              <a:t>valuated </a:t>
            </a:r>
            <a:r>
              <a:rPr lang="en-US" sz="1800" dirty="0">
                <a:effectLst/>
                <a:latin typeface="Arial" panose="020B0604020202020204" pitchFamily="34" charset="0"/>
                <a:ea typeface="Times New Roman" panose="02020603050405020304" pitchFamily="18" charset="0"/>
                <a:cs typeface="Arial" panose="020B0604020202020204" pitchFamily="34" charset="0"/>
              </a:rPr>
              <a:t>soil P stratification and dry aggregate stability in fields with a history of PL application and with a range of soil health practice implementation.</a:t>
            </a:r>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We expected that fields with long-term soil health practices would have P stratified in topsoil (b/c no or minimal tillage mixing applied P into soil) and start to see the formation of preferential flows (tillage breaks these up and cover crop roots can promote these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Lastly, we estimated annual particulate, runoff, and leachate P loads from each site using the NC P Loss Assessment Tool (NC-PLAT) under two scenarios assuming no P additions: 1) no-till corn and full season soybean with winter cereal cover crop and 2) conventional tillage corn and soybean with winter fallow. </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CAC73B-7F96-4845-8A99-C8B58E8815D9}" type="slidenum">
              <a:rPr lang="en-US" smtClean="0"/>
              <a:pPr/>
              <a:t>6</a:t>
            </a:fld>
            <a:endParaRPr lang="en-US"/>
          </a:p>
        </p:txBody>
      </p:sp>
    </p:spTree>
    <p:extLst>
      <p:ext uri="{BB962C8B-B14F-4D97-AF65-F5344CB8AC3E}">
        <p14:creationId xmlns:p14="http://schemas.microsoft.com/office/powerpoint/2010/main" val="4233249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7</a:t>
            </a:fld>
            <a:endParaRPr lang="en-US"/>
          </a:p>
        </p:txBody>
      </p:sp>
    </p:spTree>
    <p:extLst>
      <p:ext uri="{BB962C8B-B14F-4D97-AF65-F5344CB8AC3E}">
        <p14:creationId xmlns:p14="http://schemas.microsoft.com/office/powerpoint/2010/main" val="164347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sz="1600" dirty="0"/>
              <a:t>Our research is focused on the Delmarva Peninsula which includes all of DE, and the Eastern Shore of MD and VA. The Delmarva Peninsula is home to a large broilers industry, or chickens produced for meat. In 2017, 605 million broilers were produced. Historically, manure from these birds was applied at N-based rates which resulted in high P soils from this “legacy P” app and can be lost from the field and end up in water ways.</a:t>
            </a:r>
          </a:p>
          <a:p>
            <a:endParaRPr lang="en-US" altLang="en-US" sz="1600" dirty="0">
              <a:ea typeface="Geneva" pitchFamily="-108" charset="-128"/>
            </a:endParaRPr>
          </a:p>
          <a:p>
            <a:r>
              <a:rPr lang="en-US" sz="800" dirty="0">
                <a:latin typeface="Arial" panose="020B0604020202020204" pitchFamily="34" charset="0"/>
                <a:cs typeface="Arial" panose="020B0604020202020204" pitchFamily="34" charset="0"/>
              </a:rPr>
              <a:t>Photo Sources:</a:t>
            </a:r>
          </a:p>
          <a:p>
            <a:r>
              <a:rPr lang="en-US" sz="800" dirty="0">
                <a:latin typeface="Arial" panose="020B0604020202020204" pitchFamily="34" charset="0"/>
                <a:cs typeface="Arial" panose="020B0604020202020204" pitchFamily="34" charset="0"/>
              </a:rPr>
              <a:t>https://www.hotraco-agri.com/en/project/813217934/two-new-modern-broiler-houses</a:t>
            </a:r>
          </a:p>
          <a:p>
            <a:r>
              <a:rPr lang="en-US" sz="800" dirty="0">
                <a:latin typeface="Arial" panose="020B0604020202020204" pitchFamily="34" charset="0"/>
                <a:cs typeface="Arial" panose="020B0604020202020204" pitchFamily="34" charset="0"/>
              </a:rPr>
              <a:t>http://webapps.delmarva.com/dp/your_business/territory.cfm</a:t>
            </a:r>
          </a:p>
          <a:p>
            <a:r>
              <a:rPr lang="en-US" sz="800" dirty="0">
                <a:latin typeface="Arial" panose="020B0604020202020204" pitchFamily="34" charset="0"/>
                <a:cs typeface="Arial" panose="020B0604020202020204" pitchFamily="34" charset="0"/>
              </a:rPr>
              <a:t>http://homeslandcountrypropertyforsale.com/farms/properties/4-broiler-houses-for-sale-mount-olive-covington-county-ms/</a:t>
            </a:r>
          </a:p>
          <a:p>
            <a:endParaRPr lang="en-US" altLang="en-US" sz="1600" dirty="0">
              <a:ea typeface="Geneva" pitchFamily="-108" charset="-128"/>
            </a:endParaRPr>
          </a:p>
          <a:p>
            <a:endParaRPr lang="en-US" altLang="en-US" sz="1600" dirty="0">
              <a:ea typeface="Geneva" pitchFamily="-108" charset="-128"/>
            </a:endParaRPr>
          </a:p>
          <a:p>
            <a:r>
              <a:rPr lang="en-US" altLang="en-US" sz="1600" i="1" u="none" dirty="0">
                <a:ea typeface="Geneva" pitchFamily="-108" charset="-128"/>
              </a:rPr>
              <a:t>Updated broiler numbers here: https://www.dcachicken.com/facts/facts-figures.cfm</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108" charset="-128"/>
              </a:defRPr>
            </a:lvl1pPr>
            <a:lvl2pPr marL="758403" indent="-291694">
              <a:defRPr>
                <a:solidFill>
                  <a:schemeClr val="tx1"/>
                </a:solidFill>
                <a:latin typeface="Arial" panose="020B0604020202020204" pitchFamily="34" charset="0"/>
                <a:ea typeface="Geneva" pitchFamily="-108" charset="-128"/>
              </a:defRPr>
            </a:lvl2pPr>
            <a:lvl3pPr marL="1166774" indent="-233355">
              <a:defRPr>
                <a:solidFill>
                  <a:schemeClr val="tx1"/>
                </a:solidFill>
                <a:latin typeface="Arial" panose="020B0604020202020204" pitchFamily="34" charset="0"/>
                <a:ea typeface="Geneva" pitchFamily="-108" charset="-128"/>
              </a:defRPr>
            </a:lvl3pPr>
            <a:lvl4pPr marL="1633484" indent="-233355">
              <a:defRPr>
                <a:solidFill>
                  <a:schemeClr val="tx1"/>
                </a:solidFill>
                <a:latin typeface="Arial" panose="020B0604020202020204" pitchFamily="34" charset="0"/>
                <a:ea typeface="Geneva" pitchFamily="-108" charset="-128"/>
              </a:defRPr>
            </a:lvl4pPr>
            <a:lvl5pPr marL="2100194" indent="-233355">
              <a:defRPr>
                <a:solidFill>
                  <a:schemeClr val="tx1"/>
                </a:solidFill>
                <a:latin typeface="Arial" panose="020B0604020202020204" pitchFamily="34" charset="0"/>
                <a:ea typeface="Geneva" pitchFamily="-108" charset="-128"/>
              </a:defRPr>
            </a:lvl5pPr>
            <a:lvl6pPr marL="2566904" indent="-233355" defTabSz="466710" eaLnBrk="0" fontAlgn="base" hangingPunct="0">
              <a:spcBef>
                <a:spcPct val="0"/>
              </a:spcBef>
              <a:spcAft>
                <a:spcPct val="0"/>
              </a:spcAft>
              <a:defRPr>
                <a:solidFill>
                  <a:schemeClr val="tx1"/>
                </a:solidFill>
                <a:latin typeface="Arial" panose="020B0604020202020204" pitchFamily="34" charset="0"/>
                <a:ea typeface="Geneva" pitchFamily="-108" charset="-128"/>
              </a:defRPr>
            </a:lvl6pPr>
            <a:lvl7pPr marL="3033613" indent="-233355" defTabSz="466710" eaLnBrk="0" fontAlgn="base" hangingPunct="0">
              <a:spcBef>
                <a:spcPct val="0"/>
              </a:spcBef>
              <a:spcAft>
                <a:spcPct val="0"/>
              </a:spcAft>
              <a:defRPr>
                <a:solidFill>
                  <a:schemeClr val="tx1"/>
                </a:solidFill>
                <a:latin typeface="Arial" panose="020B0604020202020204" pitchFamily="34" charset="0"/>
                <a:ea typeface="Geneva" pitchFamily="-108" charset="-128"/>
              </a:defRPr>
            </a:lvl7pPr>
            <a:lvl8pPr marL="3500323" indent="-233355" defTabSz="466710" eaLnBrk="0" fontAlgn="base" hangingPunct="0">
              <a:spcBef>
                <a:spcPct val="0"/>
              </a:spcBef>
              <a:spcAft>
                <a:spcPct val="0"/>
              </a:spcAft>
              <a:defRPr>
                <a:solidFill>
                  <a:schemeClr val="tx1"/>
                </a:solidFill>
                <a:latin typeface="Arial" panose="020B0604020202020204" pitchFamily="34" charset="0"/>
                <a:ea typeface="Geneva" pitchFamily="-108" charset="-128"/>
              </a:defRPr>
            </a:lvl8pPr>
            <a:lvl9pPr marL="3967033" indent="-233355" defTabSz="466710" eaLnBrk="0" fontAlgn="base" hangingPunct="0">
              <a:spcBef>
                <a:spcPct val="0"/>
              </a:spcBef>
              <a:spcAft>
                <a:spcPct val="0"/>
              </a:spcAft>
              <a:defRPr>
                <a:solidFill>
                  <a:schemeClr val="tx1"/>
                </a:solidFill>
                <a:latin typeface="Arial" panose="020B0604020202020204" pitchFamily="34" charset="0"/>
                <a:ea typeface="Geneva" pitchFamily="-108" charset="-128"/>
              </a:defRPr>
            </a:lvl9pPr>
          </a:lstStyle>
          <a:p>
            <a:fld id="{579123B1-C1B9-457B-BDF2-32B294BAC2F3}" type="slidenum">
              <a:rPr lang="en-US" altLang="en-US" smtClean="0">
                <a:solidFill>
                  <a:prstClr val="black"/>
                </a:solidFill>
                <a:latin typeface="Calibri" panose="020F0502020204030204" pitchFamily="34" charset="0"/>
              </a:rPr>
              <a:pPr/>
              <a:t>8</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481813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567864FA-209B-1043-A841-ED36060A1A9B}"/>
              </a:ext>
            </a:extLst>
          </p:cNvPr>
          <p:cNvSpPr>
            <a:spLocks noGrp="1"/>
          </p:cNvSpPr>
          <p:nvPr>
            <p:ph type="subTitle" idx="1"/>
          </p:nvPr>
        </p:nvSpPr>
        <p:spPr>
          <a:xfrm>
            <a:off x="1371600" y="2343150"/>
            <a:ext cx="6400800" cy="131445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Content Placeholder 4">
            <a:extLst>
              <a:ext uri="{FF2B5EF4-FFF2-40B4-BE49-F238E27FC236}">
                <a16:creationId xmlns:a16="http://schemas.microsoft.com/office/drawing/2014/main" id="{0032CEFA-0C9E-F447-ADE1-E24CB476DEFC}"/>
              </a:ext>
            </a:extLst>
          </p:cNvPr>
          <p:cNvSpPr>
            <a:spLocks noGrp="1"/>
          </p:cNvSpPr>
          <p:nvPr>
            <p:ph sz="quarter" idx="10" hasCustomPrompt="1"/>
          </p:nvPr>
        </p:nvSpPr>
        <p:spPr>
          <a:xfrm>
            <a:off x="685800" y="1047750"/>
            <a:ext cx="7772400" cy="1066800"/>
          </a:xfrm>
        </p:spPr>
        <p:txBody>
          <a:bodyPr anchor="ctr"/>
          <a:lstStyle>
            <a:lvl1pPr marL="0" indent="0" algn="ctr">
              <a:buNone/>
              <a:defRPr sz="3200"/>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2699630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3"/>
            <a:ext cx="5486400" cy="375047"/>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6"/>
          <p:cNvSpPr>
            <a:spLocks noGrp="1"/>
          </p:cNvSpPr>
          <p:nvPr>
            <p:ph type="sldNum" sz="quarter" idx="10"/>
          </p:nvPr>
        </p:nvSpPr>
        <p:spPr>
          <a:xfrm>
            <a:off x="3352800" y="4767263"/>
            <a:ext cx="2133600" cy="274637"/>
          </a:xfrm>
          <a:prstGeom prst="rect">
            <a:avLst/>
          </a:prstGeom>
        </p:spPr>
        <p:txBody>
          <a:bodyPr/>
          <a:lstStyle>
            <a:lvl1pPr algn="ctr">
              <a:defRPr>
                <a:solidFill>
                  <a:schemeClr val="bg1"/>
                </a:solidFill>
              </a:defRPr>
            </a:lvl1pPr>
          </a:lstStyle>
          <a:p>
            <a:pPr>
              <a:defRPr/>
            </a:pPr>
            <a:fld id="{34742D8B-8594-4B44-80B0-BECC0F075DC4}" type="slidenum">
              <a:rPr lang="en-US" smtClean="0"/>
              <a:pPr>
                <a:defRPr/>
              </a:pPr>
              <a:t>‹#›</a:t>
            </a:fld>
            <a:endParaRPr lang="en-US" dirty="0"/>
          </a:p>
        </p:txBody>
      </p:sp>
    </p:spTree>
    <p:custDataLst>
      <p:tags r:id="rId1"/>
    </p:custDataLst>
    <p:extLst>
      <p:ext uri="{BB962C8B-B14F-4D97-AF65-F5344CB8AC3E}">
        <p14:creationId xmlns:p14="http://schemas.microsoft.com/office/powerpoint/2010/main" val="53118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3505200" y="4767263"/>
            <a:ext cx="2133600" cy="274637"/>
          </a:xfrm>
          <a:prstGeom prst="rect">
            <a:avLst/>
          </a:prstGeom>
        </p:spPr>
        <p:txBody>
          <a:bodyPr/>
          <a:lstStyle>
            <a:lvl1pPr algn="ctr">
              <a:defRPr>
                <a:solidFill>
                  <a:schemeClr val="bg1"/>
                </a:solidFill>
              </a:defRPr>
            </a:lvl1pPr>
          </a:lstStyle>
          <a:p>
            <a:pPr>
              <a:defRPr/>
            </a:pPr>
            <a:fld id="{C6F69E68-A1F7-A441-8DC9-1255D615ACC0}"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274019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38149"/>
            <a:ext cx="2057400" cy="3657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38149"/>
            <a:ext cx="6019800" cy="3657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3467100" y="4767263"/>
            <a:ext cx="2133600" cy="274637"/>
          </a:xfrm>
          <a:prstGeom prst="rect">
            <a:avLst/>
          </a:prstGeom>
        </p:spPr>
        <p:txBody>
          <a:bodyPr/>
          <a:lstStyle>
            <a:lvl1pPr algn="ctr">
              <a:defRPr>
                <a:solidFill>
                  <a:schemeClr val="bg1"/>
                </a:solidFill>
              </a:defRPr>
            </a:lvl1pPr>
          </a:lstStyle>
          <a:p>
            <a:pPr>
              <a:defRPr/>
            </a:pPr>
            <a:fld id="{8FD8FFC6-973B-2442-BCAF-B040FDE7B897}"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55614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6319"/>
            <a:ext cx="7772400" cy="1102519"/>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2343150"/>
            <a:ext cx="6400800" cy="13144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Slide Number Placeholder 5">
            <a:extLst>
              <a:ext uri="{FF2B5EF4-FFF2-40B4-BE49-F238E27FC236}">
                <a16:creationId xmlns:a16="http://schemas.microsoft.com/office/drawing/2014/main" id="{7703A62C-3036-4C46-B0F0-66308DE03096}"/>
              </a:ext>
            </a:extLst>
          </p:cNvPr>
          <p:cNvSpPr>
            <a:spLocks noGrp="1"/>
          </p:cNvSpPr>
          <p:nvPr>
            <p:ph type="sldNum" sz="quarter" idx="4"/>
          </p:nvPr>
        </p:nvSpPr>
        <p:spPr>
          <a:xfrm>
            <a:off x="3505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ctr">
              <a:defRPr sz="1200">
                <a:solidFill>
                  <a:schemeClr val="bg1"/>
                </a:solidFill>
                <a:latin typeface="Helvetica Neue" charset="0"/>
              </a:defRPr>
            </a:lvl1pPr>
          </a:lstStyle>
          <a:p>
            <a:pPr>
              <a:defRPr/>
            </a:pPr>
            <a:r>
              <a:rPr lang="en-US" dirty="0"/>
              <a:t>1</a:t>
            </a:r>
          </a:p>
        </p:txBody>
      </p:sp>
    </p:spTree>
    <p:custDataLst>
      <p:tags r:id="rId1"/>
    </p:custDataLst>
    <p:extLst>
      <p:ext uri="{BB962C8B-B14F-4D97-AF65-F5344CB8AC3E}">
        <p14:creationId xmlns:p14="http://schemas.microsoft.com/office/powerpoint/2010/main" val="250018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3505200" y="4767263"/>
            <a:ext cx="2133600" cy="274637"/>
          </a:xfrm>
          <a:prstGeom prst="rect">
            <a:avLst/>
          </a:prstGeom>
        </p:spPr>
        <p:txBody>
          <a:bodyPr/>
          <a:lstStyle>
            <a:lvl1pPr algn="ctr">
              <a:defRPr>
                <a:solidFill>
                  <a:schemeClr val="bg1"/>
                </a:solidFill>
              </a:defRPr>
            </a:lvl1pPr>
          </a:lstStyle>
          <a:p>
            <a:pPr>
              <a:defRPr/>
            </a:pPr>
            <a:fld id="{67ED70C6-FDCB-5747-9A21-CEFC4DDC4D7F}" type="slidenum">
              <a:rPr lang="en-US" smtClean="0"/>
              <a:pPr>
                <a:defRPr/>
              </a:pPr>
              <a:t>‹#›</a:t>
            </a:fld>
            <a:endParaRPr lang="en-US" dirty="0"/>
          </a:p>
        </p:txBody>
      </p:sp>
    </p:spTree>
    <p:custDataLst>
      <p:tags r:id="rId1"/>
    </p:custDataLst>
    <p:extLst>
      <p:ext uri="{BB962C8B-B14F-4D97-AF65-F5344CB8AC3E}">
        <p14:creationId xmlns:p14="http://schemas.microsoft.com/office/powerpoint/2010/main" val="383659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647950"/>
            <a:ext cx="7772400" cy="1021556"/>
          </a:xfrm>
        </p:spPr>
        <p:txBody>
          <a:bodyPr anchor="t">
            <a:normAutofit/>
          </a:bodyPr>
          <a:lstStyle>
            <a:lvl1pPr algn="l">
              <a:defRPr sz="32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1522809"/>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10"/>
          </p:nvPr>
        </p:nvSpPr>
        <p:spPr>
          <a:xfrm>
            <a:off x="3352800" y="4767263"/>
            <a:ext cx="2133600" cy="274637"/>
          </a:xfrm>
          <a:prstGeom prst="rect">
            <a:avLst/>
          </a:prstGeom>
        </p:spPr>
        <p:txBody>
          <a:bodyPr/>
          <a:lstStyle>
            <a:lvl1pPr algn="ctr">
              <a:defRPr>
                <a:solidFill>
                  <a:schemeClr val="bg1"/>
                </a:solidFill>
              </a:defRPr>
            </a:lvl1pPr>
          </a:lstStyle>
          <a:p>
            <a:pPr>
              <a:defRPr/>
            </a:pPr>
            <a:fld id="{B8643EE7-E1E3-6A41-AED4-ADD0882BF97B}" type="slidenum">
              <a:rPr lang="en-US" smtClean="0"/>
              <a:pPr>
                <a:defRPr/>
              </a:pPr>
              <a:t>‹#›</a:t>
            </a:fld>
            <a:endParaRPr lang="en-US" dirty="0"/>
          </a:p>
        </p:txBody>
      </p:sp>
    </p:spTree>
    <p:custDataLst>
      <p:tags r:id="rId1"/>
    </p:custDataLst>
    <p:extLst>
      <p:ext uri="{BB962C8B-B14F-4D97-AF65-F5344CB8AC3E}">
        <p14:creationId xmlns:p14="http://schemas.microsoft.com/office/powerpoint/2010/main" val="463186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4350"/>
            <a:ext cx="8229600" cy="742950"/>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457200" y="1409701"/>
            <a:ext cx="4038600" cy="268604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09701"/>
            <a:ext cx="4038600" cy="268604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a:xfrm>
            <a:off x="3505200" y="4767263"/>
            <a:ext cx="2133600" cy="274637"/>
          </a:xfrm>
          <a:prstGeom prst="rect">
            <a:avLst/>
          </a:prstGeom>
        </p:spPr>
        <p:txBody>
          <a:bodyPr/>
          <a:lstStyle>
            <a:lvl1pPr algn="ctr">
              <a:defRPr>
                <a:solidFill>
                  <a:schemeClr val="bg1"/>
                </a:solidFill>
              </a:defRPr>
            </a:lvl1pPr>
          </a:lstStyle>
          <a:p>
            <a:pPr>
              <a:defRPr/>
            </a:pPr>
            <a:fld id="{2F8EF95E-660F-6F48-9B3C-B3F93E20ACE1}"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264984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02445"/>
            <a:ext cx="4040188" cy="773906"/>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276350"/>
            <a:ext cx="4040188" cy="2963466"/>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502445"/>
            <a:ext cx="4041775" cy="773906"/>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276350"/>
            <a:ext cx="4041775" cy="2963466"/>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8"/>
          <p:cNvSpPr>
            <a:spLocks noGrp="1"/>
          </p:cNvSpPr>
          <p:nvPr>
            <p:ph type="sldNum" sz="quarter" idx="10"/>
          </p:nvPr>
        </p:nvSpPr>
        <p:spPr>
          <a:xfrm>
            <a:off x="3505200" y="4767263"/>
            <a:ext cx="2133600" cy="274637"/>
          </a:xfrm>
          <a:prstGeom prst="rect">
            <a:avLst/>
          </a:prstGeom>
        </p:spPr>
        <p:txBody>
          <a:bodyPr/>
          <a:lstStyle>
            <a:lvl1pPr algn="ctr">
              <a:defRPr>
                <a:solidFill>
                  <a:schemeClr val="bg1"/>
                </a:solidFill>
              </a:defRPr>
            </a:lvl1pPr>
          </a:lstStyle>
          <a:p>
            <a:pPr>
              <a:defRPr/>
            </a:pPr>
            <a:fld id="{57A9B1A9-890C-8B44-BE90-7CB4395EE4D3}" type="slidenum">
              <a:rPr lang="en-US" smtClean="0"/>
              <a:pPr>
                <a:defRPr/>
              </a:pPr>
              <a:t>‹#›</a:t>
            </a:fld>
            <a:endParaRPr lang="en-US" dirty="0"/>
          </a:p>
        </p:txBody>
      </p:sp>
    </p:spTree>
    <p:custDataLst>
      <p:tags r:id="rId1"/>
    </p:custDataLst>
    <p:extLst>
      <p:ext uri="{BB962C8B-B14F-4D97-AF65-F5344CB8AC3E}">
        <p14:creationId xmlns:p14="http://schemas.microsoft.com/office/powerpoint/2010/main" val="4184604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Slide Number Placeholder 4"/>
          <p:cNvSpPr>
            <a:spLocks noGrp="1"/>
          </p:cNvSpPr>
          <p:nvPr>
            <p:ph type="sldNum" sz="quarter" idx="10"/>
          </p:nvPr>
        </p:nvSpPr>
        <p:spPr>
          <a:xfrm>
            <a:off x="3505200" y="4767263"/>
            <a:ext cx="2133600" cy="274637"/>
          </a:xfrm>
          <a:prstGeom prst="rect">
            <a:avLst/>
          </a:prstGeom>
        </p:spPr>
        <p:txBody>
          <a:bodyPr/>
          <a:lstStyle>
            <a:lvl1pPr algn="ctr">
              <a:defRPr>
                <a:solidFill>
                  <a:schemeClr val="bg1"/>
                </a:solidFill>
              </a:defRPr>
            </a:lvl1pPr>
          </a:lstStyle>
          <a:p>
            <a:pPr>
              <a:defRPr/>
            </a:pPr>
            <a:fld id="{388F1A38-2662-714D-BA55-F0640804B748}"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88954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3505200" y="4767263"/>
            <a:ext cx="2133600" cy="274637"/>
          </a:xfrm>
          <a:prstGeom prst="rect">
            <a:avLst/>
          </a:prstGeom>
        </p:spPr>
        <p:txBody>
          <a:bodyPr/>
          <a:lstStyle>
            <a:lvl1pPr algn="ctr">
              <a:defRPr>
                <a:solidFill>
                  <a:schemeClr val="bg1"/>
                </a:solidFill>
              </a:defRPr>
            </a:lvl1pPr>
          </a:lstStyle>
          <a:p>
            <a:pPr>
              <a:defRPr/>
            </a:pPr>
            <a:fld id="{D5524B65-BD56-BC42-A8D4-F7B262BC0E77}" type="slidenum">
              <a:rPr lang="en-US" smtClean="0"/>
              <a:pPr>
                <a:defRPr/>
              </a:pPr>
              <a:t>‹#›</a:t>
            </a:fld>
            <a:endParaRPr lang="en-US"/>
          </a:p>
        </p:txBody>
      </p:sp>
    </p:spTree>
    <p:custDataLst>
      <p:tags r:id="rId1"/>
    </p:custDataLst>
    <p:extLst>
      <p:ext uri="{BB962C8B-B14F-4D97-AF65-F5344CB8AC3E}">
        <p14:creationId xmlns:p14="http://schemas.microsoft.com/office/powerpoint/2010/main" val="424603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514350"/>
            <a:ext cx="3008313" cy="947738"/>
          </a:xfrm>
        </p:spPr>
        <p:txBody>
          <a:bodyPr anchor="b"/>
          <a:lstStyle>
            <a:lvl1pPr algn="l">
              <a:defRPr sz="20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575050" y="514351"/>
            <a:ext cx="5111750" cy="358140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657351"/>
            <a:ext cx="3008313" cy="24384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6"/>
          <p:cNvSpPr>
            <a:spLocks noGrp="1"/>
          </p:cNvSpPr>
          <p:nvPr>
            <p:ph type="sldNum" sz="quarter" idx="10"/>
          </p:nvPr>
        </p:nvSpPr>
        <p:spPr>
          <a:xfrm>
            <a:off x="3352800" y="4767263"/>
            <a:ext cx="2133600" cy="274637"/>
          </a:xfrm>
          <a:prstGeom prst="rect">
            <a:avLst/>
          </a:prstGeom>
        </p:spPr>
        <p:txBody>
          <a:bodyPr/>
          <a:lstStyle>
            <a:lvl1pPr algn="ctr">
              <a:defRPr>
                <a:solidFill>
                  <a:schemeClr val="bg1"/>
                </a:solidFill>
              </a:defRPr>
            </a:lvl1pPr>
          </a:lstStyle>
          <a:p>
            <a:pPr>
              <a:defRPr/>
            </a:pPr>
            <a:fld id="{0C045864-67DE-844A-AC03-EBD93572A568}"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971630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90550"/>
            <a:ext cx="822960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19250"/>
            <a:ext cx="822960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4"/>
    </p:custDataLst>
  </p:cSld>
  <p:clrMap bg1="lt1" tx1="dk1" bg2="lt2" tx2="dk2" accent1="accent1" accent2="accent2" accent3="accent3" accent4="accent4" accent5="accent5" accent6="accent6" hlink="hlink" folHlink="folHlink"/>
  <p:sldLayoutIdLst>
    <p:sldLayoutId id="2147483880"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hf hdr="0" ftr="0" dt="0"/>
  <p:txStyles>
    <p:titleStyle>
      <a:lvl1pPr algn="ctr" defTabSz="457200" rtl="0" eaLnBrk="0" fontAlgn="base" hangingPunct="0">
        <a:spcBef>
          <a:spcPct val="0"/>
        </a:spcBef>
        <a:spcAft>
          <a:spcPct val="0"/>
        </a:spcAft>
        <a:defRPr sz="3200" kern="1200">
          <a:solidFill>
            <a:schemeClr val="bg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0" fontAlgn="base" hangingPunct="0">
        <a:spcBef>
          <a:spcPct val="20000"/>
        </a:spcBef>
        <a:spcAft>
          <a:spcPct val="0"/>
        </a:spcAft>
        <a:buFont typeface="Arial" charset="0"/>
        <a:buChar char="•"/>
        <a:defRPr kern="1200">
          <a:solidFill>
            <a:schemeClr val="bg1"/>
          </a:solidFill>
          <a:latin typeface="Arial" panose="020B0604020202020204" pitchFamily="34" charset="0"/>
          <a:ea typeface="Geneva" pitchFamily="-65" charset="-128"/>
          <a:cs typeface="Arial" panose="020B0604020202020204" pitchFamily="34" charset="0"/>
        </a:defRPr>
      </a:lvl1pPr>
      <a:lvl2pPr marL="742950" indent="-285750" algn="l" defTabSz="457200" rtl="0" eaLnBrk="0" fontAlgn="base" hangingPunct="0">
        <a:spcBef>
          <a:spcPct val="20000"/>
        </a:spcBef>
        <a:spcAft>
          <a:spcPct val="0"/>
        </a:spcAft>
        <a:buFont typeface="Arial" charset="0"/>
        <a:buChar char="–"/>
        <a:defRPr kern="1200">
          <a:solidFill>
            <a:schemeClr val="bg1"/>
          </a:solidFill>
          <a:latin typeface="Arial" panose="020B0604020202020204" pitchFamily="34" charset="0"/>
          <a:ea typeface="Geneva" pitchFamily="-65" charset="-128"/>
          <a:cs typeface="Arial" panose="020B0604020202020204" pitchFamily="34" charset="0"/>
        </a:defRPr>
      </a:lvl2pPr>
      <a:lvl3pPr marL="1143000" indent="-228600" algn="l" defTabSz="457200" rtl="0" eaLnBrk="0" fontAlgn="base" hangingPunct="0">
        <a:spcBef>
          <a:spcPct val="20000"/>
        </a:spcBef>
        <a:spcAft>
          <a:spcPct val="0"/>
        </a:spcAft>
        <a:buFont typeface="Arial" charset="0"/>
        <a:buChar char="•"/>
        <a:defRPr kern="1200">
          <a:solidFill>
            <a:schemeClr val="bg1"/>
          </a:solidFill>
          <a:latin typeface="Arial" panose="020B0604020202020204" pitchFamily="34" charset="0"/>
          <a:ea typeface="ヒラギノ角ゴ Pro W3" charset="-128"/>
          <a:cs typeface="Arial" panose="020B0604020202020204" pitchFamily="34" charset="0"/>
        </a:defRPr>
      </a:lvl3pPr>
      <a:lvl4pPr marL="1600200" indent="-228600" algn="l" defTabSz="457200" rtl="0" eaLnBrk="0" fontAlgn="base" hangingPunct="0">
        <a:spcBef>
          <a:spcPct val="20000"/>
        </a:spcBef>
        <a:spcAft>
          <a:spcPct val="0"/>
        </a:spcAft>
        <a:buFont typeface="Arial" charset="0"/>
        <a:buChar char="–"/>
        <a:defRPr kern="1200">
          <a:solidFill>
            <a:schemeClr val="bg1"/>
          </a:solidFill>
          <a:latin typeface="Arial" panose="020B0604020202020204" pitchFamily="34" charset="0"/>
          <a:ea typeface="ヒラギノ角ゴ Pro W3" charset="-128"/>
          <a:cs typeface="Arial" panose="020B0604020202020204" pitchFamily="34" charset="0"/>
        </a:defRPr>
      </a:lvl4pPr>
      <a:lvl5pPr marL="2057400" indent="-228600" algn="l" defTabSz="457200" rtl="0" eaLnBrk="0" fontAlgn="base" hangingPunct="0">
        <a:spcBef>
          <a:spcPct val="20000"/>
        </a:spcBef>
        <a:spcAft>
          <a:spcPct val="0"/>
        </a:spcAft>
        <a:buFont typeface="Arial" charset="0"/>
        <a:buChar char="»"/>
        <a:defRPr kern="1200">
          <a:solidFill>
            <a:schemeClr val="bg1"/>
          </a:solidFill>
          <a:latin typeface="Arial" panose="020B0604020202020204" pitchFamily="34" charset="0"/>
          <a:ea typeface="ヒラギノ角ゴ Pro W3"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26.xml"/><Relationship Id="rId5" Type="http://schemas.openxmlformats.org/officeDocument/2006/relationships/image" Target="../media/image22.png"/><Relationship Id="rId4" Type="http://schemas.openxmlformats.org/officeDocument/2006/relationships/image" Target="../media/image21.t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3.gif"/><Relationship Id="rId5" Type="http://schemas.openxmlformats.org/officeDocument/2006/relationships/image" Target="../media/image24.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0.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hyperlink" Target="https://creativecommons.org/licenses/by-nc-sa/3.0/" TargetMode="External"/><Relationship Id="rId5" Type="http://schemas.openxmlformats.org/officeDocument/2006/relationships/hyperlink" Target="https://www.ag.ndsu.edu/tiledrainage" TargetMode="Externa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38.xml"/><Relationship Id="rId5" Type="http://schemas.openxmlformats.org/officeDocument/2006/relationships/image" Target="../media/image38.emf"/><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40.xml"/><Relationship Id="rId6" Type="http://schemas.openxmlformats.org/officeDocument/2006/relationships/image" Target="../media/image27.jpeg"/><Relationship Id="rId5" Type="http://schemas.openxmlformats.org/officeDocument/2006/relationships/image" Target="../media/image41.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42.xml"/><Relationship Id="rId5" Type="http://schemas.openxmlformats.org/officeDocument/2006/relationships/image" Target="../media/image13.gif"/><Relationship Id="rId4" Type="http://schemas.openxmlformats.org/officeDocument/2006/relationships/image" Target="../media/image12.jpg"/></Relationships>
</file>

<file path=ppt/slides/_rels/slide29.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emf"/><Relationship Id="rId3" Type="http://schemas.openxmlformats.org/officeDocument/2006/relationships/notesSlide" Target="../notesSlides/notesSlide24.xml"/><Relationship Id="rId7" Type="http://schemas.openxmlformats.org/officeDocument/2006/relationships/image" Target="../media/image45.emf"/><Relationship Id="rId12" Type="http://schemas.openxmlformats.org/officeDocument/2006/relationships/image" Target="../media/image50.emf"/><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44.emf"/><Relationship Id="rId11" Type="http://schemas.openxmlformats.org/officeDocument/2006/relationships/image" Target="../media/image49.emf"/><Relationship Id="rId5" Type="http://schemas.openxmlformats.org/officeDocument/2006/relationships/image" Target="../media/image43.emf"/><Relationship Id="rId15" Type="http://schemas.openxmlformats.org/officeDocument/2006/relationships/image" Target="../media/image53.png"/><Relationship Id="rId10" Type="http://schemas.openxmlformats.org/officeDocument/2006/relationships/image" Target="../media/image48.emf"/><Relationship Id="rId4" Type="http://schemas.openxmlformats.org/officeDocument/2006/relationships/image" Target="../media/image42.wmf"/><Relationship Id="rId9" Type="http://schemas.openxmlformats.org/officeDocument/2006/relationships/image" Target="../media/image47.emf"/><Relationship Id="rId14" Type="http://schemas.openxmlformats.org/officeDocument/2006/relationships/image" Target="../media/image52.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hyperlink" Target="http://lsuagcenter.com/en/environment/conservation/tillage/final-thoughts.htm"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44.xml"/><Relationship Id="rId5" Type="http://schemas.openxmlformats.org/officeDocument/2006/relationships/image" Target="../media/image41.pn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45.xml"/><Relationship Id="rId5" Type="http://schemas.openxmlformats.org/officeDocument/2006/relationships/image" Target="../media/image55.jpe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46.xml"/><Relationship Id="rId5" Type="http://schemas.openxmlformats.org/officeDocument/2006/relationships/image" Target="../media/image55.jpe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47.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48.xml"/><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8" Type="http://schemas.openxmlformats.org/officeDocument/2006/relationships/hyperlink" Target="https://www.ag.ndsu.edu/tiledrainage" TargetMode="External"/><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hyperlink" Target="https://www.e-education.psu.edu/geog3/node/1164" TargetMode="External"/><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hyperlink" Target="https://creativecommons.org/licenses/by-nc-sa/3.0/"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15.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9.jp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739E464-6DDF-4EAD-BF1C-716EDBB9B9AB}"/>
              </a:ext>
            </a:extLst>
          </p:cNvPr>
          <p:cNvSpPr txBox="1">
            <a:spLocks/>
          </p:cNvSpPr>
          <p:nvPr/>
        </p:nvSpPr>
        <p:spPr>
          <a:xfrm>
            <a:off x="838200" y="742950"/>
            <a:ext cx="7391400" cy="1674019"/>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pPr marL="0" marR="0" algn="ctr">
              <a:spcBef>
                <a:spcPts val="1200"/>
              </a:spcBef>
              <a:spcAft>
                <a:spcPts val="0"/>
              </a:spcAft>
            </a:pPr>
            <a:r>
              <a:rPr lang="en-US" b="1" kern="1400" dirty="0">
                <a:effectLst/>
                <a:ea typeface="Times New Roman" panose="02020603050405020304" pitchFamily="18" charset="0"/>
              </a:rPr>
              <a:t>Soil Health Tradeoffs may be Minimal in P-Enriched Coastal Plain Soils</a:t>
            </a:r>
          </a:p>
        </p:txBody>
      </p:sp>
      <p:sp>
        <p:nvSpPr>
          <p:cNvPr id="5" name="Subtitle 6">
            <a:extLst>
              <a:ext uri="{FF2B5EF4-FFF2-40B4-BE49-F238E27FC236}">
                <a16:creationId xmlns:a16="http://schemas.microsoft.com/office/drawing/2014/main" id="{F924826E-96A7-4AA7-9E24-A2C8BB96607C}"/>
              </a:ext>
            </a:extLst>
          </p:cNvPr>
          <p:cNvSpPr txBox="1">
            <a:spLocks/>
          </p:cNvSpPr>
          <p:nvPr/>
        </p:nvSpPr>
        <p:spPr bwMode="auto">
          <a:xfrm>
            <a:off x="1143000" y="2495550"/>
            <a:ext cx="68580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kern="1200">
                <a:solidFill>
                  <a:schemeClr val="accent5"/>
                </a:solidFill>
                <a:latin typeface="Arial" panose="020B0604020202020204" pitchFamily="34" charset="0"/>
                <a:ea typeface="Geneva" pitchFamily="-65" charset="-128"/>
                <a:cs typeface="Arial" panose="020B0604020202020204" pitchFamily="34" charset="0"/>
              </a:defRPr>
            </a:lvl1pPr>
            <a:lvl2pPr marL="457200" indent="0" algn="ctr" defTabSz="457200" rtl="0" eaLnBrk="0" fontAlgn="base" hangingPunct="0">
              <a:spcBef>
                <a:spcPct val="20000"/>
              </a:spcBef>
              <a:spcAft>
                <a:spcPct val="0"/>
              </a:spcAft>
              <a:buFont typeface="Arial" charset="0"/>
              <a:buNone/>
              <a:defRPr kern="1200">
                <a:solidFill>
                  <a:schemeClr val="tx1">
                    <a:tint val="75000"/>
                  </a:schemeClr>
                </a:solidFill>
                <a:latin typeface="Arial" panose="020B0604020202020204" pitchFamily="34" charset="0"/>
                <a:ea typeface="Geneva" pitchFamily="-65" charset="-128"/>
                <a:cs typeface="Arial" panose="020B0604020202020204" pitchFamily="34" charset="0"/>
              </a:defRPr>
            </a:lvl2pPr>
            <a:lvl3pPr marL="914400" indent="0" algn="ctr" defTabSz="457200" rtl="0" eaLnBrk="0" fontAlgn="base" hangingPunct="0">
              <a:spcBef>
                <a:spcPct val="20000"/>
              </a:spcBef>
              <a:spcAft>
                <a:spcPct val="0"/>
              </a:spcAft>
              <a:buFont typeface="Arial" charset="0"/>
              <a:buNone/>
              <a:defRPr kern="1200">
                <a:solidFill>
                  <a:schemeClr val="tx1">
                    <a:tint val="75000"/>
                  </a:schemeClr>
                </a:solidFill>
                <a:latin typeface="Arial" panose="020B0604020202020204" pitchFamily="34" charset="0"/>
                <a:ea typeface="ヒラギノ角ゴ Pro W3" charset="-128"/>
                <a:cs typeface="Arial" panose="020B0604020202020204" pitchFamily="34" charset="0"/>
              </a:defRPr>
            </a:lvl3pPr>
            <a:lvl4pPr marL="1371600" indent="0" algn="ctr" defTabSz="457200" rtl="0" eaLnBrk="0" fontAlgn="base" hangingPunct="0">
              <a:spcBef>
                <a:spcPct val="20000"/>
              </a:spcBef>
              <a:spcAft>
                <a:spcPct val="0"/>
              </a:spcAft>
              <a:buFont typeface="Arial" charset="0"/>
              <a:buNone/>
              <a:defRPr kern="1200">
                <a:solidFill>
                  <a:schemeClr val="tx1">
                    <a:tint val="75000"/>
                  </a:schemeClr>
                </a:solidFill>
                <a:latin typeface="Arial" panose="020B0604020202020204" pitchFamily="34" charset="0"/>
                <a:ea typeface="ヒラギノ角ゴ Pro W3" charset="-128"/>
                <a:cs typeface="Arial" panose="020B0604020202020204" pitchFamily="34" charset="0"/>
              </a:defRPr>
            </a:lvl4pPr>
            <a:lvl5pPr marL="1828800" indent="0" algn="ctr" defTabSz="457200" rtl="0" eaLnBrk="0" fontAlgn="base" hangingPunct="0">
              <a:spcBef>
                <a:spcPct val="20000"/>
              </a:spcBef>
              <a:spcAft>
                <a:spcPct val="0"/>
              </a:spcAft>
              <a:buFont typeface="Arial" charset="0"/>
              <a:buNone/>
              <a:defRPr kern="1200">
                <a:solidFill>
                  <a:schemeClr val="tx1">
                    <a:tint val="75000"/>
                  </a:schemeClr>
                </a:solidFill>
                <a:latin typeface="Arial" panose="020B0604020202020204" pitchFamily="34" charset="0"/>
                <a:ea typeface="ヒラギノ角ゴ Pro W3" charset="-128"/>
                <a:cs typeface="Arial" panose="020B0604020202020204"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a:solidFill>
                  <a:schemeClr val="bg1"/>
                </a:solidFill>
              </a:rPr>
              <a:t>MASTPAWG Annual Meeting</a:t>
            </a:r>
          </a:p>
          <a:p>
            <a:r>
              <a:rPr lang="en-US" sz="2800" dirty="0">
                <a:solidFill>
                  <a:schemeClr val="bg1"/>
                </a:solidFill>
              </a:rPr>
              <a:t>22-23 February 2023</a:t>
            </a:r>
          </a:p>
          <a:p>
            <a:endParaRPr lang="en-US" sz="2400" dirty="0">
              <a:solidFill>
                <a:schemeClr val="bg1"/>
              </a:solidFill>
            </a:endParaRPr>
          </a:p>
          <a:p>
            <a:r>
              <a:rPr lang="en-US" sz="2400" dirty="0">
                <a:solidFill>
                  <a:schemeClr val="bg1"/>
                </a:solidFill>
              </a:rPr>
              <a:t>Lauren R. Mosesso and </a:t>
            </a:r>
            <a:r>
              <a:rPr lang="en-US" sz="2400" b="1" dirty="0">
                <a:solidFill>
                  <a:schemeClr val="bg1"/>
                </a:solidFill>
              </a:rPr>
              <a:t>Amy L. Shober</a:t>
            </a:r>
          </a:p>
          <a:p>
            <a:endParaRPr lang="en-US" dirty="0"/>
          </a:p>
        </p:txBody>
      </p:sp>
    </p:spTree>
    <p:custDataLst>
      <p:tags r:id="rId1"/>
    </p:custDataLst>
    <p:extLst>
      <p:ext uri="{BB962C8B-B14F-4D97-AF65-F5344CB8AC3E}">
        <p14:creationId xmlns:p14="http://schemas.microsoft.com/office/powerpoint/2010/main" val="1305794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3DBB-2EEB-4F5C-B0CF-9A8A0F65B231}"/>
              </a:ext>
            </a:extLst>
          </p:cNvPr>
          <p:cNvSpPr>
            <a:spLocks noGrp="1"/>
          </p:cNvSpPr>
          <p:nvPr>
            <p:ph type="title"/>
          </p:nvPr>
        </p:nvSpPr>
        <p:spPr>
          <a:xfrm>
            <a:off x="457200" y="361950"/>
            <a:ext cx="8229600" cy="742950"/>
          </a:xfrm>
        </p:spPr>
        <p:txBody>
          <a:bodyPr/>
          <a:lstStyle/>
          <a:p>
            <a:r>
              <a:rPr lang="en-US" sz="3600" dirty="0"/>
              <a:t>What Do We Mean by “High P” Soil?</a:t>
            </a:r>
          </a:p>
        </p:txBody>
      </p:sp>
      <p:sp>
        <p:nvSpPr>
          <p:cNvPr id="4" name="Slide Number Placeholder 3">
            <a:extLst>
              <a:ext uri="{FF2B5EF4-FFF2-40B4-BE49-F238E27FC236}">
                <a16:creationId xmlns:a16="http://schemas.microsoft.com/office/drawing/2014/main" id="{189EB52A-09F2-4CF9-AB4C-531F87DC4C84}"/>
              </a:ext>
            </a:extLst>
          </p:cNvPr>
          <p:cNvSpPr>
            <a:spLocks noGrp="1"/>
          </p:cNvSpPr>
          <p:nvPr>
            <p:ph type="sldNum" sz="quarter" idx="10"/>
          </p:nvPr>
        </p:nvSpPr>
        <p:spPr/>
        <p:txBody>
          <a:bodyPr/>
          <a:lstStyle/>
          <a:p>
            <a:pPr>
              <a:defRPr/>
            </a:pPr>
            <a:fld id="{67ED70C6-FDCB-5747-9A21-CEFC4DDC4D7F}" type="slidenum">
              <a:rPr lang="en-US" smtClean="0"/>
              <a:pPr>
                <a:defRPr/>
              </a:pPr>
              <a:t>9</a:t>
            </a:fld>
            <a:endParaRPr lang="en-US" dirty="0"/>
          </a:p>
        </p:txBody>
      </p:sp>
      <p:pic>
        <p:nvPicPr>
          <p:cNvPr id="1026" name="Picture 2" descr="interpreting soil tests">
            <a:extLst>
              <a:ext uri="{FF2B5EF4-FFF2-40B4-BE49-F238E27FC236}">
                <a16:creationId xmlns:a16="http://schemas.microsoft.com/office/drawing/2014/main" id="{AE3FF5A5-24DC-46ED-8906-D651990EC9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6" t="14445" r="4445" b="16976"/>
          <a:stretch/>
        </p:blipFill>
        <p:spPr bwMode="auto">
          <a:xfrm>
            <a:off x="914400" y="1059234"/>
            <a:ext cx="5943600" cy="3396781"/>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2C2C1DBD-AFB8-24D4-1A73-C259E06CAC8B}"/>
              </a:ext>
            </a:extLst>
          </p:cNvPr>
          <p:cNvSpPr/>
          <p:nvPr/>
        </p:nvSpPr>
        <p:spPr>
          <a:xfrm>
            <a:off x="6781800" y="1657350"/>
            <a:ext cx="2057400" cy="2209800"/>
          </a:xfrm>
          <a:prstGeom prst="rightArrow">
            <a:avLst>
              <a:gd name="adj1" fmla="val 50000"/>
              <a:gd name="adj2" fmla="val 5040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Mehlich</a:t>
            </a:r>
            <a:r>
              <a:rPr lang="en-US" sz="2000" dirty="0">
                <a:solidFill>
                  <a:schemeClr val="tx1"/>
                </a:solidFill>
                <a:latin typeface="Arial" panose="020B0604020202020204" pitchFamily="34" charset="0"/>
                <a:cs typeface="Arial" panose="020B0604020202020204" pitchFamily="34" charset="0"/>
              </a:rPr>
              <a:t> 3 P &gt;150 ppm</a:t>
            </a:r>
          </a:p>
        </p:txBody>
      </p:sp>
    </p:spTree>
    <p:custDataLst>
      <p:tags r:id="rId1"/>
    </p:custDataLst>
    <p:extLst>
      <p:ext uri="{BB962C8B-B14F-4D97-AF65-F5344CB8AC3E}">
        <p14:creationId xmlns:p14="http://schemas.microsoft.com/office/powerpoint/2010/main" val="128322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P-Enriched </a:t>
            </a:r>
            <a:r>
              <a:rPr lang="en-US"/>
              <a:t>Soils from Poultry </a:t>
            </a:r>
            <a:r>
              <a:rPr lang="en-US" dirty="0"/>
              <a:t>Litter</a:t>
            </a:r>
          </a:p>
        </p:txBody>
      </p:sp>
      <p:graphicFrame>
        <p:nvGraphicFramePr>
          <p:cNvPr id="7" name="Content Placeholder 6"/>
          <p:cNvGraphicFramePr>
            <a:graphicFrameLocks noGrp="1"/>
          </p:cNvGraphicFramePr>
          <p:nvPr>
            <p:ph idx="1"/>
          </p:nvPr>
        </p:nvGraphicFramePr>
        <p:xfrm>
          <a:off x="457200" y="1504950"/>
          <a:ext cx="8229600" cy="29337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772150" y="171450"/>
            <a:ext cx="2057400" cy="369332"/>
          </a:xfrm>
          <a:prstGeom prst="rect">
            <a:avLst/>
          </a:prstGeom>
          <a:noFill/>
        </p:spPr>
        <p:txBody>
          <a:bodyPr wrap="square" rtlCol="0">
            <a:spAutoFit/>
          </a:bodyPr>
          <a:lstStyle/>
          <a:p>
            <a:pPr algn="r"/>
            <a:r>
              <a:rPr lang="en-US" b="1" dirty="0">
                <a:solidFill>
                  <a:schemeClr val="bg1"/>
                </a:solidFill>
              </a:rPr>
              <a:t>FY 2011-2015</a:t>
            </a:r>
          </a:p>
        </p:txBody>
      </p:sp>
      <p:sp>
        <p:nvSpPr>
          <p:cNvPr id="3" name="Slide Number Placeholder 2">
            <a:extLst>
              <a:ext uri="{FF2B5EF4-FFF2-40B4-BE49-F238E27FC236}">
                <a16:creationId xmlns:a16="http://schemas.microsoft.com/office/drawing/2014/main" id="{54033322-B49A-4D9E-8299-7BA0C7652AB3}"/>
              </a:ext>
            </a:extLst>
          </p:cNvPr>
          <p:cNvSpPr>
            <a:spLocks noGrp="1"/>
          </p:cNvSpPr>
          <p:nvPr>
            <p:ph type="sldNum" sz="quarter" idx="10"/>
          </p:nvPr>
        </p:nvSpPr>
        <p:spPr/>
        <p:txBody>
          <a:bodyPr/>
          <a:lstStyle/>
          <a:p>
            <a:pPr>
              <a:defRPr/>
            </a:pPr>
            <a:fld id="{67ED70C6-FDCB-5747-9A21-CEFC4DDC4D7F}" type="slidenum">
              <a:rPr lang="en-US" smtClean="0"/>
              <a:pPr>
                <a:defRPr/>
              </a:pPr>
              <a:t>10</a:t>
            </a:fld>
            <a:endParaRPr lang="en-US" dirty="0"/>
          </a:p>
        </p:txBody>
      </p:sp>
      <p:sp>
        <p:nvSpPr>
          <p:cNvPr id="4" name="TextBox 3">
            <a:extLst>
              <a:ext uri="{FF2B5EF4-FFF2-40B4-BE49-F238E27FC236}">
                <a16:creationId xmlns:a16="http://schemas.microsoft.com/office/drawing/2014/main" id="{70DADFA3-646E-48FD-BE45-4F0C3792263E}"/>
              </a:ext>
            </a:extLst>
          </p:cNvPr>
          <p:cNvSpPr txBox="1"/>
          <p:nvPr/>
        </p:nvSpPr>
        <p:spPr>
          <a:xfrm>
            <a:off x="2057400" y="2117527"/>
            <a:ext cx="1581150" cy="307777"/>
          </a:xfrm>
          <a:prstGeom prst="rect">
            <a:avLst/>
          </a:prstGeom>
          <a:noFill/>
        </p:spPr>
        <p:txBody>
          <a:bodyPr wrap="square" rtlCol="0">
            <a:spAutoFit/>
          </a:bodyPr>
          <a:lstStyle/>
          <a:p>
            <a:pPr algn="ctr"/>
            <a:r>
              <a:rPr lang="en-US" sz="1400" dirty="0">
                <a:solidFill>
                  <a:schemeClr val="bg1"/>
                </a:solidFill>
              </a:rPr>
              <a:t>19% above 150</a:t>
            </a:r>
          </a:p>
        </p:txBody>
      </p:sp>
      <p:sp>
        <p:nvSpPr>
          <p:cNvPr id="8" name="TextBox 7">
            <a:extLst>
              <a:ext uri="{FF2B5EF4-FFF2-40B4-BE49-F238E27FC236}">
                <a16:creationId xmlns:a16="http://schemas.microsoft.com/office/drawing/2014/main" id="{1980FF4D-D80C-4C94-81BF-D0B6D7C76E6B}"/>
              </a:ext>
            </a:extLst>
          </p:cNvPr>
          <p:cNvSpPr txBox="1"/>
          <p:nvPr/>
        </p:nvSpPr>
        <p:spPr>
          <a:xfrm>
            <a:off x="4343400" y="2114550"/>
            <a:ext cx="1581150" cy="307777"/>
          </a:xfrm>
          <a:prstGeom prst="rect">
            <a:avLst/>
          </a:prstGeom>
          <a:noFill/>
        </p:spPr>
        <p:txBody>
          <a:bodyPr wrap="square" rtlCol="0">
            <a:spAutoFit/>
          </a:bodyPr>
          <a:lstStyle/>
          <a:p>
            <a:pPr algn="ctr"/>
            <a:r>
              <a:rPr lang="en-US" sz="1400" dirty="0">
                <a:solidFill>
                  <a:schemeClr val="bg1"/>
                </a:solidFill>
              </a:rPr>
              <a:t>29% above 150</a:t>
            </a:r>
          </a:p>
        </p:txBody>
      </p:sp>
      <p:sp>
        <p:nvSpPr>
          <p:cNvPr id="10" name="TextBox 9">
            <a:extLst>
              <a:ext uri="{FF2B5EF4-FFF2-40B4-BE49-F238E27FC236}">
                <a16:creationId xmlns:a16="http://schemas.microsoft.com/office/drawing/2014/main" id="{E4F6FC76-3697-4FB0-A08A-30618AF76626}"/>
              </a:ext>
            </a:extLst>
          </p:cNvPr>
          <p:cNvSpPr txBox="1"/>
          <p:nvPr/>
        </p:nvSpPr>
        <p:spPr>
          <a:xfrm>
            <a:off x="6629400" y="2117527"/>
            <a:ext cx="1600200" cy="307777"/>
          </a:xfrm>
          <a:prstGeom prst="rect">
            <a:avLst/>
          </a:prstGeom>
          <a:noFill/>
        </p:spPr>
        <p:txBody>
          <a:bodyPr wrap="square" rtlCol="0">
            <a:spAutoFit/>
          </a:bodyPr>
          <a:lstStyle/>
          <a:p>
            <a:pPr algn="ctr"/>
            <a:r>
              <a:rPr lang="en-US" sz="1400" dirty="0">
                <a:solidFill>
                  <a:schemeClr val="bg1"/>
                </a:solidFill>
              </a:rPr>
              <a:t>54% above 150</a:t>
            </a:r>
          </a:p>
        </p:txBody>
      </p:sp>
      <p:sp>
        <p:nvSpPr>
          <p:cNvPr id="5" name="Rectangle 4">
            <a:extLst>
              <a:ext uri="{FF2B5EF4-FFF2-40B4-BE49-F238E27FC236}">
                <a16:creationId xmlns:a16="http://schemas.microsoft.com/office/drawing/2014/main" id="{417CC68A-8414-4A08-9437-8A2F15C7459B}"/>
              </a:ext>
            </a:extLst>
          </p:cNvPr>
          <p:cNvSpPr/>
          <p:nvPr/>
        </p:nvSpPr>
        <p:spPr>
          <a:xfrm>
            <a:off x="445832" y="4165477"/>
            <a:ext cx="1306768" cy="369332"/>
          </a:xfrm>
          <a:prstGeom prst="rect">
            <a:avLst/>
          </a:prstGeom>
        </p:spPr>
        <p:txBody>
          <a:bodyPr wrap="none">
            <a:spAutoFit/>
          </a:bodyPr>
          <a:lstStyle/>
          <a:p>
            <a:r>
              <a:rPr lang="en-US" dirty="0"/>
              <a:t>(</a:t>
            </a:r>
            <a:r>
              <a:rPr lang="en-US" i="1" dirty="0"/>
              <a:t>n </a:t>
            </a:r>
            <a:r>
              <a:rPr lang="en-US" dirty="0"/>
              <a:t>= 2,253)</a:t>
            </a:r>
          </a:p>
        </p:txBody>
      </p:sp>
    </p:spTree>
    <p:custDataLst>
      <p:tags r:id="rId1"/>
    </p:custDataLst>
    <p:extLst>
      <p:ext uri="{BB962C8B-B14F-4D97-AF65-F5344CB8AC3E}">
        <p14:creationId xmlns:p14="http://schemas.microsoft.com/office/powerpoint/2010/main" val="2426343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Map&#10;&#10;Description automatically generated">
            <a:extLst>
              <a:ext uri="{FF2B5EF4-FFF2-40B4-BE49-F238E27FC236}">
                <a16:creationId xmlns:a16="http://schemas.microsoft.com/office/drawing/2014/main" id="{2F813B7C-9722-ADC0-7514-305BBF5168DA}"/>
              </a:ext>
            </a:extLst>
          </p:cNvPr>
          <p:cNvPicPr>
            <a:picLocks noChangeAspect="1"/>
          </p:cNvPicPr>
          <p:nvPr/>
        </p:nvPicPr>
        <p:blipFill rotWithShape="1">
          <a:blip r:embed="rId4"/>
          <a:srcRect l="50596" t="66471" r="31163" b="20026"/>
          <a:stretch/>
        </p:blipFill>
        <p:spPr>
          <a:xfrm>
            <a:off x="730497" y="742950"/>
            <a:ext cx="3338253" cy="3657600"/>
          </a:xfrm>
          <a:prstGeom prst="rect">
            <a:avLst/>
          </a:prstGeom>
        </p:spPr>
      </p:pic>
      <p:pic>
        <p:nvPicPr>
          <p:cNvPr id="4" name="Picture 3">
            <a:extLst>
              <a:ext uri="{FF2B5EF4-FFF2-40B4-BE49-F238E27FC236}">
                <a16:creationId xmlns:a16="http://schemas.microsoft.com/office/drawing/2014/main" id="{CC1C9A94-3358-4E5C-BACF-261910016C88}"/>
              </a:ext>
            </a:extLst>
          </p:cNvPr>
          <p:cNvPicPr>
            <a:picLocks noChangeAspect="1"/>
          </p:cNvPicPr>
          <p:nvPr/>
        </p:nvPicPr>
        <p:blipFill rotWithShape="1">
          <a:blip r:embed="rId5"/>
          <a:srcRect l="69484" t="3483" b="48988"/>
          <a:stretch/>
        </p:blipFill>
        <p:spPr>
          <a:xfrm>
            <a:off x="4800600" y="742950"/>
            <a:ext cx="3998436" cy="3657600"/>
          </a:xfrm>
          <a:prstGeom prst="rect">
            <a:avLst/>
          </a:prstGeom>
        </p:spPr>
      </p:pic>
      <p:sp>
        <p:nvSpPr>
          <p:cNvPr id="2" name="Title 1">
            <a:extLst>
              <a:ext uri="{FF2B5EF4-FFF2-40B4-BE49-F238E27FC236}">
                <a16:creationId xmlns:a16="http://schemas.microsoft.com/office/drawing/2014/main" id="{18FAD45D-70E6-4705-96B1-78358FF0192D}"/>
              </a:ext>
            </a:extLst>
          </p:cNvPr>
          <p:cNvSpPr>
            <a:spLocks noGrp="1"/>
          </p:cNvSpPr>
          <p:nvPr>
            <p:ph type="title"/>
          </p:nvPr>
        </p:nvSpPr>
        <p:spPr>
          <a:xfrm>
            <a:off x="457200" y="285750"/>
            <a:ext cx="8229600" cy="742950"/>
          </a:xfrm>
        </p:spPr>
        <p:txBody>
          <a:bodyPr/>
          <a:lstStyle/>
          <a:p>
            <a:r>
              <a:rPr lang="en-US" dirty="0"/>
              <a:t>Some Areas on Delmarva are Drained</a:t>
            </a:r>
          </a:p>
        </p:txBody>
      </p:sp>
      <p:sp>
        <p:nvSpPr>
          <p:cNvPr id="3" name="Slide Number Placeholder 2">
            <a:extLst>
              <a:ext uri="{FF2B5EF4-FFF2-40B4-BE49-F238E27FC236}">
                <a16:creationId xmlns:a16="http://schemas.microsoft.com/office/drawing/2014/main" id="{CE137458-A2D1-4593-8BDC-F3DE5CF6AD79}"/>
              </a:ext>
            </a:extLst>
          </p:cNvPr>
          <p:cNvSpPr>
            <a:spLocks noGrp="1"/>
          </p:cNvSpPr>
          <p:nvPr>
            <p:ph type="sldNum" sz="quarter" idx="10"/>
          </p:nvPr>
        </p:nvSpPr>
        <p:spPr/>
        <p:txBody>
          <a:bodyPr/>
          <a:lstStyle/>
          <a:p>
            <a:pPr>
              <a:defRPr/>
            </a:pPr>
            <a:fld id="{388F1A38-2662-714D-BA55-F0640804B748}" type="slidenum">
              <a:rPr lang="en-US" smtClean="0"/>
              <a:pPr>
                <a:defRPr/>
              </a:pPr>
              <a:t>11</a:t>
            </a:fld>
            <a:endParaRPr lang="en-US" dirty="0"/>
          </a:p>
        </p:txBody>
      </p:sp>
      <p:grpSp>
        <p:nvGrpSpPr>
          <p:cNvPr id="32" name="Group 31">
            <a:extLst>
              <a:ext uri="{FF2B5EF4-FFF2-40B4-BE49-F238E27FC236}">
                <a16:creationId xmlns:a16="http://schemas.microsoft.com/office/drawing/2014/main" id="{EF703CAC-7B20-41F1-B422-F027C3C1D1B4}"/>
              </a:ext>
            </a:extLst>
          </p:cNvPr>
          <p:cNvGrpSpPr/>
          <p:nvPr/>
        </p:nvGrpSpPr>
        <p:grpSpPr>
          <a:xfrm>
            <a:off x="3026857" y="3867150"/>
            <a:ext cx="3090285" cy="609712"/>
            <a:chOff x="3026857" y="3943238"/>
            <a:chExt cx="3090285" cy="609712"/>
          </a:xfrm>
        </p:grpSpPr>
        <p:sp>
          <p:nvSpPr>
            <p:cNvPr id="31" name="Rectangle 30">
              <a:extLst>
                <a:ext uri="{FF2B5EF4-FFF2-40B4-BE49-F238E27FC236}">
                  <a16:creationId xmlns:a16="http://schemas.microsoft.com/office/drawing/2014/main" id="{BE66A093-5439-4E05-A51B-6F0C06D764A9}"/>
                </a:ext>
              </a:extLst>
            </p:cNvPr>
            <p:cNvSpPr/>
            <p:nvPr/>
          </p:nvSpPr>
          <p:spPr>
            <a:xfrm>
              <a:off x="3124200" y="3943238"/>
              <a:ext cx="2925199" cy="6097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3BED83D-9E73-4ECC-920A-41662997D824}"/>
                </a:ext>
              </a:extLst>
            </p:cNvPr>
            <p:cNvGrpSpPr/>
            <p:nvPr/>
          </p:nvGrpSpPr>
          <p:grpSpPr>
            <a:xfrm>
              <a:off x="3274035" y="4167038"/>
              <a:ext cx="2635164" cy="283785"/>
              <a:chOff x="1101428" y="15117430"/>
              <a:chExt cx="6500074" cy="1041128"/>
            </a:xfrm>
          </p:grpSpPr>
          <p:grpSp>
            <p:nvGrpSpPr>
              <p:cNvPr id="7" name="Group 6">
                <a:extLst>
                  <a:ext uri="{FF2B5EF4-FFF2-40B4-BE49-F238E27FC236}">
                    <a16:creationId xmlns:a16="http://schemas.microsoft.com/office/drawing/2014/main" id="{4B1C9EAF-D22D-4581-9932-0A7FD0F359E7}"/>
                  </a:ext>
                </a:extLst>
              </p:cNvPr>
              <p:cNvGrpSpPr/>
              <p:nvPr/>
            </p:nvGrpSpPr>
            <p:grpSpPr>
              <a:xfrm>
                <a:off x="1101428" y="15117430"/>
                <a:ext cx="5846201" cy="1041128"/>
                <a:chOff x="1400089" y="5110865"/>
                <a:chExt cx="5846201" cy="1041128"/>
              </a:xfrm>
            </p:grpSpPr>
            <p:sp>
              <p:nvSpPr>
                <p:cNvPr id="9" name="Isosceles Triangle 8">
                  <a:extLst>
                    <a:ext uri="{FF2B5EF4-FFF2-40B4-BE49-F238E27FC236}">
                      <a16:creationId xmlns:a16="http://schemas.microsoft.com/office/drawing/2014/main" id="{2F1F9977-80D0-4F80-9E82-2EAB0D5B35B4}"/>
                    </a:ext>
                  </a:extLst>
                </p:cNvPr>
                <p:cNvSpPr/>
                <p:nvPr/>
              </p:nvSpPr>
              <p:spPr>
                <a:xfrm rot="16200000">
                  <a:off x="2008712" y="5534772"/>
                  <a:ext cx="301753" cy="932689"/>
                </a:xfrm>
                <a:prstGeom prst="triangle">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0" name="Rectangle 9">
                  <a:extLst>
                    <a:ext uri="{FF2B5EF4-FFF2-40B4-BE49-F238E27FC236}">
                      <a16:creationId xmlns:a16="http://schemas.microsoft.com/office/drawing/2014/main" id="{2311800A-FD7D-4C52-9882-42C41BAF7817}"/>
                    </a:ext>
                  </a:extLst>
                </p:cNvPr>
                <p:cNvSpPr/>
                <p:nvPr/>
              </p:nvSpPr>
              <p:spPr>
                <a:xfrm>
                  <a:off x="2625932" y="5843416"/>
                  <a:ext cx="931173" cy="300209"/>
                </a:xfrm>
                <a:prstGeom prst="rect">
                  <a:avLst/>
                </a:prstGeom>
                <a:solidFill>
                  <a:srgbClr val="A8A800"/>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1" name="Rectangle 10">
                  <a:extLst>
                    <a:ext uri="{FF2B5EF4-FFF2-40B4-BE49-F238E27FC236}">
                      <a16:creationId xmlns:a16="http://schemas.microsoft.com/office/drawing/2014/main" id="{7CFFD553-2257-4376-9538-4A891DC3B8A3}"/>
                    </a:ext>
                  </a:extLst>
                </p:cNvPr>
                <p:cNvSpPr/>
                <p:nvPr/>
              </p:nvSpPr>
              <p:spPr>
                <a:xfrm>
                  <a:off x="3560513" y="5843416"/>
                  <a:ext cx="931173" cy="300209"/>
                </a:xfrm>
                <a:prstGeom prst="rect">
                  <a:avLst/>
                </a:prstGeom>
                <a:solidFill>
                  <a:srgbClr val="A3FF73"/>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2" name="Rectangle 11">
                  <a:extLst>
                    <a:ext uri="{FF2B5EF4-FFF2-40B4-BE49-F238E27FC236}">
                      <a16:creationId xmlns:a16="http://schemas.microsoft.com/office/drawing/2014/main" id="{079EE830-5619-4486-BD81-9407FD44B042}"/>
                    </a:ext>
                  </a:extLst>
                </p:cNvPr>
                <p:cNvSpPr/>
                <p:nvPr/>
              </p:nvSpPr>
              <p:spPr>
                <a:xfrm>
                  <a:off x="4476045" y="5843416"/>
                  <a:ext cx="931173" cy="300209"/>
                </a:xfrm>
                <a:prstGeom prst="rect">
                  <a:avLst/>
                </a:prstGeom>
                <a:solidFill>
                  <a:srgbClr val="FFFF73"/>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3" name="Rectangle 12">
                  <a:extLst>
                    <a:ext uri="{FF2B5EF4-FFF2-40B4-BE49-F238E27FC236}">
                      <a16:creationId xmlns:a16="http://schemas.microsoft.com/office/drawing/2014/main" id="{88F3C8BD-A569-4F9A-8088-44ABC039950D}"/>
                    </a:ext>
                  </a:extLst>
                </p:cNvPr>
                <p:cNvSpPr/>
                <p:nvPr/>
              </p:nvSpPr>
              <p:spPr>
                <a:xfrm>
                  <a:off x="5404707" y="5843416"/>
                  <a:ext cx="931173" cy="300209"/>
                </a:xfrm>
                <a:prstGeom prst="rect">
                  <a:avLst/>
                </a:prstGeom>
                <a:solidFill>
                  <a:srgbClr val="FFAA00"/>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4" name="Isosceles Triangle 13">
                  <a:extLst>
                    <a:ext uri="{FF2B5EF4-FFF2-40B4-BE49-F238E27FC236}">
                      <a16:creationId xmlns:a16="http://schemas.microsoft.com/office/drawing/2014/main" id="{8FF7B3EA-F4F8-451A-A11B-6CAF27B637D9}"/>
                    </a:ext>
                  </a:extLst>
                </p:cNvPr>
                <p:cNvSpPr/>
                <p:nvPr/>
              </p:nvSpPr>
              <p:spPr>
                <a:xfrm rot="5400000">
                  <a:off x="6629070" y="5530614"/>
                  <a:ext cx="301752" cy="932688"/>
                </a:xfrm>
                <a:prstGeom prst="triangle">
                  <a:avLst/>
                </a:prstGeom>
                <a:solidFill>
                  <a:srgbClr val="FF0000"/>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5" name="TextBox 14">
                  <a:extLst>
                    <a:ext uri="{FF2B5EF4-FFF2-40B4-BE49-F238E27FC236}">
                      <a16:creationId xmlns:a16="http://schemas.microsoft.com/office/drawing/2014/main" id="{6E4933A0-7BEE-43C5-848C-467021AED437}"/>
                    </a:ext>
                  </a:extLst>
                </p:cNvPr>
                <p:cNvSpPr txBox="1"/>
                <p:nvPr/>
              </p:nvSpPr>
              <p:spPr>
                <a:xfrm>
                  <a:off x="2336449" y="5110869"/>
                  <a:ext cx="597856" cy="846858"/>
                </a:xfrm>
                <a:prstGeom prst="rect">
                  <a:avLst/>
                </a:prstGeom>
                <a:noFill/>
              </p:spPr>
              <p:txBody>
                <a:bodyPr wrap="none" rtlCol="0">
                  <a:spAutoFit/>
                </a:bodyPr>
                <a:lstStyle/>
                <a:p>
                  <a:r>
                    <a:rPr lang="en-US" sz="900" dirty="0"/>
                    <a:t>1</a:t>
                  </a:r>
                </a:p>
              </p:txBody>
            </p:sp>
            <p:sp>
              <p:nvSpPr>
                <p:cNvPr id="16" name="TextBox 15">
                  <a:extLst>
                    <a:ext uri="{FF2B5EF4-FFF2-40B4-BE49-F238E27FC236}">
                      <a16:creationId xmlns:a16="http://schemas.microsoft.com/office/drawing/2014/main" id="{3361A417-DB38-4AD9-BD40-4F389482BF53}"/>
                    </a:ext>
                  </a:extLst>
                </p:cNvPr>
                <p:cNvSpPr txBox="1"/>
                <p:nvPr/>
              </p:nvSpPr>
              <p:spPr>
                <a:xfrm>
                  <a:off x="3308861" y="5160939"/>
                  <a:ext cx="597856" cy="846858"/>
                </a:xfrm>
                <a:prstGeom prst="rect">
                  <a:avLst/>
                </a:prstGeom>
                <a:noFill/>
              </p:spPr>
              <p:txBody>
                <a:bodyPr wrap="none" rtlCol="0">
                  <a:spAutoFit/>
                </a:bodyPr>
                <a:lstStyle/>
                <a:p>
                  <a:r>
                    <a:rPr lang="en-US" sz="900" dirty="0"/>
                    <a:t>4</a:t>
                  </a:r>
                </a:p>
              </p:txBody>
            </p:sp>
            <p:sp>
              <p:nvSpPr>
                <p:cNvPr id="17" name="TextBox 16">
                  <a:extLst>
                    <a:ext uri="{FF2B5EF4-FFF2-40B4-BE49-F238E27FC236}">
                      <a16:creationId xmlns:a16="http://schemas.microsoft.com/office/drawing/2014/main" id="{7DD4693A-A519-41A8-A768-BCEA6D5244E8}"/>
                    </a:ext>
                  </a:extLst>
                </p:cNvPr>
                <p:cNvSpPr txBox="1"/>
                <p:nvPr/>
              </p:nvSpPr>
              <p:spPr>
                <a:xfrm>
                  <a:off x="4142264" y="5110869"/>
                  <a:ext cx="740202" cy="846858"/>
                </a:xfrm>
                <a:prstGeom prst="rect">
                  <a:avLst/>
                </a:prstGeom>
                <a:noFill/>
              </p:spPr>
              <p:txBody>
                <a:bodyPr wrap="none" rtlCol="0">
                  <a:spAutoFit/>
                </a:bodyPr>
                <a:lstStyle/>
                <a:p>
                  <a:r>
                    <a:rPr lang="en-US" sz="900" dirty="0"/>
                    <a:t>15</a:t>
                  </a:r>
                </a:p>
              </p:txBody>
            </p:sp>
            <p:sp>
              <p:nvSpPr>
                <p:cNvPr id="18" name="TextBox 17">
                  <a:extLst>
                    <a:ext uri="{FF2B5EF4-FFF2-40B4-BE49-F238E27FC236}">
                      <a16:creationId xmlns:a16="http://schemas.microsoft.com/office/drawing/2014/main" id="{225FC4C9-E5BF-4947-A372-B12D0F73452C}"/>
                    </a:ext>
                  </a:extLst>
                </p:cNvPr>
                <p:cNvSpPr txBox="1"/>
                <p:nvPr/>
              </p:nvSpPr>
              <p:spPr>
                <a:xfrm>
                  <a:off x="5068936" y="5110865"/>
                  <a:ext cx="740202" cy="846862"/>
                </a:xfrm>
                <a:prstGeom prst="rect">
                  <a:avLst/>
                </a:prstGeom>
                <a:noFill/>
              </p:spPr>
              <p:txBody>
                <a:bodyPr wrap="none" rtlCol="0">
                  <a:spAutoFit/>
                </a:bodyPr>
                <a:lstStyle/>
                <a:p>
                  <a:r>
                    <a:rPr lang="en-US" sz="900" dirty="0"/>
                    <a:t>25</a:t>
                  </a:r>
                </a:p>
              </p:txBody>
            </p:sp>
            <p:sp>
              <p:nvSpPr>
                <p:cNvPr id="19" name="TextBox 18">
                  <a:extLst>
                    <a:ext uri="{FF2B5EF4-FFF2-40B4-BE49-F238E27FC236}">
                      <a16:creationId xmlns:a16="http://schemas.microsoft.com/office/drawing/2014/main" id="{7D1309B5-EECE-489C-A641-771A7FB28833}"/>
                    </a:ext>
                  </a:extLst>
                </p:cNvPr>
                <p:cNvSpPr txBox="1"/>
                <p:nvPr/>
              </p:nvSpPr>
              <p:spPr>
                <a:xfrm>
                  <a:off x="6006617" y="5135908"/>
                  <a:ext cx="740202" cy="846855"/>
                </a:xfrm>
                <a:prstGeom prst="rect">
                  <a:avLst/>
                </a:prstGeom>
                <a:noFill/>
              </p:spPr>
              <p:txBody>
                <a:bodyPr wrap="none" rtlCol="0">
                  <a:spAutoFit/>
                </a:bodyPr>
                <a:lstStyle/>
                <a:p>
                  <a:r>
                    <a:rPr lang="en-US" sz="900" dirty="0"/>
                    <a:t>50</a:t>
                  </a:r>
                </a:p>
              </p:txBody>
            </p:sp>
            <p:sp>
              <p:nvSpPr>
                <p:cNvPr id="20" name="TextBox 19">
                  <a:extLst>
                    <a:ext uri="{FF2B5EF4-FFF2-40B4-BE49-F238E27FC236}">
                      <a16:creationId xmlns:a16="http://schemas.microsoft.com/office/drawing/2014/main" id="{8AB26D7E-1A0A-403E-9E63-388C98446431}"/>
                    </a:ext>
                  </a:extLst>
                </p:cNvPr>
                <p:cNvSpPr txBox="1"/>
                <p:nvPr/>
              </p:nvSpPr>
              <p:spPr>
                <a:xfrm>
                  <a:off x="1400089" y="5151415"/>
                  <a:ext cx="597856" cy="846858"/>
                </a:xfrm>
                <a:prstGeom prst="rect">
                  <a:avLst/>
                </a:prstGeom>
                <a:noFill/>
              </p:spPr>
              <p:txBody>
                <a:bodyPr wrap="none" rtlCol="0">
                  <a:spAutoFit/>
                </a:bodyPr>
                <a:lstStyle/>
                <a:p>
                  <a:r>
                    <a:rPr lang="en-US" sz="900" dirty="0">
                      <a:sym typeface="Symbol"/>
                    </a:rPr>
                    <a:t>0</a:t>
                  </a:r>
                  <a:endParaRPr lang="en-US" sz="900" dirty="0"/>
                </a:p>
              </p:txBody>
            </p:sp>
          </p:grpSp>
          <p:sp>
            <p:nvSpPr>
              <p:cNvPr id="8" name="TextBox 7">
                <a:extLst>
                  <a:ext uri="{FF2B5EF4-FFF2-40B4-BE49-F238E27FC236}">
                    <a16:creationId xmlns:a16="http://schemas.microsoft.com/office/drawing/2014/main" id="{A60F30F3-D920-46D2-AE36-46CF93E47458}"/>
                  </a:ext>
                </a:extLst>
              </p:cNvPr>
              <p:cNvSpPr txBox="1"/>
              <p:nvPr/>
            </p:nvSpPr>
            <p:spPr>
              <a:xfrm>
                <a:off x="6718953" y="15208055"/>
                <a:ext cx="882549" cy="846858"/>
              </a:xfrm>
              <a:prstGeom prst="rect">
                <a:avLst/>
              </a:prstGeom>
              <a:noFill/>
            </p:spPr>
            <p:txBody>
              <a:bodyPr wrap="none" rtlCol="0">
                <a:spAutoFit/>
              </a:bodyPr>
              <a:lstStyle/>
              <a:p>
                <a:r>
                  <a:rPr lang="en-US" sz="900" dirty="0">
                    <a:sym typeface="Symbol"/>
                  </a:rPr>
                  <a:t>100</a:t>
                </a:r>
                <a:endParaRPr lang="en-US" sz="900" dirty="0"/>
              </a:p>
            </p:txBody>
          </p:sp>
        </p:grpSp>
        <p:sp>
          <p:nvSpPr>
            <p:cNvPr id="24" name="TextBox 23">
              <a:extLst>
                <a:ext uri="{FF2B5EF4-FFF2-40B4-BE49-F238E27FC236}">
                  <a16:creationId xmlns:a16="http://schemas.microsoft.com/office/drawing/2014/main" id="{90F3431C-9E36-4B11-ADAA-FDC74C40A058}"/>
                </a:ext>
              </a:extLst>
            </p:cNvPr>
            <p:cNvSpPr txBox="1"/>
            <p:nvPr/>
          </p:nvSpPr>
          <p:spPr>
            <a:xfrm>
              <a:off x="3026857" y="3943238"/>
              <a:ext cx="3090285" cy="246221"/>
            </a:xfrm>
            <a:prstGeom prst="rect">
              <a:avLst/>
            </a:prstGeom>
            <a:noFill/>
          </p:spPr>
          <p:txBody>
            <a:bodyPr wrap="square" rtlCol="0">
              <a:spAutoFit/>
            </a:bodyPr>
            <a:lstStyle/>
            <a:p>
              <a:pPr algn="ctr"/>
              <a:r>
                <a:rPr lang="en-US" sz="1000" b="1" u="sng" dirty="0"/>
                <a:t>Percent of agricultural land with drainage</a:t>
              </a:r>
            </a:p>
          </p:txBody>
        </p:sp>
      </p:grpSp>
      <p:sp>
        <p:nvSpPr>
          <p:cNvPr id="22" name="Content Placeholder 21">
            <a:extLst>
              <a:ext uri="{FF2B5EF4-FFF2-40B4-BE49-F238E27FC236}">
                <a16:creationId xmlns:a16="http://schemas.microsoft.com/office/drawing/2014/main" id="{978C401B-0B95-4800-9ED3-AD2BC8B7D678}"/>
              </a:ext>
            </a:extLst>
          </p:cNvPr>
          <p:cNvSpPr>
            <a:spLocks noGrp="1"/>
          </p:cNvSpPr>
          <p:nvPr>
            <p:ph sz="half" idx="1"/>
          </p:nvPr>
        </p:nvSpPr>
        <p:spPr>
          <a:xfrm>
            <a:off x="650929" y="1219200"/>
            <a:ext cx="2320872" cy="742950"/>
          </a:xfrm>
          <a:solidFill>
            <a:schemeClr val="bg1"/>
          </a:solidFill>
        </p:spPr>
        <p:txBody>
          <a:bodyPr/>
          <a:lstStyle/>
          <a:p>
            <a:pPr marL="0" indent="0" algn="ctr">
              <a:buNone/>
            </a:pPr>
            <a:r>
              <a:rPr lang="en-US" sz="2000" dirty="0"/>
              <a:t>Ditch Drainage</a:t>
            </a:r>
          </a:p>
        </p:txBody>
      </p:sp>
      <p:sp>
        <p:nvSpPr>
          <p:cNvPr id="25" name="Content Placeholder 21">
            <a:extLst>
              <a:ext uri="{FF2B5EF4-FFF2-40B4-BE49-F238E27FC236}">
                <a16:creationId xmlns:a16="http://schemas.microsoft.com/office/drawing/2014/main" id="{8997BC85-B292-4C80-99EF-5ADD083CB06E}"/>
              </a:ext>
            </a:extLst>
          </p:cNvPr>
          <p:cNvSpPr txBox="1">
            <a:spLocks/>
          </p:cNvSpPr>
          <p:nvPr/>
        </p:nvSpPr>
        <p:spPr bwMode="auto">
          <a:xfrm>
            <a:off x="7136513" y="3836345"/>
            <a:ext cx="1976167"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Geneva" pitchFamily="-65" charset="-128"/>
                <a:cs typeface="Arial" panose="020B0604020202020204" pitchFamily="34"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Geneva" pitchFamily="-65" charset="-128"/>
                <a:cs typeface="Arial" panose="020B0604020202020204" pitchFamily="34" charset="0"/>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Arial" panose="020B0604020202020204" pitchFamily="34" charset="0"/>
                <a:ea typeface="ヒラギノ角ゴ Pro W3" charset="-128"/>
                <a:cs typeface="Arial" panose="020B0604020202020204" pitchFamily="34" charset="0"/>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Arial" panose="020B0604020202020204" pitchFamily="34" charset="0"/>
                <a:ea typeface="ヒラギノ角ゴ Pro W3" charset="-128"/>
                <a:cs typeface="Arial" panose="020B0604020202020204"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charset="0"/>
              <a:buNone/>
            </a:pPr>
            <a:r>
              <a:rPr lang="en-US" sz="2000" dirty="0"/>
              <a:t>Tile Drainage</a:t>
            </a:r>
          </a:p>
        </p:txBody>
      </p:sp>
      <p:sp>
        <p:nvSpPr>
          <p:cNvPr id="28" name="Oval 27">
            <a:extLst>
              <a:ext uri="{FF2B5EF4-FFF2-40B4-BE49-F238E27FC236}">
                <a16:creationId xmlns:a16="http://schemas.microsoft.com/office/drawing/2014/main" id="{CA7D3B90-0C20-4852-86B4-76E68D196809}"/>
              </a:ext>
            </a:extLst>
          </p:cNvPr>
          <p:cNvSpPr/>
          <p:nvPr/>
        </p:nvSpPr>
        <p:spPr>
          <a:xfrm>
            <a:off x="6651326" y="3408788"/>
            <a:ext cx="655491" cy="944799"/>
          </a:xfrm>
          <a:prstGeom prst="ellipse">
            <a:avLst/>
          </a:prstGeom>
          <a:noFill/>
          <a:ln w="28575">
            <a:solidFill>
              <a:srgbClr val="0060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0610782-517D-4426-AC06-2853FFE37E39}"/>
              </a:ext>
            </a:extLst>
          </p:cNvPr>
          <p:cNvSpPr/>
          <p:nvPr/>
        </p:nvSpPr>
        <p:spPr>
          <a:xfrm>
            <a:off x="2437327" y="3305081"/>
            <a:ext cx="655491" cy="944799"/>
          </a:xfrm>
          <a:prstGeom prst="ellipse">
            <a:avLst/>
          </a:prstGeom>
          <a:noFill/>
          <a:ln w="28575">
            <a:solidFill>
              <a:srgbClr val="0060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4257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21BD251-574E-1D39-0A41-198C11B1A4F5}"/>
              </a:ext>
            </a:extLst>
          </p:cNvPr>
          <p:cNvPicPr>
            <a:picLocks noChangeAspect="1"/>
          </p:cNvPicPr>
          <p:nvPr/>
        </p:nvPicPr>
        <p:blipFill>
          <a:blip r:embed="rId4"/>
          <a:stretch>
            <a:fillRect/>
          </a:stretch>
        </p:blipFill>
        <p:spPr>
          <a:xfrm>
            <a:off x="6199147" y="2631651"/>
            <a:ext cx="2335253" cy="1554480"/>
          </a:xfrm>
          <a:prstGeom prst="rect">
            <a:avLst/>
          </a:prstGeom>
        </p:spPr>
      </p:pic>
      <p:sp>
        <p:nvSpPr>
          <p:cNvPr id="17" name="Title 1">
            <a:extLst>
              <a:ext uri="{FF2B5EF4-FFF2-40B4-BE49-F238E27FC236}">
                <a16:creationId xmlns:a16="http://schemas.microsoft.com/office/drawing/2014/main" id="{10A485ED-DF51-4DC3-87EC-C1E656530891}"/>
              </a:ext>
            </a:extLst>
          </p:cNvPr>
          <p:cNvSpPr>
            <a:spLocks noGrp="1"/>
          </p:cNvSpPr>
          <p:nvPr>
            <p:ph type="title"/>
          </p:nvPr>
        </p:nvSpPr>
        <p:spPr>
          <a:xfrm>
            <a:off x="457200" y="438150"/>
            <a:ext cx="8229600" cy="742950"/>
          </a:xfrm>
        </p:spPr>
        <p:txBody>
          <a:bodyPr/>
          <a:lstStyle/>
          <a:p>
            <a:r>
              <a:rPr lang="en-US" sz="3600" dirty="0"/>
              <a:t>Soil Health Practices on Delmarva</a:t>
            </a:r>
          </a:p>
        </p:txBody>
      </p:sp>
      <p:sp>
        <p:nvSpPr>
          <p:cNvPr id="11" name="Content Placeholder 10">
            <a:extLst>
              <a:ext uri="{FF2B5EF4-FFF2-40B4-BE49-F238E27FC236}">
                <a16:creationId xmlns:a16="http://schemas.microsoft.com/office/drawing/2014/main" id="{A9D49B61-B36E-7B15-1311-7D2A28AD24B1}"/>
              </a:ext>
            </a:extLst>
          </p:cNvPr>
          <p:cNvSpPr>
            <a:spLocks noGrp="1"/>
          </p:cNvSpPr>
          <p:nvPr>
            <p:ph idx="1"/>
          </p:nvPr>
        </p:nvSpPr>
        <p:spPr>
          <a:xfrm>
            <a:off x="457200" y="1395520"/>
            <a:ext cx="8229600" cy="2874856"/>
          </a:xfrm>
        </p:spPr>
        <p:txBody>
          <a:bodyPr/>
          <a:lstStyle/>
          <a:p>
            <a:r>
              <a:rPr lang="en-US" sz="2800" dirty="0"/>
              <a:t>Practices that are relatively inexpensive and easy to verify are prioritized</a:t>
            </a:r>
          </a:p>
        </p:txBody>
      </p:sp>
      <p:sp>
        <p:nvSpPr>
          <p:cNvPr id="21" name="Slide Number Placeholder 20">
            <a:extLst>
              <a:ext uri="{FF2B5EF4-FFF2-40B4-BE49-F238E27FC236}">
                <a16:creationId xmlns:a16="http://schemas.microsoft.com/office/drawing/2014/main" id="{DD67790F-9544-4553-899B-0425AD9D6CF6}"/>
              </a:ext>
            </a:extLst>
          </p:cNvPr>
          <p:cNvSpPr>
            <a:spLocks noGrp="1"/>
          </p:cNvSpPr>
          <p:nvPr>
            <p:ph type="sldNum" sz="quarter" idx="10"/>
          </p:nvPr>
        </p:nvSpPr>
        <p:spPr/>
        <p:txBody>
          <a:bodyPr/>
          <a:lstStyle/>
          <a:p>
            <a:fld id="{67ED70C6-FDCB-5747-9A21-CEFC4DDC4D7F}" type="slidenum">
              <a:rPr lang="en-US" smtClean="0"/>
              <a:pPr/>
              <a:t>12</a:t>
            </a:fld>
            <a:endParaRPr lang="en-US" dirty="0"/>
          </a:p>
        </p:txBody>
      </p:sp>
      <p:sp>
        <p:nvSpPr>
          <p:cNvPr id="10" name="Slide Number Placeholder 3">
            <a:extLst>
              <a:ext uri="{FF2B5EF4-FFF2-40B4-BE49-F238E27FC236}">
                <a16:creationId xmlns:a16="http://schemas.microsoft.com/office/drawing/2014/main" id="{061450B5-6A59-4BB7-8B8B-5C32F3214EC7}"/>
              </a:ext>
            </a:extLst>
          </p:cNvPr>
          <p:cNvSpPr txBox="1">
            <a:spLocks/>
          </p:cNvSpPr>
          <p:nvPr/>
        </p:nvSpPr>
        <p:spPr>
          <a:xfrm>
            <a:off x="7924800" y="6416677"/>
            <a:ext cx="838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948A54"/>
                </a:solidFill>
                <a:latin typeface="Arial" pitchFamily="34" charset="0"/>
                <a:ea typeface="Geneva" pitchFamily="-108" charset="-128"/>
                <a:cs typeface="Arial" pitchFamily="34" charset="0"/>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18E58C3-13F1-4A43-BF43-3AB78F36BC43}" type="slidenum">
              <a:rPr lang="en-US" smtClean="0"/>
              <a:pPr>
                <a:defRPr/>
              </a:pPr>
              <a:t>12</a:t>
            </a:fld>
            <a:endParaRPr lang="en-US"/>
          </a:p>
        </p:txBody>
      </p:sp>
      <p:grpSp>
        <p:nvGrpSpPr>
          <p:cNvPr id="3" name="Group 2">
            <a:extLst>
              <a:ext uri="{FF2B5EF4-FFF2-40B4-BE49-F238E27FC236}">
                <a16:creationId xmlns:a16="http://schemas.microsoft.com/office/drawing/2014/main" id="{A73DA8C6-744E-488A-AE00-3A6CA52C7C7B}"/>
              </a:ext>
            </a:extLst>
          </p:cNvPr>
          <p:cNvGrpSpPr/>
          <p:nvPr/>
        </p:nvGrpSpPr>
        <p:grpSpPr>
          <a:xfrm>
            <a:off x="538436" y="2631651"/>
            <a:ext cx="2617462" cy="1554480"/>
            <a:chOff x="101437" y="1306387"/>
            <a:chExt cx="3489949" cy="2202122"/>
          </a:xfrm>
        </p:grpSpPr>
        <p:pic>
          <p:nvPicPr>
            <p:cNvPr id="4" name="Content Placeholder 5" descr="A picture containing grass, outdoor, grassy, field&#10;&#10;Description automatically generated">
              <a:extLst>
                <a:ext uri="{FF2B5EF4-FFF2-40B4-BE49-F238E27FC236}">
                  <a16:creationId xmlns:a16="http://schemas.microsoft.com/office/drawing/2014/main" id="{2F881D92-849A-D983-DBC0-3FA3E5C54F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04637" y="1306387"/>
              <a:ext cx="3286749" cy="220212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6" name="Title 1">
              <a:extLst>
                <a:ext uri="{FF2B5EF4-FFF2-40B4-BE49-F238E27FC236}">
                  <a16:creationId xmlns:a16="http://schemas.microsoft.com/office/drawing/2014/main" id="{5A5EE7DF-EDC5-1071-A925-2D2580F6A3C9}"/>
                </a:ext>
              </a:extLst>
            </p:cNvPr>
            <p:cNvSpPr txBox="1">
              <a:spLocks/>
            </p:cNvSpPr>
            <p:nvPr/>
          </p:nvSpPr>
          <p:spPr bwMode="auto">
            <a:xfrm>
              <a:off x="101437" y="3030695"/>
              <a:ext cx="1447800" cy="477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500" b="1" dirty="0">
                  <a:solidFill>
                    <a:schemeClr val="bg1"/>
                  </a:solidFill>
                </a:rPr>
                <a:t>No-till</a:t>
              </a:r>
            </a:p>
          </p:txBody>
        </p:sp>
      </p:grpSp>
      <p:grpSp>
        <p:nvGrpSpPr>
          <p:cNvPr id="7" name="Group 6">
            <a:extLst>
              <a:ext uri="{FF2B5EF4-FFF2-40B4-BE49-F238E27FC236}">
                <a16:creationId xmlns:a16="http://schemas.microsoft.com/office/drawing/2014/main" id="{A42CF60A-1985-AE25-CAE0-EAB01831C10B}"/>
              </a:ext>
            </a:extLst>
          </p:cNvPr>
          <p:cNvGrpSpPr/>
          <p:nvPr/>
        </p:nvGrpSpPr>
        <p:grpSpPr>
          <a:xfrm>
            <a:off x="3200554" y="2631651"/>
            <a:ext cx="2784533" cy="1554481"/>
            <a:chOff x="2314273" y="2112986"/>
            <a:chExt cx="3712711" cy="2306030"/>
          </a:xfrm>
        </p:grpSpPr>
        <p:pic>
          <p:nvPicPr>
            <p:cNvPr id="8" name="Picture 2" descr="No-till Farming Critical for Preventing Loss of Soil Moisture During  Drought Co | NRCS Iowa">
              <a:extLst>
                <a:ext uri="{FF2B5EF4-FFF2-40B4-BE49-F238E27FC236}">
                  <a16:creationId xmlns:a16="http://schemas.microsoft.com/office/drawing/2014/main" id="{AC13AC54-07F6-22D1-4858-52914AC6C2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048" y="2112986"/>
              <a:ext cx="3472936" cy="2306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CE0D8D44-8DD3-4156-DC4F-E39DA68E060A}"/>
                </a:ext>
              </a:extLst>
            </p:cNvPr>
            <p:cNvSpPr txBox="1">
              <a:spLocks/>
            </p:cNvSpPr>
            <p:nvPr/>
          </p:nvSpPr>
          <p:spPr bwMode="auto">
            <a:xfrm>
              <a:off x="2314273" y="3941202"/>
              <a:ext cx="2707646" cy="477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500" b="1" dirty="0">
                  <a:solidFill>
                    <a:schemeClr val="bg1"/>
                  </a:solidFill>
                </a:rPr>
                <a:t>Conservation Till</a:t>
              </a:r>
            </a:p>
          </p:txBody>
        </p:sp>
      </p:grpSp>
      <p:sp>
        <p:nvSpPr>
          <p:cNvPr id="15" name="Title 1">
            <a:extLst>
              <a:ext uri="{FF2B5EF4-FFF2-40B4-BE49-F238E27FC236}">
                <a16:creationId xmlns:a16="http://schemas.microsoft.com/office/drawing/2014/main" id="{2CD757D8-881F-DC48-1AB9-57B4F2C293DE}"/>
              </a:ext>
            </a:extLst>
          </p:cNvPr>
          <p:cNvSpPr txBox="1">
            <a:spLocks/>
          </p:cNvSpPr>
          <p:nvPr/>
        </p:nvSpPr>
        <p:spPr bwMode="auto">
          <a:xfrm>
            <a:off x="5894065" y="3838333"/>
            <a:ext cx="2030735" cy="358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500" b="1" dirty="0">
                <a:solidFill>
                  <a:schemeClr val="bg1"/>
                </a:solidFill>
              </a:rPr>
              <a:t>Cover Crops</a:t>
            </a:r>
          </a:p>
        </p:txBody>
      </p:sp>
      <p:sp>
        <p:nvSpPr>
          <p:cNvPr id="28" name="TextBox 27">
            <a:extLst>
              <a:ext uri="{FF2B5EF4-FFF2-40B4-BE49-F238E27FC236}">
                <a16:creationId xmlns:a16="http://schemas.microsoft.com/office/drawing/2014/main" id="{3C2745FD-55DB-BB23-FB18-2D35CE8A1BFE}"/>
              </a:ext>
            </a:extLst>
          </p:cNvPr>
          <p:cNvSpPr txBox="1"/>
          <p:nvPr/>
        </p:nvSpPr>
        <p:spPr>
          <a:xfrm>
            <a:off x="636265" y="4248150"/>
            <a:ext cx="2030735" cy="253916"/>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Photo Credits: Michele </a:t>
            </a:r>
            <a:r>
              <a:rPr lang="en-US" sz="1050" dirty="0" err="1">
                <a:latin typeface="Arial" panose="020B0604020202020204" pitchFamily="34" charset="0"/>
                <a:cs typeface="Arial" panose="020B0604020202020204" pitchFamily="34" charset="0"/>
              </a:rPr>
              <a:t>Walfred</a:t>
            </a:r>
            <a:endParaRPr lang="en-US" sz="788" dirty="0">
              <a:latin typeface="Arial" panose="020B0604020202020204" pitchFamily="34" charset="0"/>
              <a:cs typeface="Arial" panose="020B0604020202020204" pitchFamily="34" charset="0"/>
            </a:endParaRPr>
          </a:p>
        </p:txBody>
      </p:sp>
      <p:sp>
        <p:nvSpPr>
          <p:cNvPr id="30" name="Title 1">
            <a:extLst>
              <a:ext uri="{FF2B5EF4-FFF2-40B4-BE49-F238E27FC236}">
                <a16:creationId xmlns:a16="http://schemas.microsoft.com/office/drawing/2014/main" id="{4A4DB4BE-680E-166D-002C-72EAE429293E}"/>
              </a:ext>
            </a:extLst>
          </p:cNvPr>
          <p:cNvSpPr txBox="1">
            <a:spLocks/>
          </p:cNvSpPr>
          <p:nvPr/>
        </p:nvSpPr>
        <p:spPr bwMode="auto">
          <a:xfrm>
            <a:off x="5955029" y="4659210"/>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Background</a:t>
            </a:r>
          </a:p>
        </p:txBody>
      </p:sp>
    </p:spTree>
    <p:custDataLst>
      <p:tags r:id="rId1"/>
    </p:custDataLst>
    <p:extLst>
      <p:ext uri="{BB962C8B-B14F-4D97-AF65-F5344CB8AC3E}">
        <p14:creationId xmlns:p14="http://schemas.microsoft.com/office/powerpoint/2010/main" val="3668741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6D79E-1113-13D6-9E3F-CB968D078DF9}"/>
              </a:ext>
            </a:extLst>
          </p:cNvPr>
          <p:cNvSpPr>
            <a:spLocks noGrp="1"/>
          </p:cNvSpPr>
          <p:nvPr>
            <p:ph type="title"/>
          </p:nvPr>
        </p:nvSpPr>
        <p:spPr>
          <a:xfrm>
            <a:off x="2590800" y="438150"/>
            <a:ext cx="6096000" cy="742950"/>
          </a:xfrm>
        </p:spPr>
        <p:txBody>
          <a:bodyPr/>
          <a:lstStyle/>
          <a:p>
            <a:r>
              <a:rPr lang="en-US" sz="4000" dirty="0"/>
              <a:t>Site Selection</a:t>
            </a:r>
          </a:p>
        </p:txBody>
      </p:sp>
      <p:sp>
        <p:nvSpPr>
          <p:cNvPr id="7" name="Content Placeholder 6">
            <a:extLst>
              <a:ext uri="{FF2B5EF4-FFF2-40B4-BE49-F238E27FC236}">
                <a16:creationId xmlns:a16="http://schemas.microsoft.com/office/drawing/2014/main" id="{907408B2-08D9-6DA0-3F11-06E8412D6AA7}"/>
              </a:ext>
            </a:extLst>
          </p:cNvPr>
          <p:cNvSpPr>
            <a:spLocks noGrp="1"/>
          </p:cNvSpPr>
          <p:nvPr>
            <p:ph idx="1"/>
          </p:nvPr>
        </p:nvSpPr>
        <p:spPr>
          <a:xfrm>
            <a:off x="2590800" y="1333500"/>
            <a:ext cx="6096000" cy="2936875"/>
          </a:xfrm>
        </p:spPr>
        <p:txBody>
          <a:bodyPr/>
          <a:lstStyle/>
          <a:p>
            <a:r>
              <a:rPr lang="en-US" sz="3600" dirty="0"/>
              <a:t>Five with conventional till and winter fallow</a:t>
            </a:r>
          </a:p>
          <a:p>
            <a:r>
              <a:rPr lang="en-US" sz="3600" dirty="0"/>
              <a:t> Five with up to 15 years of conservation/no-till and cover crops  </a:t>
            </a:r>
          </a:p>
          <a:p>
            <a:endParaRPr lang="en-US" sz="2400" dirty="0"/>
          </a:p>
        </p:txBody>
      </p:sp>
      <p:sp>
        <p:nvSpPr>
          <p:cNvPr id="5" name="Slide Number Placeholder 4">
            <a:extLst>
              <a:ext uri="{FF2B5EF4-FFF2-40B4-BE49-F238E27FC236}">
                <a16:creationId xmlns:a16="http://schemas.microsoft.com/office/drawing/2014/main" id="{E7338B16-C1E3-437D-852A-0EF82122BCED}"/>
              </a:ext>
            </a:extLst>
          </p:cNvPr>
          <p:cNvSpPr>
            <a:spLocks noGrp="1"/>
          </p:cNvSpPr>
          <p:nvPr>
            <p:ph type="sldNum" sz="quarter" idx="10"/>
          </p:nvPr>
        </p:nvSpPr>
        <p:spPr/>
        <p:txBody>
          <a:bodyPr/>
          <a:lstStyle/>
          <a:p>
            <a:pPr>
              <a:defRPr/>
            </a:pPr>
            <a:fld id="{2F8EF95E-660F-6F48-9B3C-B3F93E20ACE1}" type="slidenum">
              <a:rPr lang="en-US" smtClean="0"/>
              <a:pPr>
                <a:defRPr/>
              </a:pPr>
              <a:t>13</a:t>
            </a:fld>
            <a:endParaRPr lang="en-US" dirty="0"/>
          </a:p>
        </p:txBody>
      </p:sp>
      <p:pic>
        <p:nvPicPr>
          <p:cNvPr id="6" name="Picture 5">
            <a:extLst>
              <a:ext uri="{FF2B5EF4-FFF2-40B4-BE49-F238E27FC236}">
                <a16:creationId xmlns:a16="http://schemas.microsoft.com/office/drawing/2014/main" id="{301FB78A-6064-D053-156B-2DE49F537E33}"/>
              </a:ext>
            </a:extLst>
          </p:cNvPr>
          <p:cNvPicPr>
            <a:picLocks noChangeAspect="1"/>
          </p:cNvPicPr>
          <p:nvPr/>
        </p:nvPicPr>
        <p:blipFill rotWithShape="1">
          <a:blip r:embed="rId3"/>
          <a:srcRect l="5220" t="5555" r="68496" b="10000"/>
          <a:stretch/>
        </p:blipFill>
        <p:spPr>
          <a:xfrm>
            <a:off x="533400" y="418401"/>
            <a:ext cx="1886281" cy="3982149"/>
          </a:xfrm>
          <a:prstGeom prst="rect">
            <a:avLst/>
          </a:prstGeom>
        </p:spPr>
      </p:pic>
      <p:sp>
        <p:nvSpPr>
          <p:cNvPr id="8" name="Title 1">
            <a:extLst>
              <a:ext uri="{FF2B5EF4-FFF2-40B4-BE49-F238E27FC236}">
                <a16:creationId xmlns:a16="http://schemas.microsoft.com/office/drawing/2014/main" id="{32A991B6-87DD-DFBD-0D28-D0C6586D2755}"/>
              </a:ext>
            </a:extLst>
          </p:cNvPr>
          <p:cNvSpPr txBox="1">
            <a:spLocks/>
          </p:cNvSpPr>
          <p:nvPr/>
        </p:nvSpPr>
        <p:spPr bwMode="auto">
          <a:xfrm>
            <a:off x="5486400" y="4660853"/>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Materials and Methods</a:t>
            </a:r>
          </a:p>
        </p:txBody>
      </p:sp>
    </p:spTree>
    <p:custDataLst>
      <p:tags r:id="rId1"/>
    </p:custDataLst>
    <p:extLst>
      <p:ext uri="{BB962C8B-B14F-4D97-AF65-F5344CB8AC3E}">
        <p14:creationId xmlns:p14="http://schemas.microsoft.com/office/powerpoint/2010/main" val="220398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8E9A0EC-CF48-FF54-C5CA-B379587F026E}"/>
              </a:ext>
            </a:extLst>
          </p:cNvPr>
          <p:cNvGraphicFramePr>
            <a:graphicFrameLocks noGrp="1"/>
          </p:cNvGraphicFramePr>
          <p:nvPr>
            <p:ph idx="1"/>
            <p:extLst>
              <p:ext uri="{D42A27DB-BD31-4B8C-83A1-F6EECF244321}">
                <p14:modId xmlns:p14="http://schemas.microsoft.com/office/powerpoint/2010/main" val="1094297252"/>
              </p:ext>
            </p:extLst>
          </p:nvPr>
        </p:nvGraphicFramePr>
        <p:xfrm>
          <a:off x="195291" y="133350"/>
          <a:ext cx="8893295" cy="4343400"/>
        </p:xfrm>
        <a:graphic>
          <a:graphicData uri="http://schemas.openxmlformats.org/drawingml/2006/table">
            <a:tbl>
              <a:tblPr firstRow="1" firstCol="1" bandRow="1">
                <a:tableStyleId>{2D5ABB26-0587-4C30-8999-92F81FD0307C}</a:tableStyleId>
              </a:tblPr>
              <a:tblGrid>
                <a:gridCol w="1412584">
                  <a:extLst>
                    <a:ext uri="{9D8B030D-6E8A-4147-A177-3AD203B41FA5}">
                      <a16:colId xmlns:a16="http://schemas.microsoft.com/office/drawing/2014/main" val="3964373674"/>
                    </a:ext>
                  </a:extLst>
                </a:gridCol>
                <a:gridCol w="1579123">
                  <a:extLst>
                    <a:ext uri="{9D8B030D-6E8A-4147-A177-3AD203B41FA5}">
                      <a16:colId xmlns:a16="http://schemas.microsoft.com/office/drawing/2014/main" val="2631473023"/>
                    </a:ext>
                  </a:extLst>
                </a:gridCol>
                <a:gridCol w="2212351">
                  <a:extLst>
                    <a:ext uri="{9D8B030D-6E8A-4147-A177-3AD203B41FA5}">
                      <a16:colId xmlns:a16="http://schemas.microsoft.com/office/drawing/2014/main" val="369475282"/>
                    </a:ext>
                  </a:extLst>
                </a:gridCol>
                <a:gridCol w="1185434">
                  <a:extLst>
                    <a:ext uri="{9D8B030D-6E8A-4147-A177-3AD203B41FA5}">
                      <a16:colId xmlns:a16="http://schemas.microsoft.com/office/drawing/2014/main" val="3354449812"/>
                    </a:ext>
                  </a:extLst>
                </a:gridCol>
                <a:gridCol w="1318369">
                  <a:extLst>
                    <a:ext uri="{9D8B030D-6E8A-4147-A177-3AD203B41FA5}">
                      <a16:colId xmlns:a16="http://schemas.microsoft.com/office/drawing/2014/main" val="3497189079"/>
                    </a:ext>
                  </a:extLst>
                </a:gridCol>
                <a:gridCol w="1185434">
                  <a:extLst>
                    <a:ext uri="{9D8B030D-6E8A-4147-A177-3AD203B41FA5}">
                      <a16:colId xmlns:a16="http://schemas.microsoft.com/office/drawing/2014/main" val="147295598"/>
                    </a:ext>
                  </a:extLst>
                </a:gridCol>
              </a:tblGrid>
              <a:tr h="685800">
                <a:tc>
                  <a:txBody>
                    <a:bodyPr/>
                    <a:lstStyle/>
                    <a:p>
                      <a:pPr marL="0" marR="0" algn="l">
                        <a:lnSpc>
                          <a:spcPct val="107000"/>
                        </a:lnSpc>
                        <a:spcBef>
                          <a:spcPts val="0"/>
                        </a:spcBef>
                        <a:spcAft>
                          <a:spcPts val="0"/>
                        </a:spcAft>
                      </a:pPr>
                      <a:r>
                        <a:rPr lang="en-US" sz="1800" b="1" dirty="0">
                          <a:effectLst/>
                          <a:latin typeface="Arial" panose="020B0604020202020204" pitchFamily="34" charset="0"/>
                          <a:cs typeface="Arial" panose="020B0604020202020204" pitchFamily="34" charset="0"/>
                        </a:rPr>
                        <a:t>Site Name</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800" b="1" dirty="0">
                          <a:effectLst/>
                          <a:latin typeface="Arial" panose="020B0604020202020204" pitchFamily="34" charset="0"/>
                          <a:cs typeface="Arial" panose="020B0604020202020204" pitchFamily="34" charset="0"/>
                        </a:rPr>
                        <a:t>Tillage Management</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800" b="1" dirty="0">
                          <a:effectLst/>
                          <a:latin typeface="Arial" panose="020B0604020202020204" pitchFamily="34" charset="0"/>
                          <a:cs typeface="Arial" panose="020B0604020202020204" pitchFamily="34" charset="0"/>
                        </a:rPr>
                        <a:t>Winter Cover</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800" b="1" dirty="0">
                          <a:effectLst/>
                          <a:latin typeface="Arial" panose="020B0604020202020204" pitchFamily="34" charset="0"/>
                          <a:cs typeface="Arial" panose="020B0604020202020204" pitchFamily="34" charset="0"/>
                        </a:rPr>
                        <a:t>Years in Mgt</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800" b="1" dirty="0">
                          <a:effectLst/>
                          <a:latin typeface="Arial" panose="020B0604020202020204" pitchFamily="34" charset="0"/>
                          <a:cs typeface="Arial" panose="020B0604020202020204" pitchFamily="34" charset="0"/>
                        </a:rPr>
                        <a:t>Previous Crop</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800" b="1" dirty="0">
                          <a:effectLst/>
                          <a:latin typeface="Arial" panose="020B0604020202020204" pitchFamily="34" charset="0"/>
                          <a:cs typeface="Arial" panose="020B0604020202020204" pitchFamily="34" charset="0"/>
                        </a:rPr>
                        <a:t>Manure History</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08019930"/>
                  </a:ext>
                </a:extLst>
              </a:tr>
              <a:tr h="365760">
                <a:tc>
                  <a:txBody>
                    <a:bodyPr/>
                    <a:lstStyle/>
                    <a:p>
                      <a:pPr marL="0" marR="0" algn="l">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Downer</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Conservation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Winter wheat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&gt;5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Corn (Grain)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No</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09811799"/>
                  </a:ext>
                </a:extLst>
              </a:tr>
              <a:tr h="365760">
                <a:tc>
                  <a:txBody>
                    <a:bodyPr/>
                    <a:lstStyle/>
                    <a:p>
                      <a:pPr marL="0" marR="0" algn="l">
                        <a:lnSpc>
                          <a:spcPct val="107000"/>
                        </a:lnSpc>
                        <a:spcBef>
                          <a:spcPts val="0"/>
                        </a:spcBef>
                        <a:spcAft>
                          <a:spcPts val="0"/>
                        </a:spcAft>
                      </a:pPr>
                      <a:r>
                        <a:rPr lang="en-US" sz="1800" dirty="0" err="1">
                          <a:effectLst/>
                          <a:latin typeface="Arial" panose="020B0604020202020204" pitchFamily="34" charset="0"/>
                          <a:cs typeface="Arial" panose="020B0604020202020204" pitchFamily="34" charset="0"/>
                        </a:rPr>
                        <a:t>Evesboro</a:t>
                      </a:r>
                      <a:r>
                        <a:rPr lang="en-US" sz="1800" dirty="0">
                          <a:effectLst/>
                          <a:latin typeface="Arial" panose="020B060402020202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Conventional</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Winter wheat*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&gt;15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Corn (Grain)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No</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extLst>
                  <a:ext uri="{0D108BD9-81ED-4DB2-BD59-A6C34878D82A}">
                    <a16:rowId xmlns:a16="http://schemas.microsoft.com/office/drawing/2014/main" val="2675342033"/>
                  </a:ext>
                </a:extLst>
              </a:tr>
              <a:tr h="365760">
                <a:tc>
                  <a:txBody>
                    <a:bodyPr/>
                    <a:lstStyle/>
                    <a:p>
                      <a:pPr marL="0" marR="0" algn="l">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Henlopen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Conservation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Winter wheat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&gt;5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a:effectLst/>
                          <a:latin typeface="Arial" panose="020B0604020202020204" pitchFamily="34" charset="0"/>
                          <a:cs typeface="Arial" panose="020B0604020202020204" pitchFamily="34" charset="0"/>
                        </a:rPr>
                        <a:t>Corn (Grain)</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Yes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extLst>
                  <a:ext uri="{0D108BD9-81ED-4DB2-BD59-A6C34878D82A}">
                    <a16:rowId xmlns:a16="http://schemas.microsoft.com/office/drawing/2014/main" val="1615560435"/>
                  </a:ext>
                </a:extLst>
              </a:tr>
              <a:tr h="365760">
                <a:tc>
                  <a:txBody>
                    <a:bodyPr/>
                    <a:lstStyle/>
                    <a:p>
                      <a:pPr marL="0" marR="0" algn="l">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Pepperbox-1</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Conventional</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None</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&gt;15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Corn (Grain)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No</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extLst>
                  <a:ext uri="{0D108BD9-81ED-4DB2-BD59-A6C34878D82A}">
                    <a16:rowId xmlns:a16="http://schemas.microsoft.com/office/drawing/2014/main" val="259886825"/>
                  </a:ext>
                </a:extLst>
              </a:tr>
              <a:tr h="365760">
                <a:tc>
                  <a:txBody>
                    <a:bodyPr/>
                    <a:lstStyle/>
                    <a:p>
                      <a:pPr marL="0" marR="0" algn="l">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Pepperbox-2</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a:effectLst/>
                          <a:latin typeface="Arial" panose="020B0604020202020204" pitchFamily="34" charset="0"/>
                          <a:cs typeface="Arial" panose="020B0604020202020204" pitchFamily="34" charset="0"/>
                        </a:rPr>
                        <a:t>Conservation</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Winter wheat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&gt;5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Soybean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Yes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extLst>
                  <a:ext uri="{0D108BD9-81ED-4DB2-BD59-A6C34878D82A}">
                    <a16:rowId xmlns:a16="http://schemas.microsoft.com/office/drawing/2014/main" val="2569907084"/>
                  </a:ext>
                </a:extLst>
              </a:tr>
              <a:tr h="365760">
                <a:tc>
                  <a:txBody>
                    <a:bodyPr/>
                    <a:lstStyle/>
                    <a:p>
                      <a:pPr marL="0" marR="0" algn="l">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Pepperbox-3</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No-till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Winter wheat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a:effectLst/>
                          <a:latin typeface="Arial" panose="020B0604020202020204" pitchFamily="34" charset="0"/>
                          <a:cs typeface="Arial" panose="020B0604020202020204" pitchFamily="34" charset="0"/>
                        </a:rPr>
                        <a:t>&gt;5</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Corn (Grain)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Yes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extLst>
                  <a:ext uri="{0D108BD9-81ED-4DB2-BD59-A6C34878D82A}">
                    <a16:rowId xmlns:a16="http://schemas.microsoft.com/office/drawing/2014/main" val="2591023475"/>
                  </a:ext>
                </a:extLst>
              </a:tr>
              <a:tr h="365760">
                <a:tc>
                  <a:txBody>
                    <a:bodyPr/>
                    <a:lstStyle/>
                    <a:p>
                      <a:pPr marL="0" marR="0" algn="l">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Pepperbox-4</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No-till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Winter wheat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&gt;15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Soybean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Yes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tc>
                <a:extLst>
                  <a:ext uri="{0D108BD9-81ED-4DB2-BD59-A6C34878D82A}">
                    <a16:rowId xmlns:a16="http://schemas.microsoft.com/office/drawing/2014/main" val="1735747961"/>
                  </a:ext>
                </a:extLst>
              </a:tr>
              <a:tr h="365760">
                <a:tc>
                  <a:txBody>
                    <a:bodyPr/>
                    <a:lstStyle/>
                    <a:p>
                      <a:pPr marL="0" marR="0" algn="l">
                        <a:lnSpc>
                          <a:spcPct val="107000"/>
                        </a:lnSpc>
                        <a:spcBef>
                          <a:spcPts val="0"/>
                        </a:spcBef>
                        <a:spcAft>
                          <a:spcPts val="0"/>
                        </a:spcAft>
                      </a:pPr>
                      <a:r>
                        <a:rPr lang="en-US" sz="1800" dirty="0" err="1">
                          <a:effectLst/>
                          <a:latin typeface="Arial" panose="020B0604020202020204" pitchFamily="34" charset="0"/>
                          <a:cs typeface="Arial" panose="020B0604020202020204" pitchFamily="34" charset="0"/>
                        </a:rPr>
                        <a:t>Rockawalkin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a:effectLst/>
                          <a:latin typeface="Arial" panose="020B0604020202020204" pitchFamily="34" charset="0"/>
                          <a:cs typeface="Arial" panose="020B0604020202020204" pitchFamily="34" charset="0"/>
                        </a:rPr>
                        <a:t>Conventional</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a:effectLst/>
                          <a:latin typeface="Arial" panose="020B0604020202020204" pitchFamily="34" charset="0"/>
                          <a:cs typeface="Arial" panose="020B0604020202020204" pitchFamily="34" charset="0"/>
                        </a:rPr>
                        <a:t>None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a:effectLst/>
                          <a:latin typeface="Arial" panose="020B0604020202020204" pitchFamily="34" charset="0"/>
                          <a:cs typeface="Arial" panose="020B0604020202020204" pitchFamily="34" charset="0"/>
                        </a:rPr>
                        <a:t>&gt;15</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Corn (Grain)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Yes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extLst>
                  <a:ext uri="{0D108BD9-81ED-4DB2-BD59-A6C34878D82A}">
                    <a16:rowId xmlns:a16="http://schemas.microsoft.com/office/drawing/2014/main" val="2351267726"/>
                  </a:ext>
                </a:extLst>
              </a:tr>
              <a:tr h="365760">
                <a:tc>
                  <a:txBody>
                    <a:bodyPr/>
                    <a:lstStyle/>
                    <a:p>
                      <a:pPr marL="0" marR="0" algn="l">
                        <a:lnSpc>
                          <a:spcPct val="107000"/>
                        </a:lnSpc>
                        <a:spcBef>
                          <a:spcPts val="0"/>
                        </a:spcBef>
                        <a:spcAft>
                          <a:spcPts val="0"/>
                        </a:spcAft>
                      </a:pPr>
                      <a:r>
                        <a:rPr lang="en-US" sz="1800">
                          <a:effectLst/>
                          <a:latin typeface="Arial" panose="020B0604020202020204" pitchFamily="34" charset="0"/>
                          <a:cs typeface="Arial" panose="020B0604020202020204" pitchFamily="34" charset="0"/>
                        </a:rPr>
                        <a:t>Rosedale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Conventional</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a:effectLst/>
                          <a:latin typeface="Arial" panose="020B0604020202020204" pitchFamily="34" charset="0"/>
                          <a:cs typeface="Arial" panose="020B0604020202020204" pitchFamily="34" charset="0"/>
                        </a:rPr>
                        <a:t>None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a:effectLst/>
                          <a:latin typeface="Arial" panose="020B0604020202020204" pitchFamily="34" charset="0"/>
                          <a:cs typeface="Arial" panose="020B0604020202020204" pitchFamily="34" charset="0"/>
                        </a:rPr>
                        <a:t>&gt;15</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Corn (</a:t>
                      </a:r>
                      <a:r>
                        <a:rPr lang="en-US" sz="1800" dirty="0" err="1">
                          <a:effectLst/>
                          <a:latin typeface="Arial" panose="020B0604020202020204" pitchFamily="34" charset="0"/>
                          <a:cs typeface="Arial" panose="020B0604020202020204" pitchFamily="34" charset="0"/>
                        </a:rPr>
                        <a:t>Swt</a:t>
                      </a:r>
                      <a:r>
                        <a:rPr lang="en-US" sz="1800" dirty="0">
                          <a:effectLst/>
                          <a:latin typeface="Arial" panose="020B060402020202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Yes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solidFill>
                      <a:schemeClr val="bg2"/>
                    </a:solidFill>
                  </a:tcPr>
                </a:tc>
                <a:extLst>
                  <a:ext uri="{0D108BD9-81ED-4DB2-BD59-A6C34878D82A}">
                    <a16:rowId xmlns:a16="http://schemas.microsoft.com/office/drawing/2014/main" val="3981757792"/>
                  </a:ext>
                </a:extLst>
              </a:tr>
              <a:tr h="365760">
                <a:tc>
                  <a:txBody>
                    <a:bodyPr/>
                    <a:lstStyle/>
                    <a:p>
                      <a:pPr marL="0" marR="0" algn="l">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Woodstown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Conventional</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None</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&gt;15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Corn (Grain)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Yes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0492" marR="20492" marT="0" marB="0" anchor="ctr">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83398529"/>
                  </a:ext>
                </a:extLst>
              </a:tr>
            </a:tbl>
          </a:graphicData>
        </a:graphic>
      </p:graphicFrame>
      <p:sp>
        <p:nvSpPr>
          <p:cNvPr id="5" name="Slide Number Placeholder 4">
            <a:extLst>
              <a:ext uri="{FF2B5EF4-FFF2-40B4-BE49-F238E27FC236}">
                <a16:creationId xmlns:a16="http://schemas.microsoft.com/office/drawing/2014/main" id="{3D5C8FCE-AC90-F901-9A0B-93852B8BA2AF}"/>
              </a:ext>
            </a:extLst>
          </p:cNvPr>
          <p:cNvSpPr>
            <a:spLocks noGrp="1"/>
          </p:cNvSpPr>
          <p:nvPr>
            <p:ph type="sldNum" sz="quarter" idx="10"/>
          </p:nvPr>
        </p:nvSpPr>
        <p:spPr/>
        <p:txBody>
          <a:bodyPr/>
          <a:lstStyle/>
          <a:p>
            <a:pPr>
              <a:defRPr/>
            </a:pPr>
            <a:fld id="{2F8EF95E-660F-6F48-9B3C-B3F93E20ACE1}" type="slidenum">
              <a:rPr lang="en-US" smtClean="0"/>
              <a:pPr>
                <a:defRPr/>
              </a:pPr>
              <a:t>14</a:t>
            </a:fld>
            <a:endParaRPr lang="en-US" dirty="0"/>
          </a:p>
        </p:txBody>
      </p:sp>
      <p:sp>
        <p:nvSpPr>
          <p:cNvPr id="6" name="Title 1">
            <a:extLst>
              <a:ext uri="{FF2B5EF4-FFF2-40B4-BE49-F238E27FC236}">
                <a16:creationId xmlns:a16="http://schemas.microsoft.com/office/drawing/2014/main" id="{A64CD5CC-6A3F-147F-E8A5-5BA0178D6081}"/>
              </a:ext>
            </a:extLst>
          </p:cNvPr>
          <p:cNvSpPr txBox="1">
            <a:spLocks/>
          </p:cNvSpPr>
          <p:nvPr/>
        </p:nvSpPr>
        <p:spPr bwMode="auto">
          <a:xfrm>
            <a:off x="5486400" y="4660853"/>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Materials and Methods</a:t>
            </a:r>
          </a:p>
        </p:txBody>
      </p:sp>
    </p:spTree>
    <p:custDataLst>
      <p:tags r:id="rId1"/>
    </p:custDataLst>
    <p:extLst>
      <p:ext uri="{BB962C8B-B14F-4D97-AF65-F5344CB8AC3E}">
        <p14:creationId xmlns:p14="http://schemas.microsoft.com/office/powerpoint/2010/main" val="633655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89F8-C9D0-634D-F4C7-B0E49BE39CC9}"/>
              </a:ext>
            </a:extLst>
          </p:cNvPr>
          <p:cNvSpPr>
            <a:spLocks noGrp="1"/>
          </p:cNvSpPr>
          <p:nvPr>
            <p:ph type="title"/>
          </p:nvPr>
        </p:nvSpPr>
        <p:spPr>
          <a:xfrm>
            <a:off x="457200" y="438150"/>
            <a:ext cx="3124200" cy="895350"/>
          </a:xfrm>
        </p:spPr>
        <p:txBody>
          <a:bodyPr/>
          <a:lstStyle/>
          <a:p>
            <a:r>
              <a:rPr lang="en-US" dirty="0"/>
              <a:t>Soil Collection</a:t>
            </a:r>
          </a:p>
        </p:txBody>
      </p:sp>
      <p:sp>
        <p:nvSpPr>
          <p:cNvPr id="3" name="Content Placeholder 2">
            <a:extLst>
              <a:ext uri="{FF2B5EF4-FFF2-40B4-BE49-F238E27FC236}">
                <a16:creationId xmlns:a16="http://schemas.microsoft.com/office/drawing/2014/main" id="{1EBCF1F5-6E30-C267-CA6D-9BC751FFE8FD}"/>
              </a:ext>
            </a:extLst>
          </p:cNvPr>
          <p:cNvSpPr>
            <a:spLocks noGrp="1"/>
          </p:cNvSpPr>
          <p:nvPr>
            <p:ph idx="1"/>
          </p:nvPr>
        </p:nvSpPr>
        <p:spPr>
          <a:xfrm>
            <a:off x="457200" y="1428750"/>
            <a:ext cx="3200400" cy="2841625"/>
          </a:xfrm>
        </p:spPr>
        <p:txBody>
          <a:bodyPr/>
          <a:lstStyle/>
          <a:p>
            <a:r>
              <a:rPr lang="en-US" sz="2400" dirty="0"/>
              <a:t>7 cores to 1-m depth at various depth increments</a:t>
            </a:r>
          </a:p>
          <a:p>
            <a:r>
              <a:rPr lang="en-US" sz="2400" dirty="0"/>
              <a:t>1 core from uncultivated area adjacent to field to 30-cm depth</a:t>
            </a:r>
          </a:p>
        </p:txBody>
      </p:sp>
      <p:sp>
        <p:nvSpPr>
          <p:cNvPr id="5" name="Slide Number Placeholder 4">
            <a:extLst>
              <a:ext uri="{FF2B5EF4-FFF2-40B4-BE49-F238E27FC236}">
                <a16:creationId xmlns:a16="http://schemas.microsoft.com/office/drawing/2014/main" id="{B75CDF18-FE3B-38CD-894B-2B0F198FFB28}"/>
              </a:ext>
            </a:extLst>
          </p:cNvPr>
          <p:cNvSpPr>
            <a:spLocks noGrp="1"/>
          </p:cNvSpPr>
          <p:nvPr>
            <p:ph type="sldNum" sz="quarter" idx="10"/>
          </p:nvPr>
        </p:nvSpPr>
        <p:spPr/>
        <p:txBody>
          <a:bodyPr/>
          <a:lstStyle/>
          <a:p>
            <a:pPr>
              <a:defRPr/>
            </a:pPr>
            <a:fld id="{2F8EF95E-660F-6F48-9B3C-B3F93E20ACE1}" type="slidenum">
              <a:rPr lang="en-US" smtClean="0"/>
              <a:pPr>
                <a:defRPr/>
              </a:pPr>
              <a:t>15</a:t>
            </a:fld>
            <a:endParaRPr lang="en-US" dirty="0"/>
          </a:p>
        </p:txBody>
      </p:sp>
      <p:grpSp>
        <p:nvGrpSpPr>
          <p:cNvPr id="4" name="Group 3">
            <a:extLst>
              <a:ext uri="{FF2B5EF4-FFF2-40B4-BE49-F238E27FC236}">
                <a16:creationId xmlns:a16="http://schemas.microsoft.com/office/drawing/2014/main" id="{840C72AF-FD2F-2CEE-7EC2-8B73045D32C1}"/>
              </a:ext>
            </a:extLst>
          </p:cNvPr>
          <p:cNvGrpSpPr>
            <a:grpSpLocks noChangeAspect="1"/>
          </p:cNvGrpSpPr>
          <p:nvPr/>
        </p:nvGrpSpPr>
        <p:grpSpPr>
          <a:xfrm>
            <a:off x="3743585" y="722971"/>
            <a:ext cx="5009633" cy="3597342"/>
            <a:chOff x="3048000" y="438149"/>
            <a:chExt cx="5566259" cy="3997047"/>
          </a:xfrm>
        </p:grpSpPr>
        <p:pic>
          <p:nvPicPr>
            <p:cNvPr id="15" name="Picture 14">
              <a:extLst>
                <a:ext uri="{FF2B5EF4-FFF2-40B4-BE49-F238E27FC236}">
                  <a16:creationId xmlns:a16="http://schemas.microsoft.com/office/drawing/2014/main" id="{6A56C0E1-CC13-6BF7-30AE-F9EE25D1CCB6}"/>
                </a:ext>
              </a:extLst>
            </p:cNvPr>
            <p:cNvPicPr>
              <a:picLocks noChangeAspect="1"/>
            </p:cNvPicPr>
            <p:nvPr/>
          </p:nvPicPr>
          <p:blipFill rotWithShape="1">
            <a:blip r:embed="rId4"/>
            <a:srcRect l="8494"/>
            <a:stretch/>
          </p:blipFill>
          <p:spPr>
            <a:xfrm>
              <a:off x="3048000" y="438149"/>
              <a:ext cx="5566259" cy="3997047"/>
            </a:xfrm>
            <a:prstGeom prst="rect">
              <a:avLst/>
            </a:prstGeom>
          </p:spPr>
        </p:pic>
        <p:sp>
          <p:nvSpPr>
            <p:cNvPr id="10" name="TextBox 9">
              <a:extLst>
                <a:ext uri="{FF2B5EF4-FFF2-40B4-BE49-F238E27FC236}">
                  <a16:creationId xmlns:a16="http://schemas.microsoft.com/office/drawing/2014/main" id="{878F3363-B45C-20DC-7E1B-130D3067F814}"/>
                </a:ext>
              </a:extLst>
            </p:cNvPr>
            <p:cNvSpPr txBox="1"/>
            <p:nvPr/>
          </p:nvSpPr>
          <p:spPr>
            <a:xfrm>
              <a:off x="5181600" y="2495550"/>
              <a:ext cx="1371600" cy="369332"/>
            </a:xfrm>
            <a:prstGeom prst="rect">
              <a:avLst/>
            </a:prstGeom>
            <a:noFill/>
          </p:spPr>
          <p:txBody>
            <a:bodyPr wrap="square" rtlCol="0">
              <a:spAutoFit/>
            </a:bodyPr>
            <a:lstStyle/>
            <a:p>
              <a:r>
                <a:rPr lang="en-US" dirty="0">
                  <a:solidFill>
                    <a:schemeClr val="bg1"/>
                  </a:solidFill>
                </a:rPr>
                <a:t>Study Field</a:t>
              </a:r>
            </a:p>
          </p:txBody>
        </p:sp>
        <p:sp>
          <p:nvSpPr>
            <p:cNvPr id="11" name="TextBox 10">
              <a:extLst>
                <a:ext uri="{FF2B5EF4-FFF2-40B4-BE49-F238E27FC236}">
                  <a16:creationId xmlns:a16="http://schemas.microsoft.com/office/drawing/2014/main" id="{9EE04D79-D51B-4B7C-A7F8-F4CFE2FF5D72}"/>
                </a:ext>
              </a:extLst>
            </p:cNvPr>
            <p:cNvSpPr txBox="1"/>
            <p:nvPr/>
          </p:nvSpPr>
          <p:spPr>
            <a:xfrm>
              <a:off x="5029200" y="754618"/>
              <a:ext cx="2514600" cy="369332"/>
            </a:xfrm>
            <a:prstGeom prst="rect">
              <a:avLst/>
            </a:prstGeom>
            <a:noFill/>
          </p:spPr>
          <p:txBody>
            <a:bodyPr wrap="square" rtlCol="0">
              <a:spAutoFit/>
            </a:bodyPr>
            <a:lstStyle/>
            <a:p>
              <a:r>
                <a:rPr lang="en-US" dirty="0">
                  <a:solidFill>
                    <a:schemeClr val="bg1"/>
                  </a:solidFill>
                </a:rPr>
                <a:t>Uncultivated Control</a:t>
              </a:r>
            </a:p>
          </p:txBody>
        </p:sp>
        <p:cxnSp>
          <p:nvCxnSpPr>
            <p:cNvPr id="17" name="Straight Arrow Connector 16">
              <a:extLst>
                <a:ext uri="{FF2B5EF4-FFF2-40B4-BE49-F238E27FC236}">
                  <a16:creationId xmlns:a16="http://schemas.microsoft.com/office/drawing/2014/main" id="{E2EF0DCC-2A9E-819E-E486-EC8C5FFBF61C}"/>
                </a:ext>
              </a:extLst>
            </p:cNvPr>
            <p:cNvCxnSpPr>
              <a:cxnSpLocks/>
              <a:stCxn id="11" idx="1"/>
            </p:cNvCxnSpPr>
            <p:nvPr/>
          </p:nvCxnSpPr>
          <p:spPr>
            <a:xfrm flipH="1">
              <a:off x="4543006" y="939284"/>
              <a:ext cx="486194" cy="4179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6" name="Title 1">
            <a:extLst>
              <a:ext uri="{FF2B5EF4-FFF2-40B4-BE49-F238E27FC236}">
                <a16:creationId xmlns:a16="http://schemas.microsoft.com/office/drawing/2014/main" id="{6263346F-DB88-61B7-0ACA-AA8FB5B81010}"/>
              </a:ext>
            </a:extLst>
          </p:cNvPr>
          <p:cNvSpPr txBox="1">
            <a:spLocks/>
          </p:cNvSpPr>
          <p:nvPr/>
        </p:nvSpPr>
        <p:spPr bwMode="auto">
          <a:xfrm>
            <a:off x="5486400" y="4660853"/>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Materials and Methods</a:t>
            </a:r>
          </a:p>
        </p:txBody>
      </p:sp>
      <p:pic>
        <p:nvPicPr>
          <p:cNvPr id="7" name="Content Placeholder 8" descr="A picture containing grass&#10;&#10;Description automatically generated">
            <a:extLst>
              <a:ext uri="{FF2B5EF4-FFF2-40B4-BE49-F238E27FC236}">
                <a16:creationId xmlns:a16="http://schemas.microsoft.com/office/drawing/2014/main" id="{D43EBC2C-AD00-32DE-932F-42568A5235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7076016" y="2637366"/>
            <a:ext cx="1828800" cy="1545167"/>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266190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E018B-BAE1-E1DC-BD4E-14825564B97F}"/>
              </a:ext>
            </a:extLst>
          </p:cNvPr>
          <p:cNvSpPr>
            <a:spLocks noGrp="1"/>
          </p:cNvSpPr>
          <p:nvPr>
            <p:ph type="title"/>
          </p:nvPr>
        </p:nvSpPr>
        <p:spPr>
          <a:xfrm>
            <a:off x="457200" y="438150"/>
            <a:ext cx="8229600" cy="742950"/>
          </a:xfrm>
        </p:spPr>
        <p:txBody>
          <a:bodyPr>
            <a:normAutofit/>
          </a:bodyPr>
          <a:lstStyle/>
          <a:p>
            <a:r>
              <a:rPr lang="en-US" dirty="0"/>
              <a:t>Identifying Uncultivated Controls</a:t>
            </a:r>
          </a:p>
        </p:txBody>
      </p:sp>
      <p:sp>
        <p:nvSpPr>
          <p:cNvPr id="4" name="Slide Number Placeholder 3">
            <a:extLst>
              <a:ext uri="{FF2B5EF4-FFF2-40B4-BE49-F238E27FC236}">
                <a16:creationId xmlns:a16="http://schemas.microsoft.com/office/drawing/2014/main" id="{47C4130E-6F79-3E5C-4C5F-3BE1EB415631}"/>
              </a:ext>
            </a:extLst>
          </p:cNvPr>
          <p:cNvSpPr>
            <a:spLocks noGrp="1"/>
          </p:cNvSpPr>
          <p:nvPr>
            <p:ph type="sldNum" sz="quarter" idx="10"/>
          </p:nvPr>
        </p:nvSpPr>
        <p:spPr/>
        <p:txBody>
          <a:bodyPr/>
          <a:lstStyle/>
          <a:p>
            <a:pPr>
              <a:defRPr/>
            </a:pPr>
            <a:fld id="{67ED70C6-FDCB-5747-9A21-CEFC4DDC4D7F}" type="slidenum">
              <a:rPr lang="en-US" smtClean="0"/>
              <a:pPr>
                <a:defRPr/>
              </a:pPr>
              <a:t>16</a:t>
            </a:fld>
            <a:endParaRPr lang="en-US" dirty="0"/>
          </a:p>
        </p:txBody>
      </p:sp>
      <p:pic>
        <p:nvPicPr>
          <p:cNvPr id="9" name="Picture 8">
            <a:extLst>
              <a:ext uri="{FF2B5EF4-FFF2-40B4-BE49-F238E27FC236}">
                <a16:creationId xmlns:a16="http://schemas.microsoft.com/office/drawing/2014/main" id="{2CCAC76F-9A4C-2329-0440-089F809F7FEC}"/>
              </a:ext>
            </a:extLst>
          </p:cNvPr>
          <p:cNvPicPr>
            <a:picLocks noChangeAspect="1"/>
          </p:cNvPicPr>
          <p:nvPr/>
        </p:nvPicPr>
        <p:blipFill rotWithShape="1">
          <a:blip r:embed="rId3"/>
          <a:srcRect l="45833" t="24814" r="16667" b="15926"/>
          <a:stretch/>
        </p:blipFill>
        <p:spPr>
          <a:xfrm>
            <a:off x="4953000" y="1312164"/>
            <a:ext cx="3429000" cy="3048000"/>
          </a:xfrm>
          <a:prstGeom prst="rect">
            <a:avLst/>
          </a:prstGeom>
        </p:spPr>
      </p:pic>
      <p:pic>
        <p:nvPicPr>
          <p:cNvPr id="11" name="Picture 10">
            <a:extLst>
              <a:ext uri="{FF2B5EF4-FFF2-40B4-BE49-F238E27FC236}">
                <a16:creationId xmlns:a16="http://schemas.microsoft.com/office/drawing/2014/main" id="{C086658E-FD4C-E4E5-08C5-970E671C80EE}"/>
              </a:ext>
            </a:extLst>
          </p:cNvPr>
          <p:cNvPicPr>
            <a:picLocks noChangeAspect="1"/>
          </p:cNvPicPr>
          <p:nvPr/>
        </p:nvPicPr>
        <p:blipFill rotWithShape="1">
          <a:blip r:embed="rId4"/>
          <a:srcRect l="52501" t="25511" r="6600" b="15230"/>
          <a:stretch/>
        </p:blipFill>
        <p:spPr>
          <a:xfrm>
            <a:off x="603504" y="1312163"/>
            <a:ext cx="3739896" cy="3048001"/>
          </a:xfrm>
          <a:prstGeom prst="rect">
            <a:avLst/>
          </a:prstGeom>
        </p:spPr>
      </p:pic>
      <p:sp>
        <p:nvSpPr>
          <p:cNvPr id="12" name="Star: 5 Points 11">
            <a:extLst>
              <a:ext uri="{FF2B5EF4-FFF2-40B4-BE49-F238E27FC236}">
                <a16:creationId xmlns:a16="http://schemas.microsoft.com/office/drawing/2014/main" id="{CE31E7CC-316E-A589-BDEC-6A5A1BC16CEE}"/>
              </a:ext>
            </a:extLst>
          </p:cNvPr>
          <p:cNvSpPr/>
          <p:nvPr/>
        </p:nvSpPr>
        <p:spPr>
          <a:xfrm>
            <a:off x="1371600" y="2571750"/>
            <a:ext cx="182880" cy="18288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906B1125-3D18-B58E-AADC-27AD8DFC271B}"/>
              </a:ext>
            </a:extLst>
          </p:cNvPr>
          <p:cNvSpPr/>
          <p:nvPr/>
        </p:nvSpPr>
        <p:spPr>
          <a:xfrm>
            <a:off x="6248400" y="2769870"/>
            <a:ext cx="182880" cy="18288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E1256DB-37AE-98D7-BD56-C86840DFF4B3}"/>
              </a:ext>
            </a:extLst>
          </p:cNvPr>
          <p:cNvSpPr txBox="1"/>
          <p:nvPr/>
        </p:nvSpPr>
        <p:spPr>
          <a:xfrm>
            <a:off x="609600" y="1288018"/>
            <a:ext cx="1371600" cy="369332"/>
          </a:xfrm>
          <a:prstGeom prst="rect">
            <a:avLst/>
          </a:prstGeom>
          <a:noFill/>
        </p:spPr>
        <p:txBody>
          <a:bodyPr wrap="square" rtlCol="0">
            <a:spAutoFit/>
          </a:bodyPr>
          <a:lstStyle/>
          <a:p>
            <a:r>
              <a:rPr lang="en-US" dirty="0">
                <a:solidFill>
                  <a:schemeClr val="bg1"/>
                </a:solidFill>
              </a:rPr>
              <a:t>Now</a:t>
            </a:r>
          </a:p>
        </p:txBody>
      </p:sp>
      <p:sp>
        <p:nvSpPr>
          <p:cNvPr id="15" name="TextBox 14">
            <a:extLst>
              <a:ext uri="{FF2B5EF4-FFF2-40B4-BE49-F238E27FC236}">
                <a16:creationId xmlns:a16="http://schemas.microsoft.com/office/drawing/2014/main" id="{DE5D5C08-04FA-4058-7434-D820E73BCC34}"/>
              </a:ext>
            </a:extLst>
          </p:cNvPr>
          <p:cNvSpPr txBox="1"/>
          <p:nvPr/>
        </p:nvSpPr>
        <p:spPr>
          <a:xfrm>
            <a:off x="5029200" y="1288018"/>
            <a:ext cx="1371600" cy="369332"/>
          </a:xfrm>
          <a:prstGeom prst="rect">
            <a:avLst/>
          </a:prstGeom>
          <a:noFill/>
        </p:spPr>
        <p:txBody>
          <a:bodyPr wrap="square" rtlCol="0">
            <a:spAutoFit/>
          </a:bodyPr>
          <a:lstStyle/>
          <a:p>
            <a:r>
              <a:rPr lang="en-US" dirty="0">
                <a:solidFill>
                  <a:schemeClr val="bg1"/>
                </a:solidFill>
              </a:rPr>
              <a:t>1937</a:t>
            </a:r>
          </a:p>
        </p:txBody>
      </p:sp>
    </p:spTree>
    <p:custDataLst>
      <p:tags r:id="rId1"/>
    </p:custDataLst>
    <p:extLst>
      <p:ext uri="{BB962C8B-B14F-4D97-AF65-F5344CB8AC3E}">
        <p14:creationId xmlns:p14="http://schemas.microsoft.com/office/powerpoint/2010/main" val="1599843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DE8900-E221-B6B2-064A-4E71F5D7984C}"/>
              </a:ext>
            </a:extLst>
          </p:cNvPr>
          <p:cNvSpPr>
            <a:spLocks noGrp="1"/>
          </p:cNvSpPr>
          <p:nvPr>
            <p:ph type="title"/>
          </p:nvPr>
        </p:nvSpPr>
        <p:spPr>
          <a:xfrm>
            <a:off x="457200" y="417158"/>
            <a:ext cx="8229600" cy="742950"/>
          </a:xfrm>
        </p:spPr>
        <p:txBody>
          <a:bodyPr/>
          <a:lstStyle/>
          <a:p>
            <a:r>
              <a:rPr lang="en-US" sz="3600" dirty="0"/>
              <a:t>Soil Analysis</a:t>
            </a:r>
          </a:p>
        </p:txBody>
      </p:sp>
      <p:sp>
        <p:nvSpPr>
          <p:cNvPr id="21" name="Slide Number Placeholder 20">
            <a:extLst>
              <a:ext uri="{FF2B5EF4-FFF2-40B4-BE49-F238E27FC236}">
                <a16:creationId xmlns:a16="http://schemas.microsoft.com/office/drawing/2014/main" id="{5706BC66-4C2D-4FE5-9E35-2A936CC7C896}"/>
              </a:ext>
            </a:extLst>
          </p:cNvPr>
          <p:cNvSpPr>
            <a:spLocks noGrp="1"/>
          </p:cNvSpPr>
          <p:nvPr>
            <p:ph type="sldNum" sz="quarter" idx="10"/>
          </p:nvPr>
        </p:nvSpPr>
        <p:spPr/>
        <p:txBody>
          <a:bodyPr/>
          <a:lstStyle/>
          <a:p>
            <a:fld id="{2F8EF95E-660F-6F48-9B3C-B3F93E20ACE1}" type="slidenum">
              <a:rPr lang="en-US" smtClean="0"/>
              <a:pPr/>
              <a:t>17</a:t>
            </a:fld>
            <a:endParaRPr lang="en-US" dirty="0"/>
          </a:p>
        </p:txBody>
      </p:sp>
      <p:sp>
        <p:nvSpPr>
          <p:cNvPr id="5" name="Text Placeholder 4">
            <a:extLst>
              <a:ext uri="{FF2B5EF4-FFF2-40B4-BE49-F238E27FC236}">
                <a16:creationId xmlns:a16="http://schemas.microsoft.com/office/drawing/2014/main" id="{2F68BCD8-35B2-449D-AE2D-11ABD2F50B7D}"/>
              </a:ext>
            </a:extLst>
          </p:cNvPr>
          <p:cNvSpPr>
            <a:spLocks noGrp="1"/>
          </p:cNvSpPr>
          <p:nvPr>
            <p:ph sz="half" idx="4294967295"/>
          </p:nvPr>
        </p:nvSpPr>
        <p:spPr>
          <a:xfrm>
            <a:off x="0" y="1041400"/>
            <a:ext cx="4806950" cy="3663950"/>
          </a:xfrm>
        </p:spPr>
        <p:txBody>
          <a:bodyPr/>
          <a:lstStyle/>
          <a:p>
            <a:pPr marL="257168" indent="-257168">
              <a:spcBef>
                <a:spcPts val="450"/>
              </a:spcBef>
              <a:buFont typeface="Arial" panose="020B0604020202020204" pitchFamily="34" charset="0"/>
              <a:buChar char="•"/>
            </a:pPr>
            <a:endParaRPr lang="en-US" dirty="0">
              <a:solidFill>
                <a:srgbClr val="000000"/>
              </a:solidFill>
              <a:ea typeface="Calibri" panose="020F0502020204030204" pitchFamily="34" charset="0"/>
            </a:endParaRPr>
          </a:p>
          <a:p>
            <a:endParaRPr lang="en-US" dirty="0"/>
          </a:p>
        </p:txBody>
      </p:sp>
      <p:pic>
        <p:nvPicPr>
          <p:cNvPr id="9" name="Picture 8" descr="A picture containing indoor, toy, plastic&#10;&#10;Description automatically generated">
            <a:extLst>
              <a:ext uri="{FF2B5EF4-FFF2-40B4-BE49-F238E27FC236}">
                <a16:creationId xmlns:a16="http://schemas.microsoft.com/office/drawing/2014/main" id="{E5D0FE75-3796-4396-883D-66831C383A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313543" y="1538606"/>
            <a:ext cx="2586489" cy="1939869"/>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appliance, white goods&#10;&#10;Description automatically generated">
            <a:extLst>
              <a:ext uri="{FF2B5EF4-FFF2-40B4-BE49-F238E27FC236}">
                <a16:creationId xmlns:a16="http://schemas.microsoft.com/office/drawing/2014/main" id="{0278A709-E1F1-4905-BFA7-191F3FCBD3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206432" y="1296545"/>
            <a:ext cx="2601635" cy="2408846"/>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063D012B-953E-48F2-BE0B-90D68F31A73F}"/>
              </a:ext>
            </a:extLst>
          </p:cNvPr>
          <p:cNvGrpSpPr/>
          <p:nvPr/>
        </p:nvGrpSpPr>
        <p:grpSpPr>
          <a:xfrm>
            <a:off x="457200" y="1223638"/>
            <a:ext cx="2380781" cy="3058430"/>
            <a:chOff x="240226" y="711137"/>
            <a:chExt cx="2127653" cy="2629345"/>
          </a:xfrm>
        </p:grpSpPr>
        <p:pic>
          <p:nvPicPr>
            <p:cNvPr id="6" name="Picture 5" descr="A picture containing sale, several, corn&#10;&#10;Description automatically generated">
              <a:extLst>
                <a:ext uri="{FF2B5EF4-FFF2-40B4-BE49-F238E27FC236}">
                  <a16:creationId xmlns:a16="http://schemas.microsoft.com/office/drawing/2014/main" id="{2E6FB447-3E1E-46AA-A0F9-49267F5B5C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0226" y="711137"/>
              <a:ext cx="2127653" cy="2232450"/>
            </a:xfrm>
            <a:prstGeom prst="rect">
              <a:avLst/>
            </a:prstGeom>
          </p:spPr>
        </p:pic>
        <p:sp>
          <p:nvSpPr>
            <p:cNvPr id="10" name="TextBox 9">
              <a:extLst>
                <a:ext uri="{FF2B5EF4-FFF2-40B4-BE49-F238E27FC236}">
                  <a16:creationId xmlns:a16="http://schemas.microsoft.com/office/drawing/2014/main" id="{19B728E6-8C01-4E3D-97F0-E30DD3F6924C}"/>
                </a:ext>
              </a:extLst>
            </p:cNvPr>
            <p:cNvSpPr txBox="1"/>
            <p:nvPr/>
          </p:nvSpPr>
          <p:spPr>
            <a:xfrm>
              <a:off x="617823" y="2943587"/>
              <a:ext cx="1447800" cy="39689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Air Dried</a:t>
              </a:r>
            </a:p>
          </p:txBody>
        </p:sp>
      </p:grpSp>
      <p:cxnSp>
        <p:nvCxnSpPr>
          <p:cNvPr id="13" name="Straight Arrow Connector 12">
            <a:extLst>
              <a:ext uri="{FF2B5EF4-FFF2-40B4-BE49-F238E27FC236}">
                <a16:creationId xmlns:a16="http://schemas.microsoft.com/office/drawing/2014/main" id="{88A07D19-2E29-4858-93D7-A658B5AFD501}"/>
              </a:ext>
            </a:extLst>
          </p:cNvPr>
          <p:cNvCxnSpPr>
            <a:cxnSpLocks/>
          </p:cNvCxnSpPr>
          <p:nvPr/>
        </p:nvCxnSpPr>
        <p:spPr>
          <a:xfrm>
            <a:off x="2971800" y="2634238"/>
            <a:ext cx="58124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0A656B3-5263-44C7-9F45-FEE0B927B02D}"/>
              </a:ext>
            </a:extLst>
          </p:cNvPr>
          <p:cNvSpPr txBox="1"/>
          <p:nvPr/>
        </p:nvSpPr>
        <p:spPr>
          <a:xfrm>
            <a:off x="6308774" y="3766232"/>
            <a:ext cx="2561793"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Dry Aggregate Distribution</a:t>
            </a:r>
          </a:p>
        </p:txBody>
      </p:sp>
      <p:cxnSp>
        <p:nvCxnSpPr>
          <p:cNvPr id="19" name="Straight Arrow Connector 18">
            <a:extLst>
              <a:ext uri="{FF2B5EF4-FFF2-40B4-BE49-F238E27FC236}">
                <a16:creationId xmlns:a16="http://schemas.microsoft.com/office/drawing/2014/main" id="{C17269DD-25DA-4E03-BF40-6D8DA92222BE}"/>
              </a:ext>
            </a:extLst>
          </p:cNvPr>
          <p:cNvCxnSpPr>
            <a:cxnSpLocks/>
          </p:cNvCxnSpPr>
          <p:nvPr/>
        </p:nvCxnSpPr>
        <p:spPr>
          <a:xfrm>
            <a:off x="5667160" y="2634238"/>
            <a:ext cx="58124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1F8AF07-CC1C-4026-9DCF-B5311ACB2628}"/>
              </a:ext>
            </a:extLst>
          </p:cNvPr>
          <p:cNvSpPr txBox="1"/>
          <p:nvPr/>
        </p:nvSpPr>
        <p:spPr>
          <a:xfrm>
            <a:off x="3636852" y="3762492"/>
            <a:ext cx="1934038"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Mehlich</a:t>
            </a:r>
            <a:r>
              <a:rPr lang="en-US" sz="2400" dirty="0">
                <a:latin typeface="Arial" panose="020B0604020202020204" pitchFamily="34" charset="0"/>
                <a:cs typeface="Arial" panose="020B0604020202020204" pitchFamily="34" charset="0"/>
              </a:rPr>
              <a:t> 3 P</a:t>
            </a:r>
          </a:p>
        </p:txBody>
      </p:sp>
      <p:sp>
        <p:nvSpPr>
          <p:cNvPr id="22" name="Title 1">
            <a:extLst>
              <a:ext uri="{FF2B5EF4-FFF2-40B4-BE49-F238E27FC236}">
                <a16:creationId xmlns:a16="http://schemas.microsoft.com/office/drawing/2014/main" id="{ABD49C98-0D4A-B634-1BAF-F4CD5E225CF4}"/>
              </a:ext>
            </a:extLst>
          </p:cNvPr>
          <p:cNvSpPr txBox="1">
            <a:spLocks/>
          </p:cNvSpPr>
          <p:nvPr/>
        </p:nvSpPr>
        <p:spPr bwMode="auto">
          <a:xfrm>
            <a:off x="5486400" y="4660853"/>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Materials and Methods</a:t>
            </a:r>
          </a:p>
        </p:txBody>
      </p:sp>
    </p:spTree>
    <p:custDataLst>
      <p:tags r:id="rId1"/>
    </p:custDataLst>
    <p:extLst>
      <p:ext uri="{BB962C8B-B14F-4D97-AF65-F5344CB8AC3E}">
        <p14:creationId xmlns:p14="http://schemas.microsoft.com/office/powerpoint/2010/main" val="4169630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E1CAB3-6FA5-81D8-5823-6A041D330F9E}"/>
              </a:ext>
            </a:extLst>
          </p:cNvPr>
          <p:cNvGrpSpPr/>
          <p:nvPr/>
        </p:nvGrpSpPr>
        <p:grpSpPr>
          <a:xfrm>
            <a:off x="4487826" y="1511318"/>
            <a:ext cx="4298053" cy="2352294"/>
            <a:chOff x="4541147" y="1733550"/>
            <a:chExt cx="4298053" cy="2352294"/>
          </a:xfrm>
        </p:grpSpPr>
        <p:pic>
          <p:nvPicPr>
            <p:cNvPr id="8" name="Picture 7">
              <a:extLst>
                <a:ext uri="{FF2B5EF4-FFF2-40B4-BE49-F238E27FC236}">
                  <a16:creationId xmlns:a16="http://schemas.microsoft.com/office/drawing/2014/main" id="{B972E1A9-9BEF-7B49-401B-820581AF0AD7}"/>
                </a:ext>
              </a:extLst>
            </p:cNvPr>
            <p:cNvPicPr>
              <a:picLocks noChangeAspect="1"/>
            </p:cNvPicPr>
            <p:nvPr/>
          </p:nvPicPr>
          <p:blipFill rotWithShape="1">
            <a:blip r:embed="rId4"/>
            <a:srcRect t="5004" b="91663"/>
            <a:stretch/>
          </p:blipFill>
          <p:spPr>
            <a:xfrm>
              <a:off x="4541147" y="1733550"/>
              <a:ext cx="4298053" cy="152400"/>
            </a:xfrm>
            <a:prstGeom prst="rect">
              <a:avLst/>
            </a:prstGeom>
          </p:spPr>
        </p:pic>
        <p:pic>
          <p:nvPicPr>
            <p:cNvPr id="7" name="Picture 6">
              <a:extLst>
                <a:ext uri="{FF2B5EF4-FFF2-40B4-BE49-F238E27FC236}">
                  <a16:creationId xmlns:a16="http://schemas.microsoft.com/office/drawing/2014/main" id="{A0986CB2-DB71-371E-D8EB-A17685366664}"/>
                </a:ext>
              </a:extLst>
            </p:cNvPr>
            <p:cNvPicPr>
              <a:picLocks noChangeAspect="1"/>
            </p:cNvPicPr>
            <p:nvPr/>
          </p:nvPicPr>
          <p:blipFill rotWithShape="1">
            <a:blip r:embed="rId5">
              <a:extLst>
                <a:ext uri="{28A0092B-C50C-407E-A947-70E740481C1C}">
                  <a14:useLocalDpi xmlns:a14="http://schemas.microsoft.com/office/drawing/2010/main" val="0"/>
                </a:ext>
              </a:extLst>
            </a:blip>
            <a:srcRect l="6079" t="51883"/>
            <a:stretch/>
          </p:blipFill>
          <p:spPr bwMode="auto">
            <a:xfrm>
              <a:off x="4800600" y="1885950"/>
              <a:ext cx="4038600" cy="2199894"/>
            </a:xfrm>
            <a:prstGeom prst="rect">
              <a:avLst/>
            </a:prstGeom>
            <a:noFill/>
          </p:spPr>
        </p:pic>
      </p:grpSp>
      <p:sp>
        <p:nvSpPr>
          <p:cNvPr id="2" name="Title 1">
            <a:extLst>
              <a:ext uri="{FF2B5EF4-FFF2-40B4-BE49-F238E27FC236}">
                <a16:creationId xmlns:a16="http://schemas.microsoft.com/office/drawing/2014/main" id="{0F16CE2F-5893-886D-DB37-7F802C915D8F}"/>
              </a:ext>
            </a:extLst>
          </p:cNvPr>
          <p:cNvSpPr>
            <a:spLocks noGrp="1"/>
          </p:cNvSpPr>
          <p:nvPr>
            <p:ph type="title"/>
          </p:nvPr>
        </p:nvSpPr>
        <p:spPr>
          <a:xfrm>
            <a:off x="457200" y="361950"/>
            <a:ext cx="8229600" cy="742950"/>
          </a:xfrm>
        </p:spPr>
        <p:txBody>
          <a:bodyPr/>
          <a:lstStyle/>
          <a:p>
            <a:r>
              <a:rPr lang="en-US" dirty="0"/>
              <a:t>Mehlich-3 P Soil Concentrations</a:t>
            </a:r>
          </a:p>
        </p:txBody>
      </p:sp>
      <p:sp>
        <p:nvSpPr>
          <p:cNvPr id="15" name="Content Placeholder 14">
            <a:extLst>
              <a:ext uri="{FF2B5EF4-FFF2-40B4-BE49-F238E27FC236}">
                <a16:creationId xmlns:a16="http://schemas.microsoft.com/office/drawing/2014/main" id="{AE3F720C-DADA-AEDA-CF56-7594373D8332}"/>
              </a:ext>
            </a:extLst>
          </p:cNvPr>
          <p:cNvSpPr>
            <a:spLocks noGrp="1"/>
          </p:cNvSpPr>
          <p:nvPr>
            <p:ph idx="1"/>
          </p:nvPr>
        </p:nvSpPr>
        <p:spPr>
          <a:xfrm>
            <a:off x="457200" y="3995738"/>
            <a:ext cx="8229600" cy="481012"/>
          </a:xfrm>
        </p:spPr>
        <p:txBody>
          <a:bodyPr/>
          <a:lstStyle/>
          <a:p>
            <a:r>
              <a:rPr lang="en-US" sz="1800" dirty="0"/>
              <a:t>No evidence for stratification in soils with high P concentrations</a:t>
            </a:r>
          </a:p>
        </p:txBody>
      </p:sp>
      <p:sp>
        <p:nvSpPr>
          <p:cNvPr id="5" name="Slide Number Placeholder 4">
            <a:extLst>
              <a:ext uri="{FF2B5EF4-FFF2-40B4-BE49-F238E27FC236}">
                <a16:creationId xmlns:a16="http://schemas.microsoft.com/office/drawing/2014/main" id="{B15310DB-97FB-D351-DE10-51E695EAD0A9}"/>
              </a:ext>
            </a:extLst>
          </p:cNvPr>
          <p:cNvSpPr>
            <a:spLocks noGrp="1"/>
          </p:cNvSpPr>
          <p:nvPr>
            <p:ph type="sldNum" sz="quarter" idx="10"/>
          </p:nvPr>
        </p:nvSpPr>
        <p:spPr/>
        <p:txBody>
          <a:bodyPr/>
          <a:lstStyle/>
          <a:p>
            <a:pPr>
              <a:defRPr/>
            </a:pPr>
            <a:fld id="{2F8EF95E-660F-6F48-9B3C-B3F93E20ACE1}" type="slidenum">
              <a:rPr lang="en-US" smtClean="0"/>
              <a:pPr>
                <a:defRPr/>
              </a:pPr>
              <a:t>18</a:t>
            </a:fld>
            <a:endParaRPr lang="en-US" dirty="0"/>
          </a:p>
        </p:txBody>
      </p:sp>
      <p:pic>
        <p:nvPicPr>
          <p:cNvPr id="6" name="Picture 5">
            <a:extLst>
              <a:ext uri="{FF2B5EF4-FFF2-40B4-BE49-F238E27FC236}">
                <a16:creationId xmlns:a16="http://schemas.microsoft.com/office/drawing/2014/main" id="{362B25D6-5122-C733-289D-1134EB3827F8}"/>
              </a:ext>
            </a:extLst>
          </p:cNvPr>
          <p:cNvPicPr>
            <a:picLocks noChangeAspect="1"/>
          </p:cNvPicPr>
          <p:nvPr/>
        </p:nvPicPr>
        <p:blipFill rotWithShape="1">
          <a:blip r:embed="rId5">
            <a:extLst>
              <a:ext uri="{28A0092B-C50C-407E-A947-70E740481C1C}">
                <a14:useLocalDpi xmlns:a14="http://schemas.microsoft.com/office/drawing/2010/main" val="0"/>
              </a:ext>
            </a:extLst>
          </a:blip>
          <a:srcRect l="4306" t="4345" b="45545"/>
          <a:stretch/>
        </p:blipFill>
        <p:spPr bwMode="auto">
          <a:xfrm>
            <a:off x="609600" y="1499650"/>
            <a:ext cx="4114800" cy="2362200"/>
          </a:xfrm>
          <a:prstGeom prst="rect">
            <a:avLst/>
          </a:prstGeom>
          <a:noFill/>
        </p:spPr>
      </p:pic>
      <p:sp>
        <p:nvSpPr>
          <p:cNvPr id="11" name="TextBox 10">
            <a:extLst>
              <a:ext uri="{FF2B5EF4-FFF2-40B4-BE49-F238E27FC236}">
                <a16:creationId xmlns:a16="http://schemas.microsoft.com/office/drawing/2014/main" id="{FCFE9824-F969-E7E3-0CAB-63C135FE355D}"/>
              </a:ext>
            </a:extLst>
          </p:cNvPr>
          <p:cNvSpPr txBox="1"/>
          <p:nvPr/>
        </p:nvSpPr>
        <p:spPr>
          <a:xfrm>
            <a:off x="3429000" y="1123950"/>
            <a:ext cx="2362200" cy="369332"/>
          </a:xfrm>
          <a:prstGeom prst="rect">
            <a:avLst/>
          </a:prstGeom>
          <a:noFill/>
        </p:spPr>
        <p:txBody>
          <a:bodyPr wrap="square" rtlCol="0">
            <a:spAutoFit/>
          </a:bodyPr>
          <a:lstStyle/>
          <a:p>
            <a:pPr algn="ctr"/>
            <a:r>
              <a:rPr lang="en-US" dirty="0"/>
              <a:t>Mehlich-3 P (mg/kg)</a:t>
            </a:r>
          </a:p>
        </p:txBody>
      </p:sp>
      <p:sp>
        <p:nvSpPr>
          <p:cNvPr id="13" name="TextBox 12">
            <a:extLst>
              <a:ext uri="{FF2B5EF4-FFF2-40B4-BE49-F238E27FC236}">
                <a16:creationId xmlns:a16="http://schemas.microsoft.com/office/drawing/2014/main" id="{68FC7150-8CAC-8CEE-4FD4-9CEE3BE9860D}"/>
              </a:ext>
            </a:extLst>
          </p:cNvPr>
          <p:cNvSpPr txBox="1"/>
          <p:nvPr/>
        </p:nvSpPr>
        <p:spPr>
          <a:xfrm rot="16200000">
            <a:off x="-657087" y="2519422"/>
            <a:ext cx="2362200" cy="369332"/>
          </a:xfrm>
          <a:prstGeom prst="rect">
            <a:avLst/>
          </a:prstGeom>
          <a:noFill/>
          <a:ln>
            <a:noFill/>
          </a:ln>
        </p:spPr>
        <p:txBody>
          <a:bodyPr wrap="square" rtlCol="0">
            <a:spAutoFit/>
          </a:bodyPr>
          <a:lstStyle/>
          <a:p>
            <a:pPr algn="ctr"/>
            <a:r>
              <a:rPr lang="en-US" dirty="0"/>
              <a:t>Depth (cm)</a:t>
            </a:r>
          </a:p>
        </p:txBody>
      </p:sp>
      <p:sp>
        <p:nvSpPr>
          <p:cNvPr id="14" name="Rectangle 13">
            <a:extLst>
              <a:ext uri="{FF2B5EF4-FFF2-40B4-BE49-F238E27FC236}">
                <a16:creationId xmlns:a16="http://schemas.microsoft.com/office/drawing/2014/main" id="{3FD73605-0B17-4664-73FC-F00B275C45BA}"/>
              </a:ext>
            </a:extLst>
          </p:cNvPr>
          <p:cNvSpPr/>
          <p:nvPr/>
        </p:nvSpPr>
        <p:spPr>
          <a:xfrm>
            <a:off x="914400" y="1663718"/>
            <a:ext cx="7726680" cy="548640"/>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41213507-C5F8-EFF2-FC43-262194984978}"/>
              </a:ext>
            </a:extLst>
          </p:cNvPr>
          <p:cNvSpPr txBox="1">
            <a:spLocks/>
          </p:cNvSpPr>
          <p:nvPr/>
        </p:nvSpPr>
        <p:spPr bwMode="auto">
          <a:xfrm>
            <a:off x="6457950" y="4660853"/>
            <a:ext cx="188595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Results</a:t>
            </a:r>
          </a:p>
        </p:txBody>
      </p:sp>
      <p:sp>
        <p:nvSpPr>
          <p:cNvPr id="17" name="Rectangle 16">
            <a:extLst>
              <a:ext uri="{FF2B5EF4-FFF2-40B4-BE49-F238E27FC236}">
                <a16:creationId xmlns:a16="http://schemas.microsoft.com/office/drawing/2014/main" id="{8B0BCAEC-46C7-89F0-36B3-7A1DDC41E994}"/>
              </a:ext>
            </a:extLst>
          </p:cNvPr>
          <p:cNvSpPr/>
          <p:nvPr/>
        </p:nvSpPr>
        <p:spPr>
          <a:xfrm>
            <a:off x="762000" y="3714750"/>
            <a:ext cx="1524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A11194-FBD4-33A2-5E07-DA50979BA363}"/>
              </a:ext>
            </a:extLst>
          </p:cNvPr>
          <p:cNvSpPr/>
          <p:nvPr/>
        </p:nvSpPr>
        <p:spPr>
          <a:xfrm>
            <a:off x="914400" y="3831336"/>
            <a:ext cx="374904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3798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A55F59-EF10-4054-BCAF-0BF5EC527A90}"/>
              </a:ext>
            </a:extLst>
          </p:cNvPr>
          <p:cNvPicPr>
            <a:picLocks noGrp="1" noChangeAspect="1"/>
          </p:cNvPicPr>
          <p:nvPr>
            <p:ph idx="4294967295"/>
          </p:nvPr>
        </p:nvPicPr>
        <p:blipFill rotWithShape="1">
          <a:blip r:embed="rId4"/>
          <a:srcRect l="25975"/>
          <a:stretch/>
        </p:blipFill>
        <p:spPr>
          <a:xfrm>
            <a:off x="2743199" y="438150"/>
            <a:ext cx="5634831" cy="4038600"/>
          </a:xfrm>
          <a:prstGeom prst="rect">
            <a:avLst/>
          </a:prstGeom>
        </p:spPr>
      </p:pic>
      <p:sp>
        <p:nvSpPr>
          <p:cNvPr id="7" name="Title 6">
            <a:extLst>
              <a:ext uri="{FF2B5EF4-FFF2-40B4-BE49-F238E27FC236}">
                <a16:creationId xmlns:a16="http://schemas.microsoft.com/office/drawing/2014/main" id="{2137BD2A-EE13-43F0-A0EA-023AA812DFF2}"/>
              </a:ext>
            </a:extLst>
          </p:cNvPr>
          <p:cNvSpPr>
            <a:spLocks noGrp="1"/>
          </p:cNvSpPr>
          <p:nvPr>
            <p:ph type="title"/>
          </p:nvPr>
        </p:nvSpPr>
        <p:spPr>
          <a:xfrm>
            <a:off x="457200" y="209550"/>
            <a:ext cx="3733800" cy="822960"/>
          </a:xfrm>
          <a:solidFill>
            <a:schemeClr val="bg1"/>
          </a:solidFill>
        </p:spPr>
        <p:txBody>
          <a:bodyPr/>
          <a:lstStyle/>
          <a:p>
            <a:r>
              <a:rPr lang="en-US" dirty="0"/>
              <a:t>Recommended Soil Health Practices</a:t>
            </a:r>
          </a:p>
        </p:txBody>
      </p:sp>
      <p:sp>
        <p:nvSpPr>
          <p:cNvPr id="4" name="Slide Number Placeholder 3">
            <a:extLst>
              <a:ext uri="{FF2B5EF4-FFF2-40B4-BE49-F238E27FC236}">
                <a16:creationId xmlns:a16="http://schemas.microsoft.com/office/drawing/2014/main" id="{8540767A-8F53-4F70-BA97-18007A11DEEB}"/>
              </a:ext>
            </a:extLst>
          </p:cNvPr>
          <p:cNvSpPr>
            <a:spLocks noGrp="1"/>
          </p:cNvSpPr>
          <p:nvPr>
            <p:ph type="sldNum" sz="quarter" idx="10"/>
          </p:nvPr>
        </p:nvSpPr>
        <p:spPr/>
        <p:txBody>
          <a:bodyPr/>
          <a:lstStyle/>
          <a:p>
            <a:pPr>
              <a:defRPr/>
            </a:pPr>
            <a:fld id="{67ED70C6-FDCB-5747-9A21-CEFC4DDC4D7F}" type="slidenum">
              <a:rPr lang="en-US" smtClean="0"/>
              <a:pPr>
                <a:defRPr/>
              </a:pPr>
              <a:t>1</a:t>
            </a:fld>
            <a:endParaRPr lang="en-US" dirty="0"/>
          </a:p>
        </p:txBody>
      </p:sp>
      <p:sp>
        <p:nvSpPr>
          <p:cNvPr id="8" name="Rectangle 7">
            <a:extLst>
              <a:ext uri="{FF2B5EF4-FFF2-40B4-BE49-F238E27FC236}">
                <a16:creationId xmlns:a16="http://schemas.microsoft.com/office/drawing/2014/main" id="{DD091B99-0175-45B2-A41B-BDFDF3FA5997}"/>
              </a:ext>
            </a:extLst>
          </p:cNvPr>
          <p:cNvSpPr/>
          <p:nvPr/>
        </p:nvSpPr>
        <p:spPr>
          <a:xfrm>
            <a:off x="5105400" y="666750"/>
            <a:ext cx="533400" cy="3733800"/>
          </a:xfrm>
          <a:prstGeom prst="rect">
            <a:avLst/>
          </a:prstGeom>
          <a:noFill/>
          <a:ln w="762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9059757-D41E-4D0E-87CC-302244B20C3F}"/>
              </a:ext>
            </a:extLst>
          </p:cNvPr>
          <p:cNvSpPr txBox="1"/>
          <p:nvPr/>
        </p:nvSpPr>
        <p:spPr>
          <a:xfrm>
            <a:off x="838200" y="1112907"/>
            <a:ext cx="1828800" cy="338554"/>
          </a:xfrm>
          <a:prstGeom prst="rect">
            <a:avLst/>
          </a:prstGeom>
          <a:solidFill>
            <a:schemeClr val="bg2">
              <a:lumMod val="75000"/>
            </a:schemeClr>
          </a:solidFill>
        </p:spPr>
        <p:txBody>
          <a:bodyPr wrap="square" rtlCol="0" anchor="ctr">
            <a:spAutoFit/>
          </a:bodyPr>
          <a:lstStyle/>
          <a:p>
            <a:r>
              <a:rPr lang="en-US" sz="1600" dirty="0" err="1"/>
              <a:t>Conserv</a:t>
            </a:r>
            <a:r>
              <a:rPr lang="en-US" sz="1600" dirty="0"/>
              <a:t> Rotation</a:t>
            </a:r>
          </a:p>
        </p:txBody>
      </p:sp>
      <p:sp>
        <p:nvSpPr>
          <p:cNvPr id="10" name="TextBox 9">
            <a:extLst>
              <a:ext uri="{FF2B5EF4-FFF2-40B4-BE49-F238E27FC236}">
                <a16:creationId xmlns:a16="http://schemas.microsoft.com/office/drawing/2014/main" id="{46995500-E08C-4B8B-8E09-E2762F422052}"/>
              </a:ext>
            </a:extLst>
          </p:cNvPr>
          <p:cNvSpPr txBox="1"/>
          <p:nvPr/>
        </p:nvSpPr>
        <p:spPr>
          <a:xfrm>
            <a:off x="838200" y="1566962"/>
            <a:ext cx="1828800" cy="369332"/>
          </a:xfrm>
          <a:prstGeom prst="rect">
            <a:avLst/>
          </a:prstGeom>
          <a:solidFill>
            <a:schemeClr val="bg2">
              <a:lumMod val="75000"/>
            </a:schemeClr>
          </a:solidFill>
        </p:spPr>
        <p:txBody>
          <a:bodyPr wrap="square" rtlCol="0" anchor="ctr">
            <a:spAutoFit/>
          </a:bodyPr>
          <a:lstStyle/>
          <a:p>
            <a:r>
              <a:rPr lang="en-US" dirty="0"/>
              <a:t>Cover Crop</a:t>
            </a:r>
          </a:p>
        </p:txBody>
      </p:sp>
      <p:sp>
        <p:nvSpPr>
          <p:cNvPr id="11" name="TextBox 10">
            <a:extLst>
              <a:ext uri="{FF2B5EF4-FFF2-40B4-BE49-F238E27FC236}">
                <a16:creationId xmlns:a16="http://schemas.microsoft.com/office/drawing/2014/main" id="{7ED2FE4A-A3AE-4510-81C6-AC367C51252C}"/>
              </a:ext>
            </a:extLst>
          </p:cNvPr>
          <p:cNvSpPr txBox="1"/>
          <p:nvPr/>
        </p:nvSpPr>
        <p:spPr>
          <a:xfrm>
            <a:off x="838199" y="2547998"/>
            <a:ext cx="1828800" cy="369332"/>
          </a:xfrm>
          <a:prstGeom prst="rect">
            <a:avLst/>
          </a:prstGeom>
          <a:solidFill>
            <a:schemeClr val="bg2">
              <a:lumMod val="75000"/>
            </a:schemeClr>
          </a:solidFill>
        </p:spPr>
        <p:txBody>
          <a:bodyPr wrap="square" rtlCol="0" anchor="ctr">
            <a:spAutoFit/>
          </a:bodyPr>
          <a:lstStyle/>
          <a:p>
            <a:r>
              <a:rPr lang="en-US" dirty="0"/>
              <a:t>No-Till</a:t>
            </a:r>
          </a:p>
        </p:txBody>
      </p:sp>
      <p:sp>
        <p:nvSpPr>
          <p:cNvPr id="12" name="TextBox 11">
            <a:extLst>
              <a:ext uri="{FF2B5EF4-FFF2-40B4-BE49-F238E27FC236}">
                <a16:creationId xmlns:a16="http://schemas.microsoft.com/office/drawing/2014/main" id="{5067B6C7-4CA5-46A7-AEE6-3E02C251F7F9}"/>
              </a:ext>
            </a:extLst>
          </p:cNvPr>
          <p:cNvSpPr txBox="1"/>
          <p:nvPr/>
        </p:nvSpPr>
        <p:spPr>
          <a:xfrm>
            <a:off x="838200" y="2057480"/>
            <a:ext cx="1828800" cy="369332"/>
          </a:xfrm>
          <a:prstGeom prst="rect">
            <a:avLst/>
          </a:prstGeom>
          <a:solidFill>
            <a:schemeClr val="bg2">
              <a:lumMod val="75000"/>
            </a:schemeClr>
          </a:solidFill>
        </p:spPr>
        <p:txBody>
          <a:bodyPr wrap="square" rtlCol="0" anchor="ctr">
            <a:spAutoFit/>
          </a:bodyPr>
          <a:lstStyle/>
          <a:p>
            <a:r>
              <a:rPr lang="en-US" dirty="0"/>
              <a:t>Mulch Tillage</a:t>
            </a:r>
          </a:p>
        </p:txBody>
      </p:sp>
      <p:sp>
        <p:nvSpPr>
          <p:cNvPr id="14" name="TextBox 13">
            <a:extLst>
              <a:ext uri="{FF2B5EF4-FFF2-40B4-BE49-F238E27FC236}">
                <a16:creationId xmlns:a16="http://schemas.microsoft.com/office/drawing/2014/main" id="{12A560E3-C946-4761-8EB7-422EEB55F2A4}"/>
              </a:ext>
            </a:extLst>
          </p:cNvPr>
          <p:cNvSpPr txBox="1"/>
          <p:nvPr/>
        </p:nvSpPr>
        <p:spPr>
          <a:xfrm>
            <a:off x="838198" y="3038516"/>
            <a:ext cx="1828800" cy="369332"/>
          </a:xfrm>
          <a:prstGeom prst="rect">
            <a:avLst/>
          </a:prstGeom>
          <a:solidFill>
            <a:schemeClr val="bg2">
              <a:lumMod val="75000"/>
            </a:schemeClr>
          </a:solidFill>
        </p:spPr>
        <p:txBody>
          <a:bodyPr wrap="square" rtlCol="0" anchor="ctr">
            <a:spAutoFit/>
          </a:bodyPr>
          <a:lstStyle/>
          <a:p>
            <a:r>
              <a:rPr lang="en-US" dirty="0"/>
              <a:t>Mulching</a:t>
            </a:r>
          </a:p>
        </p:txBody>
      </p:sp>
      <p:sp>
        <p:nvSpPr>
          <p:cNvPr id="15" name="TextBox 14">
            <a:extLst>
              <a:ext uri="{FF2B5EF4-FFF2-40B4-BE49-F238E27FC236}">
                <a16:creationId xmlns:a16="http://schemas.microsoft.com/office/drawing/2014/main" id="{697E07CC-B109-4E60-A64F-567334FEDD0D}"/>
              </a:ext>
            </a:extLst>
          </p:cNvPr>
          <p:cNvSpPr txBox="1"/>
          <p:nvPr/>
        </p:nvSpPr>
        <p:spPr>
          <a:xfrm>
            <a:off x="838200" y="3529034"/>
            <a:ext cx="1828800" cy="369332"/>
          </a:xfrm>
          <a:prstGeom prst="rect">
            <a:avLst/>
          </a:prstGeom>
          <a:solidFill>
            <a:schemeClr val="bg2">
              <a:lumMod val="75000"/>
            </a:schemeClr>
          </a:solidFill>
        </p:spPr>
        <p:txBody>
          <a:bodyPr wrap="square" rtlCol="0" anchor="ctr">
            <a:spAutoFit/>
          </a:bodyPr>
          <a:lstStyle/>
          <a:p>
            <a:r>
              <a:rPr lang="en-US" dirty="0"/>
              <a:t>Nutrient </a:t>
            </a:r>
            <a:r>
              <a:rPr lang="en-US" dirty="0" err="1"/>
              <a:t>Mgmt</a:t>
            </a:r>
            <a:endParaRPr lang="en-US" dirty="0"/>
          </a:p>
        </p:txBody>
      </p:sp>
      <p:sp>
        <p:nvSpPr>
          <p:cNvPr id="16" name="TextBox 15">
            <a:extLst>
              <a:ext uri="{FF2B5EF4-FFF2-40B4-BE49-F238E27FC236}">
                <a16:creationId xmlns:a16="http://schemas.microsoft.com/office/drawing/2014/main" id="{01669D58-93BB-45AB-9041-DB0E6767F718}"/>
              </a:ext>
            </a:extLst>
          </p:cNvPr>
          <p:cNvSpPr txBox="1"/>
          <p:nvPr/>
        </p:nvSpPr>
        <p:spPr>
          <a:xfrm>
            <a:off x="838200" y="4019550"/>
            <a:ext cx="1828800" cy="369332"/>
          </a:xfrm>
          <a:prstGeom prst="rect">
            <a:avLst/>
          </a:prstGeom>
          <a:solidFill>
            <a:schemeClr val="bg2">
              <a:lumMod val="75000"/>
            </a:schemeClr>
          </a:solidFill>
        </p:spPr>
        <p:txBody>
          <a:bodyPr wrap="square" rtlCol="0" anchor="ctr">
            <a:spAutoFit/>
          </a:bodyPr>
          <a:lstStyle/>
          <a:p>
            <a:r>
              <a:rPr lang="en-US" dirty="0"/>
              <a:t>Pest </a:t>
            </a:r>
            <a:r>
              <a:rPr lang="en-US" dirty="0" err="1"/>
              <a:t>Mgmt</a:t>
            </a:r>
            <a:endParaRPr lang="en-US" dirty="0"/>
          </a:p>
        </p:txBody>
      </p:sp>
    </p:spTree>
    <p:custDataLst>
      <p:tags r:id="rId1"/>
    </p:custDataLst>
    <p:extLst>
      <p:ext uri="{BB962C8B-B14F-4D97-AF65-F5344CB8AC3E}">
        <p14:creationId xmlns:p14="http://schemas.microsoft.com/office/powerpoint/2010/main" val="2713524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E1CAB3-6FA5-81D8-5823-6A041D330F9E}"/>
              </a:ext>
            </a:extLst>
          </p:cNvPr>
          <p:cNvGrpSpPr/>
          <p:nvPr/>
        </p:nvGrpSpPr>
        <p:grpSpPr>
          <a:xfrm>
            <a:off x="4487826" y="1511318"/>
            <a:ext cx="4298053" cy="2352294"/>
            <a:chOff x="4541147" y="1733550"/>
            <a:chExt cx="4298053" cy="2352294"/>
          </a:xfrm>
        </p:grpSpPr>
        <p:pic>
          <p:nvPicPr>
            <p:cNvPr id="8" name="Picture 7">
              <a:extLst>
                <a:ext uri="{FF2B5EF4-FFF2-40B4-BE49-F238E27FC236}">
                  <a16:creationId xmlns:a16="http://schemas.microsoft.com/office/drawing/2014/main" id="{B972E1A9-9BEF-7B49-401B-820581AF0AD7}"/>
                </a:ext>
              </a:extLst>
            </p:cNvPr>
            <p:cNvPicPr>
              <a:picLocks noChangeAspect="1"/>
            </p:cNvPicPr>
            <p:nvPr/>
          </p:nvPicPr>
          <p:blipFill rotWithShape="1">
            <a:blip r:embed="rId4"/>
            <a:srcRect t="5004" b="91663"/>
            <a:stretch/>
          </p:blipFill>
          <p:spPr>
            <a:xfrm>
              <a:off x="4541147" y="1733550"/>
              <a:ext cx="4298053" cy="152400"/>
            </a:xfrm>
            <a:prstGeom prst="rect">
              <a:avLst/>
            </a:prstGeom>
          </p:spPr>
        </p:pic>
        <p:pic>
          <p:nvPicPr>
            <p:cNvPr id="7" name="Picture 6">
              <a:extLst>
                <a:ext uri="{FF2B5EF4-FFF2-40B4-BE49-F238E27FC236}">
                  <a16:creationId xmlns:a16="http://schemas.microsoft.com/office/drawing/2014/main" id="{A0986CB2-DB71-371E-D8EB-A17685366664}"/>
                </a:ext>
              </a:extLst>
            </p:cNvPr>
            <p:cNvPicPr>
              <a:picLocks noChangeAspect="1"/>
            </p:cNvPicPr>
            <p:nvPr/>
          </p:nvPicPr>
          <p:blipFill rotWithShape="1">
            <a:blip r:embed="rId5">
              <a:extLst>
                <a:ext uri="{28A0092B-C50C-407E-A947-70E740481C1C}">
                  <a14:useLocalDpi xmlns:a14="http://schemas.microsoft.com/office/drawing/2010/main" val="0"/>
                </a:ext>
              </a:extLst>
            </a:blip>
            <a:srcRect l="6079" t="51883"/>
            <a:stretch/>
          </p:blipFill>
          <p:spPr bwMode="auto">
            <a:xfrm>
              <a:off x="4800600" y="1885950"/>
              <a:ext cx="4038600" cy="2199894"/>
            </a:xfrm>
            <a:prstGeom prst="rect">
              <a:avLst/>
            </a:prstGeom>
            <a:noFill/>
          </p:spPr>
        </p:pic>
      </p:grpSp>
      <p:sp>
        <p:nvSpPr>
          <p:cNvPr id="2" name="Title 1">
            <a:extLst>
              <a:ext uri="{FF2B5EF4-FFF2-40B4-BE49-F238E27FC236}">
                <a16:creationId xmlns:a16="http://schemas.microsoft.com/office/drawing/2014/main" id="{0F16CE2F-5893-886D-DB37-7F802C915D8F}"/>
              </a:ext>
            </a:extLst>
          </p:cNvPr>
          <p:cNvSpPr>
            <a:spLocks noGrp="1"/>
          </p:cNvSpPr>
          <p:nvPr>
            <p:ph type="title"/>
          </p:nvPr>
        </p:nvSpPr>
        <p:spPr>
          <a:xfrm>
            <a:off x="457200" y="361950"/>
            <a:ext cx="8229600" cy="742950"/>
          </a:xfrm>
        </p:spPr>
        <p:txBody>
          <a:bodyPr/>
          <a:lstStyle/>
          <a:p>
            <a:r>
              <a:rPr lang="en-US" dirty="0"/>
              <a:t>Mehlich-3 P Soil Concentrations</a:t>
            </a:r>
          </a:p>
        </p:txBody>
      </p:sp>
      <p:sp>
        <p:nvSpPr>
          <p:cNvPr id="5" name="Slide Number Placeholder 4">
            <a:extLst>
              <a:ext uri="{FF2B5EF4-FFF2-40B4-BE49-F238E27FC236}">
                <a16:creationId xmlns:a16="http://schemas.microsoft.com/office/drawing/2014/main" id="{B15310DB-97FB-D351-DE10-51E695EAD0A9}"/>
              </a:ext>
            </a:extLst>
          </p:cNvPr>
          <p:cNvSpPr>
            <a:spLocks noGrp="1"/>
          </p:cNvSpPr>
          <p:nvPr>
            <p:ph type="sldNum" sz="quarter" idx="10"/>
          </p:nvPr>
        </p:nvSpPr>
        <p:spPr/>
        <p:txBody>
          <a:bodyPr/>
          <a:lstStyle/>
          <a:p>
            <a:pPr>
              <a:defRPr/>
            </a:pPr>
            <a:fld id="{2F8EF95E-660F-6F48-9B3C-B3F93E20ACE1}" type="slidenum">
              <a:rPr lang="en-US" smtClean="0"/>
              <a:pPr>
                <a:defRPr/>
              </a:pPr>
              <a:t>19</a:t>
            </a:fld>
            <a:endParaRPr lang="en-US" dirty="0"/>
          </a:p>
        </p:txBody>
      </p:sp>
      <p:pic>
        <p:nvPicPr>
          <p:cNvPr id="6" name="Picture 5">
            <a:extLst>
              <a:ext uri="{FF2B5EF4-FFF2-40B4-BE49-F238E27FC236}">
                <a16:creationId xmlns:a16="http://schemas.microsoft.com/office/drawing/2014/main" id="{362B25D6-5122-C733-289D-1134EB3827F8}"/>
              </a:ext>
            </a:extLst>
          </p:cNvPr>
          <p:cNvPicPr>
            <a:picLocks noChangeAspect="1"/>
          </p:cNvPicPr>
          <p:nvPr/>
        </p:nvPicPr>
        <p:blipFill rotWithShape="1">
          <a:blip r:embed="rId5">
            <a:extLst>
              <a:ext uri="{28A0092B-C50C-407E-A947-70E740481C1C}">
                <a14:useLocalDpi xmlns:a14="http://schemas.microsoft.com/office/drawing/2010/main" val="0"/>
              </a:ext>
            </a:extLst>
          </a:blip>
          <a:srcRect l="4306" t="4345" b="45545"/>
          <a:stretch/>
        </p:blipFill>
        <p:spPr bwMode="auto">
          <a:xfrm>
            <a:off x="609600" y="1483396"/>
            <a:ext cx="4114800" cy="2362200"/>
          </a:xfrm>
          <a:prstGeom prst="rect">
            <a:avLst/>
          </a:prstGeom>
          <a:noFill/>
        </p:spPr>
      </p:pic>
      <p:sp>
        <p:nvSpPr>
          <p:cNvPr id="11" name="TextBox 10">
            <a:extLst>
              <a:ext uri="{FF2B5EF4-FFF2-40B4-BE49-F238E27FC236}">
                <a16:creationId xmlns:a16="http://schemas.microsoft.com/office/drawing/2014/main" id="{FCFE9824-F969-E7E3-0CAB-63C135FE355D}"/>
              </a:ext>
            </a:extLst>
          </p:cNvPr>
          <p:cNvSpPr txBox="1"/>
          <p:nvPr/>
        </p:nvSpPr>
        <p:spPr>
          <a:xfrm>
            <a:off x="3429000" y="1123950"/>
            <a:ext cx="2362200" cy="369332"/>
          </a:xfrm>
          <a:prstGeom prst="rect">
            <a:avLst/>
          </a:prstGeom>
          <a:noFill/>
        </p:spPr>
        <p:txBody>
          <a:bodyPr wrap="square" rtlCol="0">
            <a:spAutoFit/>
          </a:bodyPr>
          <a:lstStyle/>
          <a:p>
            <a:pPr algn="ctr"/>
            <a:r>
              <a:rPr lang="en-US" dirty="0"/>
              <a:t>Mehlich-3 P (mg/kg)</a:t>
            </a:r>
          </a:p>
        </p:txBody>
      </p:sp>
      <p:sp>
        <p:nvSpPr>
          <p:cNvPr id="13" name="TextBox 12">
            <a:extLst>
              <a:ext uri="{FF2B5EF4-FFF2-40B4-BE49-F238E27FC236}">
                <a16:creationId xmlns:a16="http://schemas.microsoft.com/office/drawing/2014/main" id="{68FC7150-8CAC-8CEE-4FD4-9CEE3BE9860D}"/>
              </a:ext>
            </a:extLst>
          </p:cNvPr>
          <p:cNvSpPr txBox="1"/>
          <p:nvPr/>
        </p:nvSpPr>
        <p:spPr>
          <a:xfrm rot="16200000">
            <a:off x="-679966" y="2507753"/>
            <a:ext cx="2362200" cy="369332"/>
          </a:xfrm>
          <a:prstGeom prst="rect">
            <a:avLst/>
          </a:prstGeom>
          <a:noFill/>
        </p:spPr>
        <p:txBody>
          <a:bodyPr wrap="square" rtlCol="0">
            <a:spAutoFit/>
          </a:bodyPr>
          <a:lstStyle/>
          <a:p>
            <a:pPr algn="ctr"/>
            <a:r>
              <a:rPr lang="en-US" dirty="0"/>
              <a:t>Depth (cm)</a:t>
            </a:r>
          </a:p>
        </p:txBody>
      </p:sp>
      <p:sp>
        <p:nvSpPr>
          <p:cNvPr id="14" name="Rectangle 13">
            <a:extLst>
              <a:ext uri="{FF2B5EF4-FFF2-40B4-BE49-F238E27FC236}">
                <a16:creationId xmlns:a16="http://schemas.microsoft.com/office/drawing/2014/main" id="{3FD73605-0B17-4664-73FC-F00B275C45BA}"/>
              </a:ext>
            </a:extLst>
          </p:cNvPr>
          <p:cNvSpPr/>
          <p:nvPr/>
        </p:nvSpPr>
        <p:spPr>
          <a:xfrm>
            <a:off x="914400" y="2343150"/>
            <a:ext cx="7726680" cy="1482152"/>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A113B71-A734-CBEA-6AFD-BE3080642CCC}"/>
              </a:ext>
            </a:extLst>
          </p:cNvPr>
          <p:cNvSpPr txBox="1">
            <a:spLocks/>
          </p:cNvSpPr>
          <p:nvPr/>
        </p:nvSpPr>
        <p:spPr bwMode="auto">
          <a:xfrm>
            <a:off x="6457950" y="4660853"/>
            <a:ext cx="188595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Results</a:t>
            </a:r>
          </a:p>
        </p:txBody>
      </p:sp>
      <p:sp>
        <p:nvSpPr>
          <p:cNvPr id="4" name="Rectangle 3">
            <a:extLst>
              <a:ext uri="{FF2B5EF4-FFF2-40B4-BE49-F238E27FC236}">
                <a16:creationId xmlns:a16="http://schemas.microsoft.com/office/drawing/2014/main" id="{62D01957-29ED-A1B2-E12D-24A37EC9018D}"/>
              </a:ext>
            </a:extLst>
          </p:cNvPr>
          <p:cNvSpPr/>
          <p:nvPr/>
        </p:nvSpPr>
        <p:spPr>
          <a:xfrm>
            <a:off x="762000" y="3714750"/>
            <a:ext cx="1524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FA5F83-285A-A46D-05ED-A6F05CC830EF}"/>
              </a:ext>
            </a:extLst>
          </p:cNvPr>
          <p:cNvSpPr/>
          <p:nvPr/>
        </p:nvSpPr>
        <p:spPr>
          <a:xfrm>
            <a:off x="914400" y="3831336"/>
            <a:ext cx="374904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AE3F720C-DADA-AEDA-CF56-7594373D8332}"/>
              </a:ext>
            </a:extLst>
          </p:cNvPr>
          <p:cNvSpPr>
            <a:spLocks noGrp="1"/>
          </p:cNvSpPr>
          <p:nvPr>
            <p:ph idx="1"/>
          </p:nvPr>
        </p:nvSpPr>
        <p:spPr>
          <a:xfrm>
            <a:off x="457200" y="3879886"/>
            <a:ext cx="8229600" cy="596864"/>
          </a:xfrm>
        </p:spPr>
        <p:txBody>
          <a:bodyPr/>
          <a:lstStyle/>
          <a:p>
            <a:r>
              <a:rPr lang="en-US" sz="1800" dirty="0"/>
              <a:t>Subsurface P accumulation in several P-enriched fields (3 soil health, 2 conventional)</a:t>
            </a:r>
          </a:p>
        </p:txBody>
      </p:sp>
    </p:spTree>
    <p:custDataLst>
      <p:tags r:id="rId1"/>
    </p:custDataLst>
    <p:extLst>
      <p:ext uri="{BB962C8B-B14F-4D97-AF65-F5344CB8AC3E}">
        <p14:creationId xmlns:p14="http://schemas.microsoft.com/office/powerpoint/2010/main" val="3735935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CD049B-E984-229F-1504-5E65E8D480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4" t="91739"/>
          <a:stretch/>
        </p:blipFill>
        <p:spPr bwMode="auto">
          <a:xfrm>
            <a:off x="597408" y="3990140"/>
            <a:ext cx="7936992" cy="486610"/>
          </a:xfrm>
          <a:prstGeom prst="rect">
            <a:avLst/>
          </a:prstGeom>
          <a:noFill/>
        </p:spPr>
      </p:pic>
      <p:sp>
        <p:nvSpPr>
          <p:cNvPr id="2" name="Title 1">
            <a:extLst>
              <a:ext uri="{FF2B5EF4-FFF2-40B4-BE49-F238E27FC236}">
                <a16:creationId xmlns:a16="http://schemas.microsoft.com/office/drawing/2014/main" id="{F9DC26C5-B66F-26CA-03F5-11AB980E20D6}"/>
              </a:ext>
            </a:extLst>
          </p:cNvPr>
          <p:cNvSpPr>
            <a:spLocks noGrp="1"/>
          </p:cNvSpPr>
          <p:nvPr>
            <p:ph type="title"/>
          </p:nvPr>
        </p:nvSpPr>
        <p:spPr>
          <a:xfrm>
            <a:off x="457200" y="381000"/>
            <a:ext cx="8229600" cy="742950"/>
          </a:xfrm>
        </p:spPr>
        <p:txBody>
          <a:bodyPr/>
          <a:lstStyle/>
          <a:p>
            <a:r>
              <a:rPr lang="en-US" dirty="0"/>
              <a:t>Dry Aggregate Distribution</a:t>
            </a:r>
          </a:p>
        </p:txBody>
      </p:sp>
      <p:sp>
        <p:nvSpPr>
          <p:cNvPr id="3" name="Slide Number Placeholder 2">
            <a:extLst>
              <a:ext uri="{FF2B5EF4-FFF2-40B4-BE49-F238E27FC236}">
                <a16:creationId xmlns:a16="http://schemas.microsoft.com/office/drawing/2014/main" id="{B6EB4D8F-1829-E5CD-A585-5B7202828E46}"/>
              </a:ext>
            </a:extLst>
          </p:cNvPr>
          <p:cNvSpPr>
            <a:spLocks noGrp="1"/>
          </p:cNvSpPr>
          <p:nvPr>
            <p:ph type="sldNum" sz="quarter" idx="10"/>
          </p:nvPr>
        </p:nvSpPr>
        <p:spPr/>
        <p:txBody>
          <a:bodyPr/>
          <a:lstStyle/>
          <a:p>
            <a:pPr>
              <a:defRPr/>
            </a:pPr>
            <a:fld id="{388F1A38-2662-714D-BA55-F0640804B748}" type="slidenum">
              <a:rPr lang="en-US" smtClean="0"/>
              <a:pPr>
                <a:defRPr/>
              </a:pPr>
              <a:t>20</a:t>
            </a:fld>
            <a:endParaRPr lang="en-US" dirty="0"/>
          </a:p>
        </p:txBody>
      </p:sp>
      <p:pic>
        <p:nvPicPr>
          <p:cNvPr id="4" name="Picture 3">
            <a:extLst>
              <a:ext uri="{FF2B5EF4-FFF2-40B4-BE49-F238E27FC236}">
                <a16:creationId xmlns:a16="http://schemas.microsoft.com/office/drawing/2014/main" id="{89B085A9-45D3-9681-9671-3B855D972616}"/>
              </a:ext>
            </a:extLst>
          </p:cNvPr>
          <p:cNvPicPr>
            <a:picLocks noChangeAspect="1"/>
          </p:cNvPicPr>
          <p:nvPr/>
        </p:nvPicPr>
        <p:blipFill rotWithShape="1">
          <a:blip r:embed="rId5"/>
          <a:srcRect l="3436" t="2255" b="50645"/>
          <a:stretch/>
        </p:blipFill>
        <p:spPr>
          <a:xfrm>
            <a:off x="599447" y="1162050"/>
            <a:ext cx="7934953" cy="2781300"/>
          </a:xfrm>
          <a:prstGeom prst="rect">
            <a:avLst/>
          </a:prstGeom>
        </p:spPr>
      </p:pic>
      <p:sp>
        <p:nvSpPr>
          <p:cNvPr id="7" name="Title 1">
            <a:extLst>
              <a:ext uri="{FF2B5EF4-FFF2-40B4-BE49-F238E27FC236}">
                <a16:creationId xmlns:a16="http://schemas.microsoft.com/office/drawing/2014/main" id="{829E755F-BA62-37FF-2DAE-7CA24C39FD61}"/>
              </a:ext>
            </a:extLst>
          </p:cNvPr>
          <p:cNvSpPr txBox="1">
            <a:spLocks/>
          </p:cNvSpPr>
          <p:nvPr/>
        </p:nvSpPr>
        <p:spPr bwMode="auto">
          <a:xfrm>
            <a:off x="6457950" y="4660853"/>
            <a:ext cx="188595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Results</a:t>
            </a:r>
          </a:p>
        </p:txBody>
      </p:sp>
      <p:grpSp>
        <p:nvGrpSpPr>
          <p:cNvPr id="8" name="Group 7">
            <a:extLst>
              <a:ext uri="{FF2B5EF4-FFF2-40B4-BE49-F238E27FC236}">
                <a16:creationId xmlns:a16="http://schemas.microsoft.com/office/drawing/2014/main" id="{ECC529D3-9C30-A1E4-9CEB-6EB27B0BCE45}"/>
              </a:ext>
            </a:extLst>
          </p:cNvPr>
          <p:cNvGrpSpPr/>
          <p:nvPr/>
        </p:nvGrpSpPr>
        <p:grpSpPr>
          <a:xfrm>
            <a:off x="2362200" y="2266949"/>
            <a:ext cx="381000" cy="1188522"/>
            <a:chOff x="3251200" y="2877237"/>
            <a:chExt cx="508000" cy="1584697"/>
          </a:xfrm>
        </p:grpSpPr>
        <p:cxnSp>
          <p:nvCxnSpPr>
            <p:cNvPr id="9" name="Straight Arrow Connector 8">
              <a:extLst>
                <a:ext uri="{FF2B5EF4-FFF2-40B4-BE49-F238E27FC236}">
                  <a16:creationId xmlns:a16="http://schemas.microsoft.com/office/drawing/2014/main" id="{6B54AE47-B9B3-9AA4-2B98-DE973EFBEB2C}"/>
                </a:ext>
              </a:extLst>
            </p:cNvPr>
            <p:cNvCxnSpPr/>
            <p:nvPr/>
          </p:nvCxnSpPr>
          <p:spPr>
            <a:xfrm>
              <a:off x="3251200" y="4004734"/>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482148F-6B13-39C8-186A-41A3F580DE28}"/>
                </a:ext>
              </a:extLst>
            </p:cNvPr>
            <p:cNvCxnSpPr/>
            <p:nvPr/>
          </p:nvCxnSpPr>
          <p:spPr>
            <a:xfrm>
              <a:off x="3759200" y="2877237"/>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42339278-AD1E-C9CB-504B-A9296464977F}"/>
              </a:ext>
            </a:extLst>
          </p:cNvPr>
          <p:cNvGrpSpPr/>
          <p:nvPr/>
        </p:nvGrpSpPr>
        <p:grpSpPr>
          <a:xfrm>
            <a:off x="5943600" y="2343150"/>
            <a:ext cx="381000" cy="963735"/>
            <a:chOff x="3251200" y="3176954"/>
            <a:chExt cx="508000" cy="1284980"/>
          </a:xfrm>
        </p:grpSpPr>
        <p:cxnSp>
          <p:nvCxnSpPr>
            <p:cNvPr id="13" name="Straight Arrow Connector 12">
              <a:extLst>
                <a:ext uri="{FF2B5EF4-FFF2-40B4-BE49-F238E27FC236}">
                  <a16:creationId xmlns:a16="http://schemas.microsoft.com/office/drawing/2014/main" id="{B4F42F8C-6662-D89D-EB86-8C64E7B37185}"/>
                </a:ext>
              </a:extLst>
            </p:cNvPr>
            <p:cNvCxnSpPr/>
            <p:nvPr/>
          </p:nvCxnSpPr>
          <p:spPr>
            <a:xfrm>
              <a:off x="3251200" y="4004734"/>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FBD2980-58B1-9858-6961-23D208B44A8B}"/>
                </a:ext>
              </a:extLst>
            </p:cNvPr>
            <p:cNvCxnSpPr/>
            <p:nvPr/>
          </p:nvCxnSpPr>
          <p:spPr>
            <a:xfrm>
              <a:off x="3759200" y="3176954"/>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1480D513-02BD-C4AF-D92D-96584DB97653}"/>
              </a:ext>
            </a:extLst>
          </p:cNvPr>
          <p:cNvSpPr txBox="1"/>
          <p:nvPr/>
        </p:nvSpPr>
        <p:spPr>
          <a:xfrm>
            <a:off x="4610102" y="1373030"/>
            <a:ext cx="2057395" cy="923330"/>
          </a:xfrm>
          <a:prstGeom prst="rect">
            <a:avLst/>
          </a:prstGeom>
          <a:noFill/>
        </p:spPr>
        <p:txBody>
          <a:bodyPr wrap="square" rtlCol="0">
            <a:spAutoFit/>
          </a:bodyPr>
          <a:lstStyle/>
          <a:p>
            <a:r>
              <a:rPr lang="en-US" dirty="0"/>
              <a:t>1.6 to 15 x more soil on 16 and 30 sieves</a:t>
            </a:r>
          </a:p>
        </p:txBody>
      </p:sp>
      <p:sp>
        <p:nvSpPr>
          <p:cNvPr id="16" name="TextBox 15">
            <a:extLst>
              <a:ext uri="{FF2B5EF4-FFF2-40B4-BE49-F238E27FC236}">
                <a16:creationId xmlns:a16="http://schemas.microsoft.com/office/drawing/2014/main" id="{18DB704E-BFFC-0A83-F541-F5FF7757FA21}"/>
              </a:ext>
            </a:extLst>
          </p:cNvPr>
          <p:cNvSpPr txBox="1"/>
          <p:nvPr/>
        </p:nvSpPr>
        <p:spPr>
          <a:xfrm rot="16200000">
            <a:off x="-1144488" y="2402473"/>
            <a:ext cx="3200400" cy="338554"/>
          </a:xfrm>
          <a:prstGeom prst="rect">
            <a:avLst/>
          </a:prstGeom>
          <a:noFill/>
          <a:ln>
            <a:noFill/>
          </a:ln>
        </p:spPr>
        <p:txBody>
          <a:bodyPr wrap="square" rtlCol="0">
            <a:spAutoFit/>
          </a:bodyPr>
          <a:lstStyle/>
          <a:p>
            <a:pPr algn="ctr"/>
            <a:r>
              <a:rPr lang="en-US" sz="1600" dirty="0"/>
              <a:t>Dry Aggregate Retention (g/kg)</a:t>
            </a:r>
            <a:endParaRPr lang="en-US" sz="2000" dirty="0"/>
          </a:p>
        </p:txBody>
      </p:sp>
    </p:spTree>
    <p:custDataLst>
      <p:tags r:id="rId1"/>
    </p:custDataLst>
    <p:extLst>
      <p:ext uri="{BB962C8B-B14F-4D97-AF65-F5344CB8AC3E}">
        <p14:creationId xmlns:p14="http://schemas.microsoft.com/office/powerpoint/2010/main" val="3046375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B63E56-5597-0363-EB75-1F86B2FAE1A2}"/>
              </a:ext>
            </a:extLst>
          </p:cNvPr>
          <p:cNvSpPr>
            <a:spLocks noGrp="1"/>
          </p:cNvSpPr>
          <p:nvPr>
            <p:ph type="sldNum" sz="quarter" idx="10"/>
          </p:nvPr>
        </p:nvSpPr>
        <p:spPr/>
        <p:txBody>
          <a:bodyPr/>
          <a:lstStyle/>
          <a:p>
            <a:pPr>
              <a:defRPr/>
            </a:pPr>
            <a:fld id="{2F8EF95E-660F-6F48-9B3C-B3F93E20ACE1}" type="slidenum">
              <a:rPr lang="en-US" smtClean="0"/>
              <a:pPr>
                <a:defRPr/>
              </a:pPr>
              <a:t>21</a:t>
            </a:fld>
            <a:endParaRPr lang="en-US" dirty="0"/>
          </a:p>
        </p:txBody>
      </p:sp>
      <p:pic>
        <p:nvPicPr>
          <p:cNvPr id="7" name="Picture 6">
            <a:extLst>
              <a:ext uri="{FF2B5EF4-FFF2-40B4-BE49-F238E27FC236}">
                <a16:creationId xmlns:a16="http://schemas.microsoft.com/office/drawing/2014/main" id="{183EBE98-9C5B-290E-716D-99F431BF3A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4" t="49048"/>
          <a:stretch/>
        </p:blipFill>
        <p:spPr bwMode="auto">
          <a:xfrm>
            <a:off x="603504" y="1276350"/>
            <a:ext cx="7936992" cy="3001210"/>
          </a:xfrm>
          <a:prstGeom prst="rect">
            <a:avLst/>
          </a:prstGeom>
          <a:noFill/>
        </p:spPr>
      </p:pic>
      <p:sp>
        <p:nvSpPr>
          <p:cNvPr id="3" name="Title 2">
            <a:extLst>
              <a:ext uri="{FF2B5EF4-FFF2-40B4-BE49-F238E27FC236}">
                <a16:creationId xmlns:a16="http://schemas.microsoft.com/office/drawing/2014/main" id="{2ADCDB21-A926-4155-1706-13AC08614846}"/>
              </a:ext>
            </a:extLst>
          </p:cNvPr>
          <p:cNvSpPr>
            <a:spLocks noGrp="1"/>
          </p:cNvSpPr>
          <p:nvPr>
            <p:ph type="title"/>
          </p:nvPr>
        </p:nvSpPr>
        <p:spPr>
          <a:xfrm>
            <a:off x="457200" y="381000"/>
            <a:ext cx="8229600" cy="742950"/>
          </a:xfrm>
        </p:spPr>
        <p:txBody>
          <a:bodyPr/>
          <a:lstStyle/>
          <a:p>
            <a:r>
              <a:rPr lang="en-US" dirty="0"/>
              <a:t>Dry Aggregate Distribution</a:t>
            </a:r>
          </a:p>
        </p:txBody>
      </p:sp>
      <p:pic>
        <p:nvPicPr>
          <p:cNvPr id="8" name="Picture 7">
            <a:extLst>
              <a:ext uri="{FF2B5EF4-FFF2-40B4-BE49-F238E27FC236}">
                <a16:creationId xmlns:a16="http://schemas.microsoft.com/office/drawing/2014/main" id="{95A0A2D3-3A9A-A0DB-8E4A-329FDAFC65D4}"/>
              </a:ext>
            </a:extLst>
          </p:cNvPr>
          <p:cNvPicPr>
            <a:picLocks noChangeAspect="1"/>
          </p:cNvPicPr>
          <p:nvPr/>
        </p:nvPicPr>
        <p:blipFill rotWithShape="1">
          <a:blip r:embed="rId5"/>
          <a:srcRect l="9124" t="6772" r="67375" b="80647"/>
          <a:stretch/>
        </p:blipFill>
        <p:spPr>
          <a:xfrm>
            <a:off x="1066800" y="1295400"/>
            <a:ext cx="1931194" cy="742950"/>
          </a:xfrm>
          <a:prstGeom prst="rect">
            <a:avLst/>
          </a:prstGeom>
        </p:spPr>
      </p:pic>
      <p:sp>
        <p:nvSpPr>
          <p:cNvPr id="9" name="Title 1">
            <a:extLst>
              <a:ext uri="{FF2B5EF4-FFF2-40B4-BE49-F238E27FC236}">
                <a16:creationId xmlns:a16="http://schemas.microsoft.com/office/drawing/2014/main" id="{52761BB6-9D86-2469-33D0-A8A4AC42772B}"/>
              </a:ext>
            </a:extLst>
          </p:cNvPr>
          <p:cNvSpPr txBox="1">
            <a:spLocks/>
          </p:cNvSpPr>
          <p:nvPr/>
        </p:nvSpPr>
        <p:spPr bwMode="auto">
          <a:xfrm>
            <a:off x="6457950" y="4660853"/>
            <a:ext cx="188595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Results</a:t>
            </a:r>
          </a:p>
        </p:txBody>
      </p:sp>
      <p:grpSp>
        <p:nvGrpSpPr>
          <p:cNvPr id="10" name="Group 9">
            <a:extLst>
              <a:ext uri="{FF2B5EF4-FFF2-40B4-BE49-F238E27FC236}">
                <a16:creationId xmlns:a16="http://schemas.microsoft.com/office/drawing/2014/main" id="{94688E66-4267-BF8F-E826-7F0C1B35EB73}"/>
              </a:ext>
            </a:extLst>
          </p:cNvPr>
          <p:cNvGrpSpPr/>
          <p:nvPr/>
        </p:nvGrpSpPr>
        <p:grpSpPr>
          <a:xfrm>
            <a:off x="2362200" y="2343149"/>
            <a:ext cx="381000" cy="1112323"/>
            <a:chOff x="3251200" y="2978836"/>
            <a:chExt cx="508000" cy="1483098"/>
          </a:xfrm>
        </p:grpSpPr>
        <p:cxnSp>
          <p:nvCxnSpPr>
            <p:cNvPr id="11" name="Straight Arrow Connector 10">
              <a:extLst>
                <a:ext uri="{FF2B5EF4-FFF2-40B4-BE49-F238E27FC236}">
                  <a16:creationId xmlns:a16="http://schemas.microsoft.com/office/drawing/2014/main" id="{5B5D4320-AD41-838C-22C0-D9E9490DE2A3}"/>
                </a:ext>
              </a:extLst>
            </p:cNvPr>
            <p:cNvCxnSpPr/>
            <p:nvPr/>
          </p:nvCxnSpPr>
          <p:spPr>
            <a:xfrm>
              <a:off x="3251200" y="4004734"/>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C2C3B3C-6019-C235-0083-72D8C9859367}"/>
                </a:ext>
              </a:extLst>
            </p:cNvPr>
            <p:cNvCxnSpPr/>
            <p:nvPr/>
          </p:nvCxnSpPr>
          <p:spPr>
            <a:xfrm>
              <a:off x="3759200" y="2978836"/>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6E05912D-5869-3D5E-2D04-AAD931043BEF}"/>
              </a:ext>
            </a:extLst>
          </p:cNvPr>
          <p:cNvGrpSpPr/>
          <p:nvPr/>
        </p:nvGrpSpPr>
        <p:grpSpPr>
          <a:xfrm>
            <a:off x="5943600" y="2343150"/>
            <a:ext cx="381000" cy="963735"/>
            <a:chOff x="3251200" y="3176954"/>
            <a:chExt cx="508000" cy="1284980"/>
          </a:xfrm>
        </p:grpSpPr>
        <p:cxnSp>
          <p:nvCxnSpPr>
            <p:cNvPr id="14" name="Straight Arrow Connector 13">
              <a:extLst>
                <a:ext uri="{FF2B5EF4-FFF2-40B4-BE49-F238E27FC236}">
                  <a16:creationId xmlns:a16="http://schemas.microsoft.com/office/drawing/2014/main" id="{E009037C-1C04-A029-46CF-78E6E6B2D113}"/>
                </a:ext>
              </a:extLst>
            </p:cNvPr>
            <p:cNvCxnSpPr/>
            <p:nvPr/>
          </p:nvCxnSpPr>
          <p:spPr>
            <a:xfrm>
              <a:off x="3251200" y="4004734"/>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F4D40F1-77EE-3050-8FF8-AB522C6A7CFD}"/>
                </a:ext>
              </a:extLst>
            </p:cNvPr>
            <p:cNvCxnSpPr/>
            <p:nvPr/>
          </p:nvCxnSpPr>
          <p:spPr>
            <a:xfrm>
              <a:off x="3759200" y="3176954"/>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62AEE5E6-FDD6-880E-979B-40DC4F4E0D0C}"/>
              </a:ext>
            </a:extLst>
          </p:cNvPr>
          <p:cNvSpPr txBox="1"/>
          <p:nvPr/>
        </p:nvSpPr>
        <p:spPr>
          <a:xfrm>
            <a:off x="4610102" y="1373030"/>
            <a:ext cx="2057395" cy="923330"/>
          </a:xfrm>
          <a:prstGeom prst="rect">
            <a:avLst/>
          </a:prstGeom>
          <a:noFill/>
        </p:spPr>
        <p:txBody>
          <a:bodyPr wrap="square" rtlCol="0">
            <a:spAutoFit/>
          </a:bodyPr>
          <a:lstStyle/>
          <a:p>
            <a:r>
              <a:rPr lang="en-US" dirty="0"/>
              <a:t>1.6 to 15 x more soil on 16 and 30 sieves</a:t>
            </a:r>
          </a:p>
        </p:txBody>
      </p:sp>
      <p:cxnSp>
        <p:nvCxnSpPr>
          <p:cNvPr id="20" name="Straight Connector 19">
            <a:extLst>
              <a:ext uri="{FF2B5EF4-FFF2-40B4-BE49-F238E27FC236}">
                <a16:creationId xmlns:a16="http://schemas.microsoft.com/office/drawing/2014/main" id="{2E3B5C05-F783-B314-DAE8-7D32B528AB14}"/>
              </a:ext>
            </a:extLst>
          </p:cNvPr>
          <p:cNvCxnSpPr/>
          <p:nvPr/>
        </p:nvCxnSpPr>
        <p:spPr>
          <a:xfrm flipV="1">
            <a:off x="1028702" y="1266825"/>
            <a:ext cx="7178040" cy="1905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E7A70E06-1517-F2E7-48B5-16445D59D809}"/>
              </a:ext>
            </a:extLst>
          </p:cNvPr>
          <p:cNvSpPr txBox="1"/>
          <p:nvPr/>
        </p:nvSpPr>
        <p:spPr>
          <a:xfrm rot="16200000">
            <a:off x="-1083677" y="2402473"/>
            <a:ext cx="3200400" cy="338554"/>
          </a:xfrm>
          <a:prstGeom prst="rect">
            <a:avLst/>
          </a:prstGeom>
          <a:solidFill>
            <a:schemeClr val="bg1"/>
          </a:solidFill>
          <a:ln>
            <a:noFill/>
          </a:ln>
        </p:spPr>
        <p:txBody>
          <a:bodyPr wrap="square" rtlCol="0">
            <a:spAutoFit/>
          </a:bodyPr>
          <a:lstStyle/>
          <a:p>
            <a:pPr algn="ctr"/>
            <a:r>
              <a:rPr lang="en-US" sz="1600" dirty="0"/>
              <a:t>Dry Aggregate Retention (g/kg)</a:t>
            </a:r>
            <a:endParaRPr lang="en-US" sz="2000" dirty="0"/>
          </a:p>
        </p:txBody>
      </p:sp>
    </p:spTree>
    <p:custDataLst>
      <p:tags r:id="rId1"/>
    </p:custDataLst>
    <p:extLst>
      <p:ext uri="{BB962C8B-B14F-4D97-AF65-F5344CB8AC3E}">
        <p14:creationId xmlns:p14="http://schemas.microsoft.com/office/powerpoint/2010/main" val="4152901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525F-5213-48CB-A4FB-08B8D3DB52B4}"/>
              </a:ext>
            </a:extLst>
          </p:cNvPr>
          <p:cNvSpPr>
            <a:spLocks noGrp="1"/>
          </p:cNvSpPr>
          <p:nvPr>
            <p:ph type="title"/>
          </p:nvPr>
        </p:nvSpPr>
        <p:spPr/>
        <p:txBody>
          <a:bodyPr/>
          <a:lstStyle/>
          <a:p>
            <a:r>
              <a:rPr lang="en-US" dirty="0"/>
              <a:t>Phosphorus Risk Assessment</a:t>
            </a:r>
          </a:p>
        </p:txBody>
      </p:sp>
      <p:sp>
        <p:nvSpPr>
          <p:cNvPr id="3" name="Content Placeholder 2">
            <a:extLst>
              <a:ext uri="{FF2B5EF4-FFF2-40B4-BE49-F238E27FC236}">
                <a16:creationId xmlns:a16="http://schemas.microsoft.com/office/drawing/2014/main" id="{832D936C-E353-9E54-1793-E29DD3E5C376}"/>
              </a:ext>
            </a:extLst>
          </p:cNvPr>
          <p:cNvSpPr>
            <a:spLocks noGrp="1"/>
          </p:cNvSpPr>
          <p:nvPr>
            <p:ph idx="1"/>
          </p:nvPr>
        </p:nvSpPr>
        <p:spPr>
          <a:xfrm>
            <a:off x="457200" y="1428750"/>
            <a:ext cx="2377306" cy="2841625"/>
          </a:xfrm>
        </p:spPr>
        <p:txBody>
          <a:bodyPr/>
          <a:lstStyle/>
          <a:p>
            <a:r>
              <a:rPr lang="en-US" sz="2400" dirty="0"/>
              <a:t>Considered several tools</a:t>
            </a:r>
          </a:p>
          <a:p>
            <a:r>
              <a:rPr lang="en-US" sz="2400" dirty="0"/>
              <a:t>NC P Loss Assessment Tool (PLAT)</a:t>
            </a:r>
          </a:p>
          <a:p>
            <a:r>
              <a:rPr lang="en-US" sz="2400" dirty="0"/>
              <a:t>Two scenarios</a:t>
            </a:r>
          </a:p>
        </p:txBody>
      </p:sp>
      <p:sp>
        <p:nvSpPr>
          <p:cNvPr id="5" name="Slide Number Placeholder 4">
            <a:extLst>
              <a:ext uri="{FF2B5EF4-FFF2-40B4-BE49-F238E27FC236}">
                <a16:creationId xmlns:a16="http://schemas.microsoft.com/office/drawing/2014/main" id="{E9BCAC23-CC8E-4552-825F-D57D702E479D}"/>
              </a:ext>
            </a:extLst>
          </p:cNvPr>
          <p:cNvSpPr>
            <a:spLocks noGrp="1"/>
          </p:cNvSpPr>
          <p:nvPr>
            <p:ph type="sldNum" sz="quarter" idx="10"/>
          </p:nvPr>
        </p:nvSpPr>
        <p:spPr/>
        <p:txBody>
          <a:bodyPr/>
          <a:lstStyle/>
          <a:p>
            <a:fld id="{2F8EF95E-660F-6F48-9B3C-B3F93E20ACE1}" type="slidenum">
              <a:rPr lang="en-US" smtClean="0"/>
              <a:pPr/>
              <a:t>22</a:t>
            </a:fld>
            <a:endParaRPr lang="en-US" dirty="0"/>
          </a:p>
        </p:txBody>
      </p:sp>
      <p:pic>
        <p:nvPicPr>
          <p:cNvPr id="24" name="Picture 7" descr="runoff">
            <a:extLst>
              <a:ext uri="{FF2B5EF4-FFF2-40B4-BE49-F238E27FC236}">
                <a16:creationId xmlns:a16="http://schemas.microsoft.com/office/drawing/2014/main" id="{C098D337-8A31-4560-836C-6C17F8EDA657}"/>
              </a:ext>
            </a:extLst>
          </p:cNvPr>
          <p:cNvPicPr>
            <a:picLocks noChangeAspect="1" noChangeArrowheads="1"/>
          </p:cNvPicPr>
          <p:nvPr/>
        </p:nvPicPr>
        <p:blipFill>
          <a:blip r:embed="rId4">
            <a:lum bright="14000"/>
            <a:extLst>
              <a:ext uri="{28A0092B-C50C-407E-A947-70E740481C1C}">
                <a14:useLocalDpi xmlns:a14="http://schemas.microsoft.com/office/drawing/2010/main" val="0"/>
              </a:ext>
            </a:extLst>
          </a:blip>
          <a:stretch>
            <a:fillRect/>
          </a:stretch>
        </p:blipFill>
        <p:spPr>
          <a:xfrm>
            <a:off x="2986906" y="1504950"/>
            <a:ext cx="2689884" cy="2017413"/>
          </a:xfrm>
          <a:prstGeom prst="rect">
            <a:avLst/>
          </a:prstGeom>
        </p:spPr>
      </p:pic>
      <p:sp>
        <p:nvSpPr>
          <p:cNvPr id="30" name="TextBox 29">
            <a:extLst>
              <a:ext uri="{FF2B5EF4-FFF2-40B4-BE49-F238E27FC236}">
                <a16:creationId xmlns:a16="http://schemas.microsoft.com/office/drawing/2014/main" id="{BEEF5BE0-0688-448F-8B2D-C0DDCA003ACD}"/>
              </a:ext>
            </a:extLst>
          </p:cNvPr>
          <p:cNvSpPr txBox="1"/>
          <p:nvPr/>
        </p:nvSpPr>
        <p:spPr>
          <a:xfrm>
            <a:off x="3847990" y="4264968"/>
            <a:ext cx="3810000" cy="230832"/>
          </a:xfrm>
          <a:prstGeom prst="rect">
            <a:avLst/>
          </a:prstGeom>
          <a:noFill/>
        </p:spPr>
        <p:txBody>
          <a:bodyPr wrap="square" rtlCol="0">
            <a:spAutoFit/>
          </a:bodyPr>
          <a:lstStyle/>
          <a:p>
            <a:r>
              <a:rPr lang="en-US" sz="900" dirty="0">
                <a:hlinkClick r:id="rId5" tooltip="https://www.ag.ndsu.edu/tiledrainage"/>
              </a:rPr>
              <a:t>This Photo</a:t>
            </a:r>
            <a:r>
              <a:rPr lang="en-US" sz="900" dirty="0"/>
              <a:t> by Unknown Author is licensed under </a:t>
            </a:r>
            <a:r>
              <a:rPr lang="en-US" sz="900" dirty="0">
                <a:hlinkClick r:id="rId6" tooltip="https://creativecommons.org/licenses/by-nc-sa/3.0/"/>
              </a:rPr>
              <a:t>CC BY-SA-NC</a:t>
            </a:r>
            <a:endParaRPr lang="en-US" sz="900" dirty="0"/>
          </a:p>
        </p:txBody>
      </p:sp>
      <p:sp>
        <p:nvSpPr>
          <p:cNvPr id="14" name="TextBox 13">
            <a:extLst>
              <a:ext uri="{FF2B5EF4-FFF2-40B4-BE49-F238E27FC236}">
                <a16:creationId xmlns:a16="http://schemas.microsoft.com/office/drawing/2014/main" id="{C319D3FD-BB01-49EF-80C2-84D8CAD33AFB}"/>
              </a:ext>
            </a:extLst>
          </p:cNvPr>
          <p:cNvSpPr txBox="1"/>
          <p:nvPr/>
        </p:nvSpPr>
        <p:spPr>
          <a:xfrm>
            <a:off x="2971800" y="3464064"/>
            <a:ext cx="2704990" cy="707886"/>
          </a:xfrm>
          <a:prstGeom prst="rect">
            <a:avLst/>
          </a:prstGeom>
          <a:solidFill>
            <a:schemeClr val="accent1">
              <a:lumMod val="20000"/>
              <a:lumOff val="80000"/>
            </a:schemeClr>
          </a:solidFill>
        </p:spPr>
        <p:txBody>
          <a:bodyPr wrap="square" rtlCol="0">
            <a:spAutoFit/>
          </a:bodyPr>
          <a:lstStyle/>
          <a:p>
            <a:pPr algn="ctr"/>
            <a:r>
              <a:rPr lang="en-US" sz="2000" dirty="0"/>
              <a:t>Particulate P (Erosion)</a:t>
            </a:r>
          </a:p>
        </p:txBody>
      </p:sp>
      <p:pic>
        <p:nvPicPr>
          <p:cNvPr id="29" name="Picture 28" descr="A sign on a grassy hill&#10;&#10;Description automatically generated">
            <a:extLst>
              <a:ext uri="{FF2B5EF4-FFF2-40B4-BE49-F238E27FC236}">
                <a16:creationId xmlns:a16="http://schemas.microsoft.com/office/drawing/2014/main" id="{72511F25-107C-488D-99AC-2B17C4A94AFD}"/>
              </a:ext>
            </a:extLst>
          </p:cNvPr>
          <p:cNvPicPr>
            <a:picLocks noChangeAspect="1"/>
          </p:cNvPicPr>
          <p:nvPr/>
        </p:nvPicPr>
        <p:blipFill>
          <a:blip r:embed="rId7">
            <a:extLst>
              <a:ext uri="{837473B0-CC2E-450A-ABE3-18F120FF3D39}">
                <a1611:picAttrSrcUrl xmlns:a1611="http://schemas.microsoft.com/office/drawing/2016/11/main" r:id="rId5"/>
              </a:ext>
            </a:extLst>
          </a:blip>
          <a:stretch>
            <a:fillRect/>
          </a:stretch>
        </p:blipFill>
        <p:spPr>
          <a:xfrm>
            <a:off x="5838450" y="1987066"/>
            <a:ext cx="2810140" cy="2184884"/>
          </a:xfrm>
          <a:prstGeom prst="rect">
            <a:avLst/>
          </a:prstGeom>
        </p:spPr>
      </p:pic>
      <p:sp>
        <p:nvSpPr>
          <p:cNvPr id="15" name="TextBox 14">
            <a:extLst>
              <a:ext uri="{FF2B5EF4-FFF2-40B4-BE49-F238E27FC236}">
                <a16:creationId xmlns:a16="http://schemas.microsoft.com/office/drawing/2014/main" id="{889622AA-0DC0-4A9D-9DF1-6CFDCF484E08}"/>
              </a:ext>
            </a:extLst>
          </p:cNvPr>
          <p:cNvSpPr txBox="1"/>
          <p:nvPr/>
        </p:nvSpPr>
        <p:spPr>
          <a:xfrm>
            <a:off x="5829190" y="1504950"/>
            <a:ext cx="2819400" cy="707886"/>
          </a:xfrm>
          <a:prstGeom prst="rect">
            <a:avLst/>
          </a:prstGeom>
          <a:solidFill>
            <a:schemeClr val="accent1">
              <a:lumMod val="20000"/>
              <a:lumOff val="80000"/>
            </a:schemeClr>
          </a:solidFill>
        </p:spPr>
        <p:txBody>
          <a:bodyPr wrap="square" rtlCol="0">
            <a:spAutoFit/>
          </a:bodyPr>
          <a:lstStyle/>
          <a:p>
            <a:pPr algn="ctr"/>
            <a:r>
              <a:rPr lang="en-US" sz="2000" dirty="0"/>
              <a:t>Surface/Subsurface Dissolved P</a:t>
            </a:r>
          </a:p>
        </p:txBody>
      </p:sp>
      <p:sp>
        <p:nvSpPr>
          <p:cNvPr id="4" name="Title 1">
            <a:extLst>
              <a:ext uri="{FF2B5EF4-FFF2-40B4-BE49-F238E27FC236}">
                <a16:creationId xmlns:a16="http://schemas.microsoft.com/office/drawing/2014/main" id="{844013D9-6B07-E2FB-5927-58220A8CB127}"/>
              </a:ext>
            </a:extLst>
          </p:cNvPr>
          <p:cNvSpPr txBox="1">
            <a:spLocks/>
          </p:cNvSpPr>
          <p:nvPr/>
        </p:nvSpPr>
        <p:spPr bwMode="auto">
          <a:xfrm>
            <a:off x="5486400" y="4660853"/>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Materials and Methods</a:t>
            </a:r>
          </a:p>
        </p:txBody>
      </p:sp>
    </p:spTree>
    <p:custDataLst>
      <p:tags r:id="rId1"/>
    </p:custDataLst>
    <p:extLst>
      <p:ext uri="{BB962C8B-B14F-4D97-AF65-F5344CB8AC3E}">
        <p14:creationId xmlns:p14="http://schemas.microsoft.com/office/powerpoint/2010/main" val="2998436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6852AF-79A2-4FF6-8DC7-B2790C60701B}"/>
              </a:ext>
            </a:extLst>
          </p:cNvPr>
          <p:cNvSpPr>
            <a:spLocks noGrp="1"/>
          </p:cNvSpPr>
          <p:nvPr>
            <p:ph type="title"/>
          </p:nvPr>
        </p:nvSpPr>
        <p:spPr>
          <a:xfrm>
            <a:off x="4799883" y="304800"/>
            <a:ext cx="3963118" cy="742950"/>
          </a:xfrm>
        </p:spPr>
        <p:txBody>
          <a:bodyPr/>
          <a:lstStyle/>
          <a:p>
            <a:r>
              <a:rPr lang="en-US" dirty="0"/>
              <a:t>PLAT Results</a:t>
            </a:r>
          </a:p>
        </p:txBody>
      </p:sp>
      <p:sp>
        <p:nvSpPr>
          <p:cNvPr id="4" name="Slide Number Placeholder 3">
            <a:extLst>
              <a:ext uri="{FF2B5EF4-FFF2-40B4-BE49-F238E27FC236}">
                <a16:creationId xmlns:a16="http://schemas.microsoft.com/office/drawing/2014/main" id="{4C1D1076-D5FE-AC45-A291-C33A0D0B3870}"/>
              </a:ext>
            </a:extLst>
          </p:cNvPr>
          <p:cNvSpPr>
            <a:spLocks noGrp="1"/>
          </p:cNvSpPr>
          <p:nvPr>
            <p:ph type="sldNum" sz="quarter" idx="10"/>
          </p:nvPr>
        </p:nvSpPr>
        <p:spPr/>
        <p:txBody>
          <a:bodyPr/>
          <a:lstStyle/>
          <a:p>
            <a:pPr>
              <a:defRPr/>
            </a:pPr>
            <a:fld id="{67ED70C6-FDCB-5747-9A21-CEFC4DDC4D7F}" type="slidenum">
              <a:rPr lang="en-US" smtClean="0"/>
              <a:pPr>
                <a:defRPr/>
              </a:pPr>
              <a:t>23</a:t>
            </a:fld>
            <a:endParaRPr lang="en-US" dirty="0"/>
          </a:p>
        </p:txBody>
      </p:sp>
      <p:pic>
        <p:nvPicPr>
          <p:cNvPr id="6" name="Picture 5">
            <a:extLst>
              <a:ext uri="{FF2B5EF4-FFF2-40B4-BE49-F238E27FC236}">
                <a16:creationId xmlns:a16="http://schemas.microsoft.com/office/drawing/2014/main" id="{0062250F-FEFC-F1AA-E87B-382C28D505B4}"/>
              </a:ext>
            </a:extLst>
          </p:cNvPr>
          <p:cNvPicPr>
            <a:picLocks noChangeAspect="1"/>
          </p:cNvPicPr>
          <p:nvPr/>
        </p:nvPicPr>
        <p:blipFill rotWithShape="1">
          <a:blip r:embed="rId4"/>
          <a:srcRect l="16691" t="12963" b="3575"/>
          <a:stretch/>
        </p:blipFill>
        <p:spPr>
          <a:xfrm>
            <a:off x="76200" y="389402"/>
            <a:ext cx="4840931" cy="4038600"/>
          </a:xfrm>
          <a:prstGeom prst="rect">
            <a:avLst/>
          </a:prstGeom>
        </p:spPr>
      </p:pic>
      <p:pic>
        <p:nvPicPr>
          <p:cNvPr id="10" name="Picture 9">
            <a:extLst>
              <a:ext uri="{FF2B5EF4-FFF2-40B4-BE49-F238E27FC236}">
                <a16:creationId xmlns:a16="http://schemas.microsoft.com/office/drawing/2014/main" id="{9BA2758F-62F9-7D5D-DEC8-AEBE15154C34}"/>
              </a:ext>
            </a:extLst>
          </p:cNvPr>
          <p:cNvPicPr>
            <a:picLocks noChangeAspect="1"/>
          </p:cNvPicPr>
          <p:nvPr/>
        </p:nvPicPr>
        <p:blipFill>
          <a:blip r:embed="rId5"/>
          <a:stretch>
            <a:fillRect/>
          </a:stretch>
        </p:blipFill>
        <p:spPr>
          <a:xfrm>
            <a:off x="1447800" y="495982"/>
            <a:ext cx="2513076" cy="531876"/>
          </a:xfrm>
          <a:prstGeom prst="rect">
            <a:avLst/>
          </a:prstGeom>
        </p:spPr>
      </p:pic>
      <p:grpSp>
        <p:nvGrpSpPr>
          <p:cNvPr id="17" name="Group 16">
            <a:extLst>
              <a:ext uri="{FF2B5EF4-FFF2-40B4-BE49-F238E27FC236}">
                <a16:creationId xmlns:a16="http://schemas.microsoft.com/office/drawing/2014/main" id="{7C7FB8D3-2121-CCEC-BB0D-198A761B9F93}"/>
              </a:ext>
            </a:extLst>
          </p:cNvPr>
          <p:cNvGrpSpPr/>
          <p:nvPr/>
        </p:nvGrpSpPr>
        <p:grpSpPr>
          <a:xfrm>
            <a:off x="2971800" y="689304"/>
            <a:ext cx="1372320" cy="739446"/>
            <a:chOff x="2971800" y="689304"/>
            <a:chExt cx="1372320" cy="739446"/>
          </a:xfrm>
        </p:grpSpPr>
        <p:sp>
          <p:nvSpPr>
            <p:cNvPr id="11" name="TextBox 10">
              <a:extLst>
                <a:ext uri="{FF2B5EF4-FFF2-40B4-BE49-F238E27FC236}">
                  <a16:creationId xmlns:a16="http://schemas.microsoft.com/office/drawing/2014/main" id="{3C851803-BCD7-2BCE-FBAD-7B2D16CFEA23}"/>
                </a:ext>
              </a:extLst>
            </p:cNvPr>
            <p:cNvSpPr txBox="1"/>
            <p:nvPr/>
          </p:nvSpPr>
          <p:spPr>
            <a:xfrm>
              <a:off x="2971800" y="689304"/>
              <a:ext cx="1371600" cy="338554"/>
            </a:xfrm>
            <a:prstGeom prst="rect">
              <a:avLst/>
            </a:prstGeom>
            <a:solidFill>
              <a:srgbClr val="DFC27D"/>
            </a:solidFill>
            <a:ln>
              <a:solidFill>
                <a:schemeClr val="accent1"/>
              </a:solidFill>
            </a:ln>
          </p:spPr>
          <p:txBody>
            <a:bodyPr wrap="square" rtlCol="0">
              <a:spAutoFit/>
            </a:bodyPr>
            <a:lstStyle/>
            <a:p>
              <a:r>
                <a:rPr lang="en-US" sz="1600" dirty="0"/>
                <a:t>0.002 kg ha</a:t>
              </a:r>
              <a:r>
                <a:rPr lang="en-US" sz="1600" baseline="30000" dirty="0"/>
                <a:t>-1</a:t>
              </a:r>
              <a:r>
                <a:rPr lang="en-US" sz="1600" dirty="0"/>
                <a:t> </a:t>
              </a:r>
            </a:p>
          </p:txBody>
        </p:sp>
        <p:sp>
          <p:nvSpPr>
            <p:cNvPr id="12" name="TextBox 11">
              <a:extLst>
                <a:ext uri="{FF2B5EF4-FFF2-40B4-BE49-F238E27FC236}">
                  <a16:creationId xmlns:a16="http://schemas.microsoft.com/office/drawing/2014/main" id="{E4C81933-86E6-D489-D5D8-959C268137C4}"/>
                </a:ext>
              </a:extLst>
            </p:cNvPr>
            <p:cNvSpPr txBox="1"/>
            <p:nvPr/>
          </p:nvSpPr>
          <p:spPr>
            <a:xfrm>
              <a:off x="2971800" y="1090196"/>
              <a:ext cx="1372320" cy="338554"/>
            </a:xfrm>
            <a:prstGeom prst="rect">
              <a:avLst/>
            </a:prstGeom>
            <a:solidFill>
              <a:srgbClr val="5AB4AC"/>
            </a:solidFill>
            <a:ln>
              <a:solidFill>
                <a:schemeClr val="accent1"/>
              </a:solidFill>
            </a:ln>
          </p:spPr>
          <p:txBody>
            <a:bodyPr wrap="square" rtlCol="0">
              <a:spAutoFit/>
            </a:bodyPr>
            <a:lstStyle/>
            <a:p>
              <a:r>
                <a:rPr lang="en-US" sz="1600" dirty="0"/>
                <a:t>0.016 kg ha</a:t>
              </a:r>
              <a:r>
                <a:rPr lang="en-US" sz="1600" baseline="30000" dirty="0"/>
                <a:t>-1</a:t>
              </a:r>
              <a:r>
                <a:rPr lang="en-US" sz="1600" dirty="0"/>
                <a:t> </a:t>
              </a:r>
            </a:p>
          </p:txBody>
        </p:sp>
      </p:grpSp>
      <p:grpSp>
        <p:nvGrpSpPr>
          <p:cNvPr id="18" name="Group 17">
            <a:extLst>
              <a:ext uri="{FF2B5EF4-FFF2-40B4-BE49-F238E27FC236}">
                <a16:creationId xmlns:a16="http://schemas.microsoft.com/office/drawing/2014/main" id="{F032E300-FCD8-3901-5EB2-4DBAB732988D}"/>
              </a:ext>
            </a:extLst>
          </p:cNvPr>
          <p:cNvGrpSpPr/>
          <p:nvPr/>
        </p:nvGrpSpPr>
        <p:grpSpPr>
          <a:xfrm>
            <a:off x="2971080" y="1863473"/>
            <a:ext cx="1372320" cy="739446"/>
            <a:chOff x="4876800" y="1832304"/>
            <a:chExt cx="1372320" cy="739446"/>
          </a:xfrm>
        </p:grpSpPr>
        <p:sp>
          <p:nvSpPr>
            <p:cNvPr id="13" name="TextBox 12">
              <a:extLst>
                <a:ext uri="{FF2B5EF4-FFF2-40B4-BE49-F238E27FC236}">
                  <a16:creationId xmlns:a16="http://schemas.microsoft.com/office/drawing/2014/main" id="{38745D8D-BB73-53A3-A890-7EB17485740A}"/>
                </a:ext>
              </a:extLst>
            </p:cNvPr>
            <p:cNvSpPr txBox="1"/>
            <p:nvPr/>
          </p:nvSpPr>
          <p:spPr>
            <a:xfrm>
              <a:off x="4876800" y="1832304"/>
              <a:ext cx="1371600" cy="338554"/>
            </a:xfrm>
            <a:prstGeom prst="rect">
              <a:avLst/>
            </a:prstGeom>
            <a:solidFill>
              <a:srgbClr val="DFC27D"/>
            </a:solidFill>
            <a:ln>
              <a:solidFill>
                <a:schemeClr val="accent1"/>
              </a:solidFill>
            </a:ln>
          </p:spPr>
          <p:txBody>
            <a:bodyPr wrap="square" rtlCol="0">
              <a:spAutoFit/>
            </a:bodyPr>
            <a:lstStyle/>
            <a:p>
              <a:r>
                <a:rPr lang="en-US" sz="1600" dirty="0"/>
                <a:t>0.77 kg ha</a:t>
              </a:r>
              <a:r>
                <a:rPr lang="en-US" sz="1600" baseline="30000" dirty="0"/>
                <a:t>-1</a:t>
              </a:r>
              <a:r>
                <a:rPr lang="en-US" sz="1600" dirty="0"/>
                <a:t> </a:t>
              </a:r>
            </a:p>
          </p:txBody>
        </p:sp>
        <p:sp>
          <p:nvSpPr>
            <p:cNvPr id="14" name="TextBox 13">
              <a:extLst>
                <a:ext uri="{FF2B5EF4-FFF2-40B4-BE49-F238E27FC236}">
                  <a16:creationId xmlns:a16="http://schemas.microsoft.com/office/drawing/2014/main" id="{0F32A0BB-6803-BECF-5981-52B7335D0A29}"/>
                </a:ext>
              </a:extLst>
            </p:cNvPr>
            <p:cNvSpPr txBox="1"/>
            <p:nvPr/>
          </p:nvSpPr>
          <p:spPr>
            <a:xfrm>
              <a:off x="4876800" y="2233196"/>
              <a:ext cx="1372320" cy="338554"/>
            </a:xfrm>
            <a:prstGeom prst="rect">
              <a:avLst/>
            </a:prstGeom>
            <a:solidFill>
              <a:srgbClr val="5AB4AC"/>
            </a:solidFill>
            <a:ln>
              <a:solidFill>
                <a:schemeClr val="accent1"/>
              </a:solidFill>
            </a:ln>
          </p:spPr>
          <p:txBody>
            <a:bodyPr wrap="square" rtlCol="0">
              <a:spAutoFit/>
            </a:bodyPr>
            <a:lstStyle/>
            <a:p>
              <a:r>
                <a:rPr lang="en-US" sz="1600" dirty="0"/>
                <a:t>1.39 kg ha</a:t>
              </a:r>
              <a:r>
                <a:rPr lang="en-US" sz="1600" baseline="30000" dirty="0"/>
                <a:t>-1</a:t>
              </a:r>
              <a:r>
                <a:rPr lang="en-US" sz="1600" dirty="0"/>
                <a:t> </a:t>
              </a:r>
            </a:p>
          </p:txBody>
        </p:sp>
      </p:grpSp>
      <p:grpSp>
        <p:nvGrpSpPr>
          <p:cNvPr id="19" name="Group 18">
            <a:extLst>
              <a:ext uri="{FF2B5EF4-FFF2-40B4-BE49-F238E27FC236}">
                <a16:creationId xmlns:a16="http://schemas.microsoft.com/office/drawing/2014/main" id="{8A6A42EB-2293-2B0A-B848-E8E6CF3DC02D}"/>
              </a:ext>
            </a:extLst>
          </p:cNvPr>
          <p:cNvGrpSpPr/>
          <p:nvPr/>
        </p:nvGrpSpPr>
        <p:grpSpPr>
          <a:xfrm>
            <a:off x="2971800" y="3051504"/>
            <a:ext cx="1372320" cy="739446"/>
            <a:chOff x="4876800" y="3051504"/>
            <a:chExt cx="1372320" cy="739446"/>
          </a:xfrm>
        </p:grpSpPr>
        <p:sp>
          <p:nvSpPr>
            <p:cNvPr id="15" name="TextBox 14">
              <a:extLst>
                <a:ext uri="{FF2B5EF4-FFF2-40B4-BE49-F238E27FC236}">
                  <a16:creationId xmlns:a16="http://schemas.microsoft.com/office/drawing/2014/main" id="{83B363CB-B01A-D423-3323-7CDE9D758D8D}"/>
                </a:ext>
              </a:extLst>
            </p:cNvPr>
            <p:cNvSpPr txBox="1"/>
            <p:nvPr/>
          </p:nvSpPr>
          <p:spPr>
            <a:xfrm>
              <a:off x="4876800" y="3051504"/>
              <a:ext cx="1371600" cy="338554"/>
            </a:xfrm>
            <a:prstGeom prst="rect">
              <a:avLst/>
            </a:prstGeom>
            <a:solidFill>
              <a:srgbClr val="DFC27D"/>
            </a:solidFill>
            <a:ln>
              <a:solidFill>
                <a:schemeClr val="accent1"/>
              </a:solidFill>
            </a:ln>
          </p:spPr>
          <p:txBody>
            <a:bodyPr wrap="square" rtlCol="0">
              <a:spAutoFit/>
            </a:bodyPr>
            <a:lstStyle/>
            <a:p>
              <a:r>
                <a:rPr lang="en-US" sz="1600" dirty="0"/>
                <a:t>2.93 kg ha</a:t>
              </a:r>
              <a:r>
                <a:rPr lang="en-US" sz="1600" baseline="30000" dirty="0"/>
                <a:t>-1</a:t>
              </a:r>
              <a:r>
                <a:rPr lang="en-US" sz="1600" dirty="0"/>
                <a:t> </a:t>
              </a:r>
            </a:p>
          </p:txBody>
        </p:sp>
        <p:sp>
          <p:nvSpPr>
            <p:cNvPr id="16" name="TextBox 15">
              <a:extLst>
                <a:ext uri="{FF2B5EF4-FFF2-40B4-BE49-F238E27FC236}">
                  <a16:creationId xmlns:a16="http://schemas.microsoft.com/office/drawing/2014/main" id="{2802F2CB-88CC-87C6-B374-3836588FAE94}"/>
                </a:ext>
              </a:extLst>
            </p:cNvPr>
            <p:cNvSpPr txBox="1"/>
            <p:nvPr/>
          </p:nvSpPr>
          <p:spPr>
            <a:xfrm>
              <a:off x="4876800" y="3452396"/>
              <a:ext cx="1372320" cy="338554"/>
            </a:xfrm>
            <a:prstGeom prst="rect">
              <a:avLst/>
            </a:prstGeom>
            <a:solidFill>
              <a:srgbClr val="5AB4AC"/>
            </a:solidFill>
            <a:ln>
              <a:solidFill>
                <a:schemeClr val="accent1"/>
              </a:solidFill>
            </a:ln>
          </p:spPr>
          <p:txBody>
            <a:bodyPr wrap="square" rtlCol="0">
              <a:spAutoFit/>
            </a:bodyPr>
            <a:lstStyle/>
            <a:p>
              <a:r>
                <a:rPr lang="en-US" sz="1600" dirty="0"/>
                <a:t>2.66 kg ha</a:t>
              </a:r>
              <a:r>
                <a:rPr lang="en-US" sz="1600" baseline="30000" dirty="0"/>
                <a:t>-1</a:t>
              </a:r>
              <a:r>
                <a:rPr lang="en-US" sz="1600" dirty="0"/>
                <a:t> </a:t>
              </a:r>
            </a:p>
          </p:txBody>
        </p:sp>
      </p:grpSp>
      <p:sp>
        <p:nvSpPr>
          <p:cNvPr id="8" name="Content Placeholder 7">
            <a:extLst>
              <a:ext uri="{FF2B5EF4-FFF2-40B4-BE49-F238E27FC236}">
                <a16:creationId xmlns:a16="http://schemas.microsoft.com/office/drawing/2014/main" id="{69229BE1-3A93-1CD2-6138-E1E4EFBFD374}"/>
              </a:ext>
            </a:extLst>
          </p:cNvPr>
          <p:cNvSpPr>
            <a:spLocks noGrp="1"/>
          </p:cNvSpPr>
          <p:nvPr>
            <p:ph sz="half" idx="1"/>
          </p:nvPr>
        </p:nvSpPr>
        <p:spPr>
          <a:xfrm>
            <a:off x="4799883" y="1027858"/>
            <a:ext cx="3963117" cy="2892925"/>
          </a:xfrm>
        </p:spPr>
        <p:txBody>
          <a:bodyPr/>
          <a:lstStyle/>
          <a:p>
            <a:r>
              <a:rPr lang="en-US" sz="2400" dirty="0" err="1"/>
              <a:t>Wilcoxan</a:t>
            </a:r>
            <a:r>
              <a:rPr lang="en-US" sz="2400" dirty="0"/>
              <a:t> Sign Rank Test P = 0.002</a:t>
            </a:r>
          </a:p>
          <a:p>
            <a:r>
              <a:rPr lang="en-US" sz="2400" dirty="0"/>
              <a:t>With no-till and cover crops, predicted:</a:t>
            </a:r>
          </a:p>
          <a:p>
            <a:pPr lvl="1"/>
            <a:r>
              <a:rPr lang="en-US" sz="2000" dirty="0"/>
              <a:t>Significant decrease in Particulate and Runoff Dissolved P</a:t>
            </a:r>
          </a:p>
          <a:p>
            <a:pPr lvl="1"/>
            <a:r>
              <a:rPr lang="en-US" sz="2000" dirty="0"/>
              <a:t>Significant increase in Leachate P</a:t>
            </a:r>
          </a:p>
          <a:p>
            <a:pPr lvl="1"/>
            <a:endParaRPr lang="en-US" sz="1800" dirty="0"/>
          </a:p>
        </p:txBody>
      </p:sp>
      <p:sp>
        <p:nvSpPr>
          <p:cNvPr id="20" name="Title 1">
            <a:extLst>
              <a:ext uri="{FF2B5EF4-FFF2-40B4-BE49-F238E27FC236}">
                <a16:creationId xmlns:a16="http://schemas.microsoft.com/office/drawing/2014/main" id="{EC22104C-78A6-7594-0603-B24FDB89681B}"/>
              </a:ext>
            </a:extLst>
          </p:cNvPr>
          <p:cNvSpPr txBox="1">
            <a:spLocks/>
          </p:cNvSpPr>
          <p:nvPr/>
        </p:nvSpPr>
        <p:spPr bwMode="auto">
          <a:xfrm>
            <a:off x="6457950" y="4660853"/>
            <a:ext cx="188595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Results</a:t>
            </a:r>
          </a:p>
        </p:txBody>
      </p:sp>
    </p:spTree>
    <p:custDataLst>
      <p:tags r:id="rId1"/>
    </p:custDataLst>
    <p:extLst>
      <p:ext uri="{BB962C8B-B14F-4D97-AF65-F5344CB8AC3E}">
        <p14:creationId xmlns:p14="http://schemas.microsoft.com/office/powerpoint/2010/main" val="910957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68F065C-5506-90BE-FE3C-E6A8C0F1FF41}"/>
              </a:ext>
            </a:extLst>
          </p:cNvPr>
          <p:cNvSpPr>
            <a:spLocks noGrp="1"/>
          </p:cNvSpPr>
          <p:nvPr>
            <p:ph type="title"/>
          </p:nvPr>
        </p:nvSpPr>
        <p:spPr/>
        <p:txBody>
          <a:bodyPr/>
          <a:lstStyle/>
          <a:p>
            <a:r>
              <a:rPr lang="en-US" sz="3600" dirty="0"/>
              <a:t>Conclusions and Implications</a:t>
            </a:r>
          </a:p>
        </p:txBody>
      </p:sp>
      <p:pic>
        <p:nvPicPr>
          <p:cNvPr id="15" name="Content Placeholder 14">
            <a:extLst>
              <a:ext uri="{FF2B5EF4-FFF2-40B4-BE49-F238E27FC236}">
                <a16:creationId xmlns:a16="http://schemas.microsoft.com/office/drawing/2014/main" id="{1DBF96E2-8D71-84DC-3D26-D799F98C9BE8}"/>
              </a:ext>
            </a:extLst>
          </p:cNvPr>
          <p:cNvPicPr>
            <a:picLocks noGrp="1" noChangeAspect="1"/>
          </p:cNvPicPr>
          <p:nvPr>
            <p:ph sz="half" idx="1"/>
          </p:nvPr>
        </p:nvPicPr>
        <p:blipFill>
          <a:blip r:embed="rId4"/>
          <a:stretch>
            <a:fillRect/>
          </a:stretch>
        </p:blipFill>
        <p:spPr>
          <a:xfrm>
            <a:off x="697372" y="1409700"/>
            <a:ext cx="3558256" cy="2686050"/>
          </a:xfrm>
        </p:spPr>
      </p:pic>
      <p:sp>
        <p:nvSpPr>
          <p:cNvPr id="4" name="Content Placeholder 3">
            <a:extLst>
              <a:ext uri="{FF2B5EF4-FFF2-40B4-BE49-F238E27FC236}">
                <a16:creationId xmlns:a16="http://schemas.microsoft.com/office/drawing/2014/main" id="{0C242CB5-114F-B2E9-4C7C-9EB6DEEFADB5}"/>
              </a:ext>
            </a:extLst>
          </p:cNvPr>
          <p:cNvSpPr>
            <a:spLocks noGrp="1"/>
          </p:cNvSpPr>
          <p:nvPr>
            <p:ph sz="half" idx="2"/>
          </p:nvPr>
        </p:nvSpPr>
        <p:spPr/>
        <p:txBody>
          <a:bodyPr/>
          <a:lstStyle/>
          <a:p>
            <a:r>
              <a:rPr lang="en-US" sz="2000" dirty="0"/>
              <a:t>No evidence that adding soil health practices fields increases risk for DP losses –   soils themselves are a significant source of DP</a:t>
            </a:r>
          </a:p>
          <a:p>
            <a:r>
              <a:rPr lang="en-US" sz="2000" dirty="0"/>
              <a:t>Data reflects primarily coarse-textured soils with high P from flat landscape – more research</a:t>
            </a:r>
          </a:p>
          <a:p>
            <a:endParaRPr lang="en-US" sz="1800" dirty="0"/>
          </a:p>
        </p:txBody>
      </p:sp>
      <p:sp>
        <p:nvSpPr>
          <p:cNvPr id="5" name="Slide Number Placeholder 4">
            <a:extLst>
              <a:ext uri="{FF2B5EF4-FFF2-40B4-BE49-F238E27FC236}">
                <a16:creationId xmlns:a16="http://schemas.microsoft.com/office/drawing/2014/main" id="{CBFA2118-E8B7-204B-FCB8-AA35D151AC53}"/>
              </a:ext>
            </a:extLst>
          </p:cNvPr>
          <p:cNvSpPr>
            <a:spLocks noGrp="1"/>
          </p:cNvSpPr>
          <p:nvPr>
            <p:ph type="sldNum" sz="quarter" idx="10"/>
          </p:nvPr>
        </p:nvSpPr>
        <p:spPr/>
        <p:txBody>
          <a:bodyPr/>
          <a:lstStyle/>
          <a:p>
            <a:fld id="{2F8EF95E-660F-6F48-9B3C-B3F93E20ACE1}" type="slidenum">
              <a:rPr lang="en-US" smtClean="0"/>
              <a:pPr/>
              <a:t>24</a:t>
            </a:fld>
            <a:endParaRPr lang="en-US" dirty="0"/>
          </a:p>
        </p:txBody>
      </p:sp>
      <p:sp>
        <p:nvSpPr>
          <p:cNvPr id="7" name="Title 1">
            <a:extLst>
              <a:ext uri="{FF2B5EF4-FFF2-40B4-BE49-F238E27FC236}">
                <a16:creationId xmlns:a16="http://schemas.microsoft.com/office/drawing/2014/main" id="{ECA33874-23CF-8A3D-3356-601FB29664A5}"/>
              </a:ext>
            </a:extLst>
          </p:cNvPr>
          <p:cNvSpPr txBox="1">
            <a:spLocks/>
          </p:cNvSpPr>
          <p:nvPr/>
        </p:nvSpPr>
        <p:spPr bwMode="auto">
          <a:xfrm>
            <a:off x="6457950" y="4660853"/>
            <a:ext cx="188595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Conclusion</a:t>
            </a:r>
          </a:p>
        </p:txBody>
      </p:sp>
      <p:sp>
        <p:nvSpPr>
          <p:cNvPr id="17" name="TextBox 16">
            <a:extLst>
              <a:ext uri="{FF2B5EF4-FFF2-40B4-BE49-F238E27FC236}">
                <a16:creationId xmlns:a16="http://schemas.microsoft.com/office/drawing/2014/main" id="{15A25FB9-9C10-D843-C4AB-643D797CB517}"/>
              </a:ext>
            </a:extLst>
          </p:cNvPr>
          <p:cNvSpPr txBox="1"/>
          <p:nvPr/>
        </p:nvSpPr>
        <p:spPr>
          <a:xfrm>
            <a:off x="2252736" y="4121192"/>
            <a:ext cx="2504928" cy="253916"/>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Photo Credit: Michele </a:t>
            </a:r>
            <a:r>
              <a:rPr lang="en-US" sz="1050" dirty="0" err="1">
                <a:latin typeface="Arial" panose="020B0604020202020204" pitchFamily="34" charset="0"/>
                <a:cs typeface="Arial" panose="020B0604020202020204" pitchFamily="34" charset="0"/>
              </a:rPr>
              <a:t>Walfred</a:t>
            </a:r>
            <a:endParaRPr lang="en-US" sz="788"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63263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68F065C-5506-90BE-FE3C-E6A8C0F1FF41}"/>
              </a:ext>
            </a:extLst>
          </p:cNvPr>
          <p:cNvSpPr>
            <a:spLocks noGrp="1"/>
          </p:cNvSpPr>
          <p:nvPr>
            <p:ph type="title"/>
          </p:nvPr>
        </p:nvSpPr>
        <p:spPr>
          <a:xfrm>
            <a:off x="457200" y="438150"/>
            <a:ext cx="3962400" cy="742950"/>
          </a:xfrm>
        </p:spPr>
        <p:txBody>
          <a:bodyPr/>
          <a:lstStyle/>
          <a:p>
            <a:r>
              <a:rPr lang="en-US" dirty="0"/>
              <a:t>Questions?</a:t>
            </a:r>
          </a:p>
        </p:txBody>
      </p:sp>
      <p:sp>
        <p:nvSpPr>
          <p:cNvPr id="4" name="Content Placeholder 3">
            <a:extLst>
              <a:ext uri="{FF2B5EF4-FFF2-40B4-BE49-F238E27FC236}">
                <a16:creationId xmlns:a16="http://schemas.microsoft.com/office/drawing/2014/main" id="{EF44444B-E634-3CD3-6B19-F7DAB78AD656}"/>
              </a:ext>
            </a:extLst>
          </p:cNvPr>
          <p:cNvSpPr>
            <a:spLocks noGrp="1"/>
          </p:cNvSpPr>
          <p:nvPr>
            <p:ph idx="1"/>
          </p:nvPr>
        </p:nvSpPr>
        <p:spPr>
          <a:xfrm>
            <a:off x="457200" y="1276350"/>
            <a:ext cx="4267200" cy="2994025"/>
          </a:xfrm>
        </p:spPr>
        <p:txBody>
          <a:bodyPr/>
          <a:lstStyle/>
          <a:p>
            <a:r>
              <a:rPr lang="en-US" dirty="0"/>
              <a:t>Thank you to:</a:t>
            </a:r>
          </a:p>
          <a:p>
            <a:pPr lvl="1"/>
            <a:r>
              <a:rPr lang="en-US" dirty="0"/>
              <a:t>Shawn Tingle</a:t>
            </a:r>
          </a:p>
          <a:p>
            <a:pPr lvl="1"/>
            <a:r>
              <a:rPr lang="en-US" dirty="0"/>
              <a:t>Jamie </a:t>
            </a:r>
            <a:r>
              <a:rPr lang="en-US" dirty="0" err="1"/>
              <a:t>Taraila</a:t>
            </a:r>
            <a:r>
              <a:rPr lang="en-US" dirty="0"/>
              <a:t> </a:t>
            </a:r>
          </a:p>
          <a:p>
            <a:pPr lvl="1"/>
            <a:r>
              <a:rPr lang="en-US" dirty="0"/>
              <a:t>Joe </a:t>
            </a:r>
            <a:r>
              <a:rPr lang="en-US" dirty="0" err="1"/>
              <a:t>Paller</a:t>
            </a:r>
            <a:endParaRPr lang="en-US" dirty="0"/>
          </a:p>
          <a:p>
            <a:pPr lvl="1"/>
            <a:r>
              <a:rPr lang="en-US" dirty="0" err="1"/>
              <a:t>Chander</a:t>
            </a:r>
            <a:r>
              <a:rPr lang="en-US" dirty="0"/>
              <a:t> </a:t>
            </a:r>
            <a:r>
              <a:rPr lang="en-US" dirty="0" err="1"/>
              <a:t>Lekha</a:t>
            </a:r>
            <a:endParaRPr lang="en-US" dirty="0"/>
          </a:p>
          <a:p>
            <a:pPr lvl="1"/>
            <a:r>
              <a:rPr lang="en-US" dirty="0"/>
              <a:t>Jo Ann Payne</a:t>
            </a:r>
          </a:p>
          <a:p>
            <a:pPr lvl="1"/>
            <a:r>
              <a:rPr lang="en-US" dirty="0" err="1"/>
              <a:t>Riss</a:t>
            </a:r>
            <a:r>
              <a:rPr lang="en-US" dirty="0"/>
              <a:t> Hardcastle</a:t>
            </a:r>
          </a:p>
          <a:p>
            <a:pPr lvl="1"/>
            <a:r>
              <a:rPr lang="en-US" dirty="0"/>
              <a:t>Karen </a:t>
            </a:r>
            <a:r>
              <a:rPr lang="en-US" dirty="0" err="1"/>
              <a:t>Gartley</a:t>
            </a:r>
            <a:endParaRPr lang="en-US" dirty="0"/>
          </a:p>
          <a:p>
            <a:pPr lvl="1"/>
            <a:r>
              <a:rPr lang="en-US" dirty="0"/>
              <a:t>Participating farmers</a:t>
            </a:r>
          </a:p>
          <a:p>
            <a:endParaRPr lang="en-US" dirty="0"/>
          </a:p>
        </p:txBody>
      </p:sp>
      <p:sp>
        <p:nvSpPr>
          <p:cNvPr id="5" name="Slide Number Placeholder 4">
            <a:extLst>
              <a:ext uri="{FF2B5EF4-FFF2-40B4-BE49-F238E27FC236}">
                <a16:creationId xmlns:a16="http://schemas.microsoft.com/office/drawing/2014/main" id="{CBFA2118-E8B7-204B-FCB8-AA35D151AC53}"/>
              </a:ext>
            </a:extLst>
          </p:cNvPr>
          <p:cNvSpPr>
            <a:spLocks noGrp="1"/>
          </p:cNvSpPr>
          <p:nvPr>
            <p:ph type="sldNum" sz="quarter" idx="10"/>
          </p:nvPr>
        </p:nvSpPr>
        <p:spPr/>
        <p:txBody>
          <a:bodyPr/>
          <a:lstStyle/>
          <a:p>
            <a:fld id="{2F8EF95E-660F-6F48-9B3C-B3F93E20ACE1}" type="slidenum">
              <a:rPr lang="en-US" smtClean="0"/>
              <a:pPr/>
              <a:t>25</a:t>
            </a:fld>
            <a:endParaRPr lang="en-US" dirty="0"/>
          </a:p>
        </p:txBody>
      </p:sp>
      <p:sp>
        <p:nvSpPr>
          <p:cNvPr id="7" name="Title 1">
            <a:extLst>
              <a:ext uri="{FF2B5EF4-FFF2-40B4-BE49-F238E27FC236}">
                <a16:creationId xmlns:a16="http://schemas.microsoft.com/office/drawing/2014/main" id="{ECA33874-23CF-8A3D-3356-601FB29664A5}"/>
              </a:ext>
            </a:extLst>
          </p:cNvPr>
          <p:cNvSpPr txBox="1">
            <a:spLocks/>
          </p:cNvSpPr>
          <p:nvPr/>
        </p:nvSpPr>
        <p:spPr bwMode="auto">
          <a:xfrm>
            <a:off x="6457950" y="4660853"/>
            <a:ext cx="188595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a:solidFill>
                  <a:schemeClr val="bg1"/>
                </a:solidFill>
              </a:rPr>
              <a:t>Conclusion</a:t>
            </a:r>
            <a:endParaRPr lang="en-US" sz="1800" b="1" dirty="0">
              <a:solidFill>
                <a:schemeClr val="bg1"/>
              </a:solidFill>
            </a:endParaRPr>
          </a:p>
        </p:txBody>
      </p:sp>
      <p:sp>
        <p:nvSpPr>
          <p:cNvPr id="9" name="TextBox 8">
            <a:extLst>
              <a:ext uri="{FF2B5EF4-FFF2-40B4-BE49-F238E27FC236}">
                <a16:creationId xmlns:a16="http://schemas.microsoft.com/office/drawing/2014/main" id="{BAF708C6-8147-20EC-E205-A52C4EE14A7C}"/>
              </a:ext>
            </a:extLst>
          </p:cNvPr>
          <p:cNvSpPr txBox="1"/>
          <p:nvPr/>
        </p:nvSpPr>
        <p:spPr>
          <a:xfrm>
            <a:off x="6095999" y="1123950"/>
            <a:ext cx="2586037" cy="584775"/>
          </a:xfrm>
          <a:prstGeom prst="rect">
            <a:avLst/>
          </a:prstGeom>
          <a:noFill/>
        </p:spPr>
        <p:txBody>
          <a:bodyPr wrap="square">
            <a:spAutoFit/>
          </a:bodyPr>
          <a:lstStyle/>
          <a:p>
            <a:r>
              <a:rPr lang="en-US" sz="1600" dirty="0"/>
              <a:t>Funded by Northeast SARE GNE19-210-33243</a:t>
            </a:r>
          </a:p>
        </p:txBody>
      </p:sp>
      <p:pic>
        <p:nvPicPr>
          <p:cNvPr id="11" name="Picture 919">
            <a:extLst>
              <a:ext uri="{FF2B5EF4-FFF2-40B4-BE49-F238E27FC236}">
                <a16:creationId xmlns:a16="http://schemas.microsoft.com/office/drawing/2014/main" id="{A9D72A4B-BEA3-3530-CB9D-A8D713CFAC8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6310" y="742950"/>
            <a:ext cx="1575328" cy="14307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C35310F-BFA9-38B3-C63E-987150C081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8774" y="2173983"/>
            <a:ext cx="2930401" cy="2302767"/>
          </a:xfrm>
          <a:prstGeom prst="rect">
            <a:avLst/>
          </a:prstGeom>
        </p:spPr>
      </p:pic>
      <p:pic>
        <p:nvPicPr>
          <p:cNvPr id="3" name="Content Placeholder 8" descr="A picture containing grass&#10;&#10;Description automatically generated">
            <a:extLst>
              <a:ext uri="{FF2B5EF4-FFF2-40B4-BE49-F238E27FC236}">
                <a16:creationId xmlns:a16="http://schemas.microsoft.com/office/drawing/2014/main" id="{42D79E4E-BDC7-CCF8-6EEC-B2D6E8461F6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6352614" y="2082986"/>
            <a:ext cx="2525246" cy="21336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46787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3698-159A-6D64-7312-D1588C8CD5D9}"/>
              </a:ext>
            </a:extLst>
          </p:cNvPr>
          <p:cNvSpPr>
            <a:spLocks noGrp="1"/>
          </p:cNvSpPr>
          <p:nvPr>
            <p:ph type="title"/>
          </p:nvPr>
        </p:nvSpPr>
        <p:spPr/>
        <p:txBody>
          <a:bodyPr/>
          <a:lstStyle/>
          <a:p>
            <a:r>
              <a:rPr lang="en-US" dirty="0"/>
              <a:t>Phosphorus Risk Assessment</a:t>
            </a:r>
          </a:p>
        </p:txBody>
      </p:sp>
      <p:sp>
        <p:nvSpPr>
          <p:cNvPr id="5" name="Content Placeholder 4">
            <a:extLst>
              <a:ext uri="{FF2B5EF4-FFF2-40B4-BE49-F238E27FC236}">
                <a16:creationId xmlns:a16="http://schemas.microsoft.com/office/drawing/2014/main" id="{022E90BB-0812-9F74-3FC3-3F4BF50B31DC}"/>
              </a:ext>
            </a:extLst>
          </p:cNvPr>
          <p:cNvSpPr>
            <a:spLocks noGrp="1"/>
          </p:cNvSpPr>
          <p:nvPr>
            <p:ph idx="1"/>
          </p:nvPr>
        </p:nvSpPr>
        <p:spPr/>
        <p:txBody>
          <a:bodyPr/>
          <a:lstStyle/>
          <a:p>
            <a:r>
              <a:rPr lang="en-US" dirty="0"/>
              <a:t>Show the different in the different pathways and a tool that we can use to calculate the load for all</a:t>
            </a:r>
          </a:p>
          <a:p>
            <a:r>
              <a:rPr lang="en-US" dirty="0"/>
              <a:t>Used field measurements to evaluate two scenarios: No-till with winter CC, Convent till with winter fallow (photos)</a:t>
            </a:r>
          </a:p>
          <a:p>
            <a:r>
              <a:rPr lang="en-US" dirty="0"/>
              <a:t>PLAT gives us edge of field P load estimates for 3 pathways</a:t>
            </a:r>
          </a:p>
          <a:p>
            <a:r>
              <a:rPr lang="en-US" dirty="0"/>
              <a:t>Used </a:t>
            </a:r>
            <a:r>
              <a:rPr lang="en-US" dirty="0" err="1"/>
              <a:t>Wilcoxan</a:t>
            </a:r>
            <a:r>
              <a:rPr lang="en-US" dirty="0"/>
              <a:t> sign rank test to determine differences between scenarios</a:t>
            </a:r>
          </a:p>
        </p:txBody>
      </p:sp>
      <p:sp>
        <p:nvSpPr>
          <p:cNvPr id="3" name="Slide Number Placeholder 2">
            <a:extLst>
              <a:ext uri="{FF2B5EF4-FFF2-40B4-BE49-F238E27FC236}">
                <a16:creationId xmlns:a16="http://schemas.microsoft.com/office/drawing/2014/main" id="{A6A1B576-0865-FE60-5868-96C4B5EA715F}"/>
              </a:ext>
            </a:extLst>
          </p:cNvPr>
          <p:cNvSpPr>
            <a:spLocks noGrp="1"/>
          </p:cNvSpPr>
          <p:nvPr>
            <p:ph type="sldNum" sz="quarter" idx="10"/>
          </p:nvPr>
        </p:nvSpPr>
        <p:spPr/>
        <p:txBody>
          <a:bodyPr/>
          <a:lstStyle/>
          <a:p>
            <a:pPr>
              <a:defRPr/>
            </a:pPr>
            <a:fld id="{388F1A38-2662-714D-BA55-F0640804B748}" type="slidenum">
              <a:rPr lang="en-US" smtClean="0"/>
              <a:pPr>
                <a:defRPr/>
              </a:pPr>
              <a:t>26</a:t>
            </a:fld>
            <a:endParaRPr lang="en-US" dirty="0"/>
          </a:p>
        </p:txBody>
      </p:sp>
    </p:spTree>
    <p:custDataLst>
      <p:tags r:id="rId1"/>
    </p:custDataLst>
    <p:extLst>
      <p:ext uri="{BB962C8B-B14F-4D97-AF65-F5344CB8AC3E}">
        <p14:creationId xmlns:p14="http://schemas.microsoft.com/office/powerpoint/2010/main" val="3188214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38774FF-7459-0390-F175-7E14EF28F0F8}"/>
              </a:ext>
            </a:extLst>
          </p:cNvPr>
          <p:cNvSpPr>
            <a:spLocks noGrp="1"/>
          </p:cNvSpPr>
          <p:nvPr>
            <p:ph type="title"/>
          </p:nvPr>
        </p:nvSpPr>
        <p:spPr/>
        <p:txBody>
          <a:bodyPr/>
          <a:lstStyle/>
          <a:p>
            <a:r>
              <a:rPr lang="en-US" dirty="0"/>
              <a:t>Study Goals and Objectives</a:t>
            </a:r>
          </a:p>
        </p:txBody>
      </p:sp>
      <p:sp>
        <p:nvSpPr>
          <p:cNvPr id="4" name="Content Placeholder 3">
            <a:extLst>
              <a:ext uri="{FF2B5EF4-FFF2-40B4-BE49-F238E27FC236}">
                <a16:creationId xmlns:a16="http://schemas.microsoft.com/office/drawing/2014/main" id="{7F59C29A-2B0F-0A19-72DA-3DB19429DE72}"/>
              </a:ext>
            </a:extLst>
          </p:cNvPr>
          <p:cNvSpPr>
            <a:spLocks noGrp="1"/>
          </p:cNvSpPr>
          <p:nvPr>
            <p:ph sz="half" idx="1"/>
          </p:nvPr>
        </p:nvSpPr>
        <p:spPr/>
        <p:txBody>
          <a:bodyPr/>
          <a:lstStyle/>
          <a:p>
            <a:r>
              <a:rPr lang="en-US" dirty="0"/>
              <a:t>Soil health tradeoffs in P enriched soils?</a:t>
            </a:r>
          </a:p>
          <a:p>
            <a:r>
              <a:rPr lang="en-US" dirty="0"/>
              <a:t>Evaluated soil P stratification and dry aggregate stability in fields</a:t>
            </a:r>
          </a:p>
        </p:txBody>
      </p:sp>
      <p:sp>
        <p:nvSpPr>
          <p:cNvPr id="5" name="Slide Number Placeholder 4">
            <a:extLst>
              <a:ext uri="{FF2B5EF4-FFF2-40B4-BE49-F238E27FC236}">
                <a16:creationId xmlns:a16="http://schemas.microsoft.com/office/drawing/2014/main" id="{C9B79FB1-70A9-A88A-1C9B-0AAEADF6CBDD}"/>
              </a:ext>
            </a:extLst>
          </p:cNvPr>
          <p:cNvSpPr>
            <a:spLocks noGrp="1"/>
          </p:cNvSpPr>
          <p:nvPr>
            <p:ph type="sldNum" sz="quarter" idx="10"/>
          </p:nvPr>
        </p:nvSpPr>
        <p:spPr/>
        <p:txBody>
          <a:bodyPr/>
          <a:lstStyle/>
          <a:p>
            <a:fld id="{2F8EF95E-660F-6F48-9B3C-B3F93E20ACE1}" type="slidenum">
              <a:rPr lang="en-US" smtClean="0"/>
              <a:pPr/>
              <a:t>27</a:t>
            </a:fld>
            <a:endParaRPr lang="en-US" dirty="0"/>
          </a:p>
        </p:txBody>
      </p:sp>
      <p:pic>
        <p:nvPicPr>
          <p:cNvPr id="19" name="Picture 18" descr="A picture containing grass, outdoor, plant, vegetable&#10;&#10;Description automatically generated">
            <a:extLst>
              <a:ext uri="{FF2B5EF4-FFF2-40B4-BE49-F238E27FC236}">
                <a16:creationId xmlns:a16="http://schemas.microsoft.com/office/drawing/2014/main" id="{473F7E6F-358B-AC18-A5EC-C243832241B3}"/>
              </a:ext>
            </a:extLst>
          </p:cNvPr>
          <p:cNvPicPr>
            <a:picLocks noChangeAspect="1"/>
          </p:cNvPicPr>
          <p:nvPr/>
        </p:nvPicPr>
        <p:blipFill rotWithShape="1">
          <a:blip r:embed="rId4">
            <a:extLst>
              <a:ext uri="{28A0092B-C50C-407E-A947-70E740481C1C}">
                <a14:useLocalDpi xmlns:a14="http://schemas.microsoft.com/office/drawing/2010/main" val="0"/>
              </a:ext>
            </a:extLst>
          </a:blip>
          <a:srcRect l="-1" r="63806"/>
          <a:stretch/>
        </p:blipFill>
        <p:spPr>
          <a:xfrm>
            <a:off x="5410200" y="1501841"/>
            <a:ext cx="1399704" cy="2565194"/>
          </a:xfrm>
          <a:prstGeom prst="rect">
            <a:avLst/>
          </a:prstGeom>
        </p:spPr>
      </p:pic>
      <p:sp>
        <p:nvSpPr>
          <p:cNvPr id="18" name="Title 1">
            <a:extLst>
              <a:ext uri="{FF2B5EF4-FFF2-40B4-BE49-F238E27FC236}">
                <a16:creationId xmlns:a16="http://schemas.microsoft.com/office/drawing/2014/main" id="{5184D85B-26E5-8455-EC7D-AD1F2F8A8C62}"/>
              </a:ext>
            </a:extLst>
          </p:cNvPr>
          <p:cNvSpPr txBox="1">
            <a:spLocks/>
          </p:cNvSpPr>
          <p:nvPr/>
        </p:nvSpPr>
        <p:spPr bwMode="auto">
          <a:xfrm>
            <a:off x="5433269" y="1603578"/>
            <a:ext cx="1399704" cy="358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500" b="1" dirty="0">
                <a:solidFill>
                  <a:schemeClr val="bg1"/>
                </a:solidFill>
              </a:rPr>
              <a:t>Conventional Tillage</a:t>
            </a:r>
          </a:p>
        </p:txBody>
      </p:sp>
      <p:sp>
        <p:nvSpPr>
          <p:cNvPr id="34" name="Title 1">
            <a:extLst>
              <a:ext uri="{FF2B5EF4-FFF2-40B4-BE49-F238E27FC236}">
                <a16:creationId xmlns:a16="http://schemas.microsoft.com/office/drawing/2014/main" id="{2C2C34E4-86FD-5370-1A11-7E0B0376816E}"/>
              </a:ext>
            </a:extLst>
          </p:cNvPr>
          <p:cNvSpPr txBox="1">
            <a:spLocks/>
          </p:cNvSpPr>
          <p:nvPr/>
        </p:nvSpPr>
        <p:spPr bwMode="auto">
          <a:xfrm>
            <a:off x="5955029" y="4659210"/>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Background</a:t>
            </a:r>
          </a:p>
        </p:txBody>
      </p:sp>
      <p:sp>
        <p:nvSpPr>
          <p:cNvPr id="17" name="TextBox 16">
            <a:extLst>
              <a:ext uri="{FF2B5EF4-FFF2-40B4-BE49-F238E27FC236}">
                <a16:creationId xmlns:a16="http://schemas.microsoft.com/office/drawing/2014/main" id="{6C06AC7F-AB29-C8C9-5511-A3080BD5B777}"/>
              </a:ext>
            </a:extLst>
          </p:cNvPr>
          <p:cNvSpPr txBox="1"/>
          <p:nvPr/>
        </p:nvSpPr>
        <p:spPr>
          <a:xfrm>
            <a:off x="402431" y="4268567"/>
            <a:ext cx="2133600" cy="253916"/>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Photo Credits: Michele </a:t>
            </a:r>
            <a:r>
              <a:rPr lang="en-US" sz="1050" dirty="0" err="1">
                <a:latin typeface="Arial" panose="020B0604020202020204" pitchFamily="34" charset="0"/>
                <a:cs typeface="Arial" panose="020B0604020202020204" pitchFamily="34" charset="0"/>
              </a:rPr>
              <a:t>Walfred</a:t>
            </a:r>
            <a:endParaRPr lang="en-US" sz="788"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99A74EA-223F-08B7-6D34-1D9204032106}"/>
              </a:ext>
            </a:extLst>
          </p:cNvPr>
          <p:cNvGrpSpPr/>
          <p:nvPr/>
        </p:nvGrpSpPr>
        <p:grpSpPr>
          <a:xfrm>
            <a:off x="7114703" y="1521866"/>
            <a:ext cx="1422774" cy="2573884"/>
            <a:chOff x="-3092684" y="1358884"/>
            <a:chExt cx="1897032" cy="3431845"/>
          </a:xfrm>
        </p:grpSpPr>
        <p:pic>
          <p:nvPicPr>
            <p:cNvPr id="3" name="Picture 2" descr="No-till Farming Critical for Preventing Loss of Soil Moisture During  Drought Co | NRCS Iowa">
              <a:extLst>
                <a:ext uri="{FF2B5EF4-FFF2-40B4-BE49-F238E27FC236}">
                  <a16:creationId xmlns:a16="http://schemas.microsoft.com/office/drawing/2014/main" id="{A9500A7D-7797-6992-5637-0F248FF592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31" r="44060"/>
            <a:stretch/>
          </p:blipFill>
          <p:spPr bwMode="auto">
            <a:xfrm>
              <a:off x="-3092684" y="1358884"/>
              <a:ext cx="1866273" cy="3431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1DEA85E-0323-F881-2ADC-4E0546948D9C}"/>
                </a:ext>
              </a:extLst>
            </p:cNvPr>
            <p:cNvSpPr txBox="1">
              <a:spLocks/>
            </p:cNvSpPr>
            <p:nvPr/>
          </p:nvSpPr>
          <p:spPr bwMode="auto">
            <a:xfrm>
              <a:off x="-3061924" y="4206426"/>
              <a:ext cx="1866272" cy="477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500" b="1" dirty="0">
                  <a:solidFill>
                    <a:schemeClr val="bg1"/>
                  </a:solidFill>
                </a:rPr>
                <a:t>Conservation Till</a:t>
              </a:r>
            </a:p>
          </p:txBody>
        </p:sp>
      </p:grpSp>
    </p:spTree>
    <p:custDataLst>
      <p:tags r:id="rId1"/>
    </p:custDataLst>
    <p:extLst>
      <p:ext uri="{BB962C8B-B14F-4D97-AF65-F5344CB8AC3E}">
        <p14:creationId xmlns:p14="http://schemas.microsoft.com/office/powerpoint/2010/main" val="2216187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132994" name="Rectangle 2"/>
          <p:cNvSpPr>
            <a:spLocks noGrp="1" noChangeArrowheads="1"/>
          </p:cNvSpPr>
          <p:nvPr>
            <p:ph type="title"/>
          </p:nvPr>
        </p:nvSpPr>
        <p:spPr>
          <a:xfrm>
            <a:off x="4604560" y="285749"/>
            <a:ext cx="4082239" cy="1050131"/>
          </a:xfrm>
        </p:spPr>
        <p:txBody>
          <a:bodyPr/>
          <a:lstStyle/>
          <a:p>
            <a:r>
              <a:rPr lang="en-US" dirty="0"/>
              <a:t>Phosphorus Loss Pathways</a:t>
            </a:r>
          </a:p>
        </p:txBody>
      </p:sp>
      <p:grpSp>
        <p:nvGrpSpPr>
          <p:cNvPr id="2" name="Group 3"/>
          <p:cNvGrpSpPr>
            <a:grpSpLocks/>
          </p:cNvGrpSpPr>
          <p:nvPr/>
        </p:nvGrpSpPr>
        <p:grpSpPr bwMode="auto">
          <a:xfrm>
            <a:off x="2697957" y="474463"/>
            <a:ext cx="1751410" cy="942975"/>
            <a:chOff x="2026" y="1006"/>
            <a:chExt cx="1471" cy="792"/>
          </a:xfrm>
        </p:grpSpPr>
        <p:sp>
          <p:nvSpPr>
            <p:cNvPr id="2132996" name="AutoShape 4"/>
            <p:cNvSpPr>
              <a:spLocks noChangeArrowheads="1"/>
            </p:cNvSpPr>
            <p:nvPr/>
          </p:nvSpPr>
          <p:spPr bwMode="auto">
            <a:xfrm rot="2218185">
              <a:off x="2618" y="1661"/>
              <a:ext cx="456" cy="137"/>
            </a:xfrm>
            <a:prstGeom prst="rightArrow">
              <a:avLst>
                <a:gd name="adj1" fmla="val 50000"/>
                <a:gd name="adj2" fmla="val 115325"/>
              </a:avLst>
            </a:prstGeom>
            <a:solidFill>
              <a:srgbClr val="993300"/>
            </a:solidFill>
            <a:ln w="9525">
              <a:noFill/>
              <a:miter lim="800000"/>
              <a:headEnd/>
              <a:tailEnd/>
            </a:ln>
            <a:effectLst>
              <a:outerShdw blurRad="50800" dist="38100" dir="2700000" algn="tl" rotWithShape="0">
                <a:prstClr val="black">
                  <a:alpha val="40000"/>
                </a:prstClr>
              </a:outerShdw>
            </a:effectLst>
          </p:spPr>
          <p:txBody>
            <a:bodyPr wrap="none" anchor="ctr"/>
            <a:lstStyle/>
            <a:p>
              <a:endParaRPr lang="en-US" dirty="0">
                <a:cs typeface="Arial" pitchFamily="34" charset="0"/>
              </a:endParaRPr>
            </a:p>
          </p:txBody>
        </p:sp>
        <p:sp>
          <p:nvSpPr>
            <p:cNvPr id="2132997" name="Rectangle 5"/>
            <p:cNvSpPr>
              <a:spLocks noChangeArrowheads="1"/>
            </p:cNvSpPr>
            <p:nvPr/>
          </p:nvSpPr>
          <p:spPr bwMode="auto">
            <a:xfrm>
              <a:off x="2026" y="1006"/>
              <a:ext cx="1471" cy="524"/>
            </a:xfrm>
            <a:prstGeom prst="rect">
              <a:avLst/>
            </a:prstGeom>
            <a:noFill/>
            <a:ln w="9525">
              <a:noFill/>
              <a:miter lim="800000"/>
              <a:headEnd/>
              <a:tailEnd/>
            </a:ln>
            <a:effectLst/>
          </p:spPr>
          <p:txBody>
            <a:bodyPr lIns="69056" tIns="34529" rIns="69056" bIns="34529">
              <a:spAutoFit/>
            </a:bodyPr>
            <a:lstStyle/>
            <a:p>
              <a:pPr algn="ctr"/>
              <a:r>
                <a:rPr lang="en-US" dirty="0">
                  <a:solidFill>
                    <a:srgbClr val="993300"/>
                  </a:solidFill>
                  <a:cs typeface="Arial" pitchFamily="34" charset="0"/>
                </a:rPr>
                <a:t>Soil erosion &amp; particulate P</a:t>
              </a:r>
            </a:p>
          </p:txBody>
        </p:sp>
      </p:grpSp>
      <p:sp>
        <p:nvSpPr>
          <p:cNvPr id="2132998" name="Freeform 6"/>
          <p:cNvSpPr>
            <a:spLocks/>
          </p:cNvSpPr>
          <p:nvPr/>
        </p:nvSpPr>
        <p:spPr bwMode="auto">
          <a:xfrm>
            <a:off x="751285" y="1732954"/>
            <a:ext cx="4313634" cy="2274094"/>
          </a:xfrm>
          <a:custGeom>
            <a:avLst/>
            <a:gdLst/>
            <a:ahLst/>
            <a:cxnLst>
              <a:cxn ang="0">
                <a:pos x="0" y="0"/>
              </a:cxn>
              <a:cxn ang="0">
                <a:pos x="0" y="1847"/>
              </a:cxn>
              <a:cxn ang="0">
                <a:pos x="2515" y="1847"/>
              </a:cxn>
              <a:cxn ang="0">
                <a:pos x="3764" y="1174"/>
              </a:cxn>
              <a:cxn ang="0">
                <a:pos x="3764" y="679"/>
              </a:cxn>
              <a:cxn ang="0">
                <a:pos x="3500" y="781"/>
              </a:cxn>
              <a:cxn ang="0">
                <a:pos x="3381" y="918"/>
              </a:cxn>
              <a:cxn ang="0">
                <a:pos x="3166" y="1019"/>
              </a:cxn>
              <a:cxn ang="0">
                <a:pos x="2962" y="1111"/>
              </a:cxn>
              <a:cxn ang="0">
                <a:pos x="2819" y="1223"/>
              </a:cxn>
              <a:cxn ang="0">
                <a:pos x="2759" y="1235"/>
              </a:cxn>
              <a:cxn ang="0">
                <a:pos x="2706" y="1312"/>
              </a:cxn>
              <a:cxn ang="0">
                <a:pos x="2652" y="1235"/>
              </a:cxn>
              <a:cxn ang="0">
                <a:pos x="2695" y="1302"/>
              </a:cxn>
              <a:cxn ang="0">
                <a:pos x="2485" y="1246"/>
              </a:cxn>
              <a:cxn ang="0">
                <a:pos x="2604" y="1246"/>
              </a:cxn>
              <a:cxn ang="0">
                <a:pos x="2425" y="1189"/>
              </a:cxn>
              <a:cxn ang="0">
                <a:pos x="2610" y="1280"/>
              </a:cxn>
              <a:cxn ang="0">
                <a:pos x="2244" y="1130"/>
              </a:cxn>
              <a:cxn ang="0">
                <a:pos x="2208" y="1100"/>
              </a:cxn>
              <a:cxn ang="0">
                <a:pos x="2062" y="1008"/>
              </a:cxn>
              <a:cxn ang="0">
                <a:pos x="1990" y="946"/>
              </a:cxn>
              <a:cxn ang="0">
                <a:pos x="1736" y="915"/>
              </a:cxn>
              <a:cxn ang="0">
                <a:pos x="1502" y="824"/>
              </a:cxn>
              <a:cxn ang="0">
                <a:pos x="1339" y="640"/>
              </a:cxn>
              <a:cxn ang="0">
                <a:pos x="1140" y="458"/>
              </a:cxn>
              <a:cxn ang="0">
                <a:pos x="904" y="397"/>
              </a:cxn>
              <a:cxn ang="0">
                <a:pos x="743" y="335"/>
              </a:cxn>
              <a:cxn ang="0">
                <a:pos x="579" y="244"/>
              </a:cxn>
              <a:cxn ang="0">
                <a:pos x="380" y="123"/>
              </a:cxn>
              <a:cxn ang="0">
                <a:pos x="308" y="77"/>
              </a:cxn>
              <a:cxn ang="0">
                <a:pos x="163" y="0"/>
              </a:cxn>
              <a:cxn ang="0">
                <a:pos x="0" y="0"/>
              </a:cxn>
            </a:cxnLst>
            <a:rect l="0" t="0" r="r" b="b"/>
            <a:pathLst>
              <a:path w="3765" h="1848">
                <a:moveTo>
                  <a:pt x="0" y="0"/>
                </a:moveTo>
                <a:lnTo>
                  <a:pt x="0" y="1847"/>
                </a:lnTo>
                <a:lnTo>
                  <a:pt x="2515" y="1847"/>
                </a:lnTo>
                <a:lnTo>
                  <a:pt x="3764" y="1174"/>
                </a:lnTo>
                <a:lnTo>
                  <a:pt x="3764" y="679"/>
                </a:lnTo>
                <a:lnTo>
                  <a:pt x="3500" y="781"/>
                </a:lnTo>
                <a:lnTo>
                  <a:pt x="3381" y="918"/>
                </a:lnTo>
                <a:lnTo>
                  <a:pt x="3166" y="1019"/>
                </a:lnTo>
                <a:lnTo>
                  <a:pt x="2962" y="1111"/>
                </a:lnTo>
                <a:lnTo>
                  <a:pt x="2819" y="1223"/>
                </a:lnTo>
                <a:lnTo>
                  <a:pt x="2759" y="1235"/>
                </a:lnTo>
                <a:lnTo>
                  <a:pt x="2706" y="1312"/>
                </a:lnTo>
                <a:lnTo>
                  <a:pt x="2652" y="1235"/>
                </a:lnTo>
                <a:lnTo>
                  <a:pt x="2695" y="1302"/>
                </a:lnTo>
                <a:lnTo>
                  <a:pt x="2485" y="1246"/>
                </a:lnTo>
                <a:lnTo>
                  <a:pt x="2604" y="1246"/>
                </a:lnTo>
                <a:lnTo>
                  <a:pt x="2425" y="1189"/>
                </a:lnTo>
                <a:lnTo>
                  <a:pt x="2610" y="1280"/>
                </a:lnTo>
                <a:lnTo>
                  <a:pt x="2244" y="1130"/>
                </a:lnTo>
                <a:lnTo>
                  <a:pt x="2208" y="1100"/>
                </a:lnTo>
                <a:lnTo>
                  <a:pt x="2062" y="1008"/>
                </a:lnTo>
                <a:lnTo>
                  <a:pt x="1990" y="946"/>
                </a:lnTo>
                <a:lnTo>
                  <a:pt x="1736" y="915"/>
                </a:lnTo>
                <a:lnTo>
                  <a:pt x="1502" y="824"/>
                </a:lnTo>
                <a:lnTo>
                  <a:pt x="1339" y="640"/>
                </a:lnTo>
                <a:lnTo>
                  <a:pt x="1140" y="458"/>
                </a:lnTo>
                <a:lnTo>
                  <a:pt x="904" y="397"/>
                </a:lnTo>
                <a:lnTo>
                  <a:pt x="743" y="335"/>
                </a:lnTo>
                <a:lnTo>
                  <a:pt x="579" y="244"/>
                </a:lnTo>
                <a:lnTo>
                  <a:pt x="380" y="123"/>
                </a:lnTo>
                <a:lnTo>
                  <a:pt x="308" y="77"/>
                </a:lnTo>
                <a:lnTo>
                  <a:pt x="163" y="0"/>
                </a:lnTo>
                <a:lnTo>
                  <a:pt x="0" y="0"/>
                </a:lnTo>
              </a:path>
            </a:pathLst>
          </a:custGeom>
          <a:solidFill>
            <a:schemeClr val="bg1">
              <a:lumMod val="75000"/>
            </a:schemeClr>
          </a:solidFill>
          <a:ln w="50799" cap="rnd" cmpd="sng">
            <a:solidFill>
              <a:schemeClr val="bg1">
                <a:lumMod val="75000"/>
              </a:schemeClr>
            </a:solidFill>
            <a:prstDash val="solid"/>
            <a:round/>
            <a:headEnd/>
            <a:tailEnd/>
          </a:ln>
          <a:effectLst/>
        </p:spPr>
        <p:txBody>
          <a:bodyPr/>
          <a:lstStyle/>
          <a:p>
            <a:endParaRPr lang="en-US" dirty="0">
              <a:cs typeface="Arial" pitchFamily="34" charset="0"/>
            </a:endParaRPr>
          </a:p>
        </p:txBody>
      </p:sp>
      <p:sp>
        <p:nvSpPr>
          <p:cNvPr id="2132999" name="Freeform 7"/>
          <p:cNvSpPr>
            <a:spLocks/>
          </p:cNvSpPr>
          <p:nvPr/>
        </p:nvSpPr>
        <p:spPr bwMode="auto">
          <a:xfrm>
            <a:off x="751285" y="1179313"/>
            <a:ext cx="4333875" cy="2150269"/>
          </a:xfrm>
          <a:custGeom>
            <a:avLst/>
            <a:gdLst/>
            <a:ahLst/>
            <a:cxnLst>
              <a:cxn ang="0">
                <a:pos x="0" y="442"/>
              </a:cxn>
              <a:cxn ang="0">
                <a:pos x="555" y="358"/>
              </a:cxn>
              <a:cxn ang="0">
                <a:pos x="793" y="316"/>
              </a:cxn>
              <a:cxn ang="0">
                <a:pos x="1316" y="181"/>
              </a:cxn>
              <a:cxn ang="0">
                <a:pos x="1609" y="69"/>
              </a:cxn>
              <a:cxn ang="0">
                <a:pos x="1831" y="35"/>
              </a:cxn>
              <a:cxn ang="0">
                <a:pos x="1917" y="0"/>
              </a:cxn>
              <a:cxn ang="0">
                <a:pos x="1950" y="0"/>
              </a:cxn>
              <a:cxn ang="0">
                <a:pos x="2029" y="13"/>
              </a:cxn>
              <a:cxn ang="0">
                <a:pos x="2251" y="168"/>
              </a:cxn>
              <a:cxn ang="0">
                <a:pos x="2537" y="358"/>
              </a:cxn>
              <a:cxn ang="0">
                <a:pos x="2679" y="450"/>
              </a:cxn>
              <a:cxn ang="0">
                <a:pos x="2869" y="598"/>
              </a:cxn>
              <a:cxn ang="0">
                <a:pos x="2932" y="668"/>
              </a:cxn>
              <a:cxn ang="0">
                <a:pos x="3116" y="753"/>
              </a:cxn>
              <a:cxn ang="0">
                <a:pos x="3226" y="822"/>
              </a:cxn>
              <a:cxn ang="0">
                <a:pos x="3385" y="914"/>
              </a:cxn>
              <a:cxn ang="0">
                <a:pos x="3456" y="970"/>
              </a:cxn>
              <a:cxn ang="0">
                <a:pos x="3567" y="1040"/>
              </a:cxn>
              <a:cxn ang="0">
                <a:pos x="3710" y="1105"/>
              </a:cxn>
              <a:cxn ang="0">
                <a:pos x="3782" y="1127"/>
              </a:cxn>
              <a:cxn ang="0">
                <a:pos x="3574" y="1224"/>
              </a:cxn>
              <a:cxn ang="0">
                <a:pos x="3385" y="1322"/>
              </a:cxn>
              <a:cxn ang="0">
                <a:pos x="3264" y="1421"/>
              </a:cxn>
              <a:cxn ang="0">
                <a:pos x="3107" y="1514"/>
              </a:cxn>
              <a:cxn ang="0">
                <a:pos x="3028" y="1548"/>
              </a:cxn>
              <a:cxn ang="0">
                <a:pos x="2964" y="1598"/>
              </a:cxn>
              <a:cxn ang="0">
                <a:pos x="2916" y="1640"/>
              </a:cxn>
              <a:cxn ang="0">
                <a:pos x="2805" y="1683"/>
              </a:cxn>
              <a:cxn ang="0">
                <a:pos x="2686" y="1725"/>
              </a:cxn>
              <a:cxn ang="0">
                <a:pos x="2513" y="1746"/>
              </a:cxn>
              <a:cxn ang="0">
                <a:pos x="2464" y="1746"/>
              </a:cxn>
              <a:cxn ang="0">
                <a:pos x="2464" y="1725"/>
              </a:cxn>
              <a:cxn ang="0">
                <a:pos x="2392" y="1676"/>
              </a:cxn>
              <a:cxn ang="0">
                <a:pos x="2266" y="1591"/>
              </a:cxn>
              <a:cxn ang="0">
                <a:pos x="2154" y="1528"/>
              </a:cxn>
              <a:cxn ang="0">
                <a:pos x="2060" y="1506"/>
              </a:cxn>
              <a:cxn ang="0">
                <a:pos x="1934" y="1485"/>
              </a:cxn>
              <a:cxn ang="0">
                <a:pos x="1822" y="1443"/>
              </a:cxn>
              <a:cxn ang="0">
                <a:pos x="1703" y="1394"/>
              </a:cxn>
              <a:cxn ang="0">
                <a:pos x="1616" y="1329"/>
              </a:cxn>
              <a:cxn ang="0">
                <a:pos x="1585" y="1302"/>
              </a:cxn>
              <a:cxn ang="0">
                <a:pos x="1490" y="1203"/>
              </a:cxn>
              <a:cxn ang="0">
                <a:pos x="1387" y="1091"/>
              </a:cxn>
              <a:cxn ang="0">
                <a:pos x="1323" y="1020"/>
              </a:cxn>
              <a:cxn ang="0">
                <a:pos x="1228" y="950"/>
              </a:cxn>
              <a:cxn ang="0">
                <a:pos x="1046" y="892"/>
              </a:cxn>
              <a:cxn ang="0">
                <a:pos x="856" y="829"/>
              </a:cxn>
              <a:cxn ang="0">
                <a:pos x="721" y="759"/>
              </a:cxn>
              <a:cxn ang="0">
                <a:pos x="609" y="676"/>
              </a:cxn>
              <a:cxn ang="0">
                <a:pos x="562" y="639"/>
              </a:cxn>
              <a:cxn ang="0">
                <a:pos x="482" y="591"/>
              </a:cxn>
              <a:cxn ang="0">
                <a:pos x="387" y="547"/>
              </a:cxn>
              <a:cxn ang="0">
                <a:pos x="277" y="491"/>
              </a:cxn>
              <a:cxn ang="0">
                <a:pos x="206" y="450"/>
              </a:cxn>
              <a:cxn ang="0">
                <a:pos x="125" y="428"/>
              </a:cxn>
              <a:cxn ang="0">
                <a:pos x="78" y="435"/>
              </a:cxn>
              <a:cxn ang="0">
                <a:pos x="0" y="442"/>
              </a:cxn>
            </a:cxnLst>
            <a:rect l="0" t="0" r="r" b="b"/>
            <a:pathLst>
              <a:path w="3783" h="1747">
                <a:moveTo>
                  <a:pt x="0" y="442"/>
                </a:moveTo>
                <a:lnTo>
                  <a:pt x="555" y="358"/>
                </a:lnTo>
                <a:lnTo>
                  <a:pt x="793" y="316"/>
                </a:lnTo>
                <a:lnTo>
                  <a:pt x="1316" y="181"/>
                </a:lnTo>
                <a:lnTo>
                  <a:pt x="1609" y="69"/>
                </a:lnTo>
                <a:lnTo>
                  <a:pt x="1831" y="35"/>
                </a:lnTo>
                <a:lnTo>
                  <a:pt x="1917" y="0"/>
                </a:lnTo>
                <a:lnTo>
                  <a:pt x="1950" y="0"/>
                </a:lnTo>
                <a:lnTo>
                  <a:pt x="2029" y="13"/>
                </a:lnTo>
                <a:lnTo>
                  <a:pt x="2251" y="168"/>
                </a:lnTo>
                <a:lnTo>
                  <a:pt x="2537" y="358"/>
                </a:lnTo>
                <a:lnTo>
                  <a:pt x="2679" y="450"/>
                </a:lnTo>
                <a:lnTo>
                  <a:pt x="2869" y="598"/>
                </a:lnTo>
                <a:lnTo>
                  <a:pt x="2932" y="668"/>
                </a:lnTo>
                <a:lnTo>
                  <a:pt x="3116" y="753"/>
                </a:lnTo>
                <a:lnTo>
                  <a:pt x="3226" y="822"/>
                </a:lnTo>
                <a:lnTo>
                  <a:pt x="3385" y="914"/>
                </a:lnTo>
                <a:lnTo>
                  <a:pt x="3456" y="970"/>
                </a:lnTo>
                <a:lnTo>
                  <a:pt x="3567" y="1040"/>
                </a:lnTo>
                <a:lnTo>
                  <a:pt x="3710" y="1105"/>
                </a:lnTo>
                <a:lnTo>
                  <a:pt x="3782" y="1127"/>
                </a:lnTo>
                <a:lnTo>
                  <a:pt x="3574" y="1224"/>
                </a:lnTo>
                <a:lnTo>
                  <a:pt x="3385" y="1322"/>
                </a:lnTo>
                <a:lnTo>
                  <a:pt x="3264" y="1421"/>
                </a:lnTo>
                <a:lnTo>
                  <a:pt x="3107" y="1514"/>
                </a:lnTo>
                <a:lnTo>
                  <a:pt x="3028" y="1548"/>
                </a:lnTo>
                <a:lnTo>
                  <a:pt x="2964" y="1598"/>
                </a:lnTo>
                <a:lnTo>
                  <a:pt x="2916" y="1640"/>
                </a:lnTo>
                <a:lnTo>
                  <a:pt x="2805" y="1683"/>
                </a:lnTo>
                <a:lnTo>
                  <a:pt x="2686" y="1725"/>
                </a:lnTo>
                <a:lnTo>
                  <a:pt x="2513" y="1746"/>
                </a:lnTo>
                <a:lnTo>
                  <a:pt x="2464" y="1746"/>
                </a:lnTo>
                <a:lnTo>
                  <a:pt x="2464" y="1725"/>
                </a:lnTo>
                <a:lnTo>
                  <a:pt x="2392" y="1676"/>
                </a:lnTo>
                <a:lnTo>
                  <a:pt x="2266" y="1591"/>
                </a:lnTo>
                <a:lnTo>
                  <a:pt x="2154" y="1528"/>
                </a:lnTo>
                <a:lnTo>
                  <a:pt x="2060" y="1506"/>
                </a:lnTo>
                <a:lnTo>
                  <a:pt x="1934" y="1485"/>
                </a:lnTo>
                <a:lnTo>
                  <a:pt x="1822" y="1443"/>
                </a:lnTo>
                <a:lnTo>
                  <a:pt x="1703" y="1394"/>
                </a:lnTo>
                <a:lnTo>
                  <a:pt x="1616" y="1329"/>
                </a:lnTo>
                <a:lnTo>
                  <a:pt x="1585" y="1302"/>
                </a:lnTo>
                <a:lnTo>
                  <a:pt x="1490" y="1203"/>
                </a:lnTo>
                <a:lnTo>
                  <a:pt x="1387" y="1091"/>
                </a:lnTo>
                <a:lnTo>
                  <a:pt x="1323" y="1020"/>
                </a:lnTo>
                <a:lnTo>
                  <a:pt x="1228" y="950"/>
                </a:lnTo>
                <a:lnTo>
                  <a:pt x="1046" y="892"/>
                </a:lnTo>
                <a:lnTo>
                  <a:pt x="856" y="829"/>
                </a:lnTo>
                <a:lnTo>
                  <a:pt x="721" y="759"/>
                </a:lnTo>
                <a:lnTo>
                  <a:pt x="609" y="676"/>
                </a:lnTo>
                <a:lnTo>
                  <a:pt x="562" y="639"/>
                </a:lnTo>
                <a:lnTo>
                  <a:pt x="482" y="591"/>
                </a:lnTo>
                <a:lnTo>
                  <a:pt x="387" y="547"/>
                </a:lnTo>
                <a:lnTo>
                  <a:pt x="277" y="491"/>
                </a:lnTo>
                <a:lnTo>
                  <a:pt x="206" y="450"/>
                </a:lnTo>
                <a:lnTo>
                  <a:pt x="125" y="428"/>
                </a:lnTo>
                <a:lnTo>
                  <a:pt x="78" y="435"/>
                </a:lnTo>
                <a:lnTo>
                  <a:pt x="0" y="442"/>
                </a:lnTo>
              </a:path>
            </a:pathLst>
          </a:custGeom>
          <a:solidFill>
            <a:srgbClr val="00FF66"/>
          </a:solidFill>
          <a:ln w="50799" cap="rnd" cmpd="sng">
            <a:solidFill>
              <a:srgbClr val="00FF66"/>
            </a:solidFill>
            <a:prstDash val="solid"/>
            <a:round/>
            <a:headEnd/>
            <a:tailEnd/>
          </a:ln>
          <a:effectLst/>
        </p:spPr>
        <p:txBody>
          <a:bodyPr/>
          <a:lstStyle/>
          <a:p>
            <a:endParaRPr lang="en-US" dirty="0">
              <a:cs typeface="Arial" pitchFamily="34" charset="0"/>
            </a:endParaRPr>
          </a:p>
        </p:txBody>
      </p:sp>
      <p:sp>
        <p:nvSpPr>
          <p:cNvPr id="2133000" name="Line 8"/>
          <p:cNvSpPr>
            <a:spLocks noChangeShapeType="1"/>
          </p:cNvSpPr>
          <p:nvPr/>
        </p:nvSpPr>
        <p:spPr bwMode="auto">
          <a:xfrm flipH="1">
            <a:off x="3652838" y="3361729"/>
            <a:ext cx="8335" cy="658415"/>
          </a:xfrm>
          <a:prstGeom prst="line">
            <a:avLst/>
          </a:prstGeom>
          <a:noFill/>
          <a:ln w="12699">
            <a:solidFill>
              <a:srgbClr val="000000"/>
            </a:solidFill>
            <a:round/>
            <a:headEnd type="none" w="sm" len="sm"/>
            <a:tailEnd type="none" w="sm" len="sm"/>
          </a:ln>
          <a:effectLst/>
        </p:spPr>
        <p:txBody>
          <a:bodyPr wrap="none" anchor="ctr"/>
          <a:lstStyle/>
          <a:p>
            <a:endParaRPr lang="en-US" dirty="0">
              <a:cs typeface="Arial" pitchFamily="34" charset="0"/>
            </a:endParaRPr>
          </a:p>
        </p:txBody>
      </p:sp>
      <p:grpSp>
        <p:nvGrpSpPr>
          <p:cNvPr id="3" name="Group 9"/>
          <p:cNvGrpSpPr>
            <a:grpSpLocks/>
          </p:cNvGrpSpPr>
          <p:nvPr/>
        </p:nvGrpSpPr>
        <p:grpSpPr bwMode="auto">
          <a:xfrm>
            <a:off x="1044179" y="2955728"/>
            <a:ext cx="2349103" cy="1088232"/>
            <a:chOff x="637" y="3145"/>
            <a:chExt cx="1973" cy="914"/>
          </a:xfrm>
          <a:effectLst/>
        </p:grpSpPr>
        <p:grpSp>
          <p:nvGrpSpPr>
            <p:cNvPr id="4" name="Group 10"/>
            <p:cNvGrpSpPr>
              <a:grpSpLocks/>
            </p:cNvGrpSpPr>
            <p:nvPr/>
          </p:nvGrpSpPr>
          <p:grpSpPr bwMode="auto">
            <a:xfrm>
              <a:off x="637" y="3166"/>
              <a:ext cx="1973" cy="893"/>
              <a:chOff x="637" y="3166"/>
              <a:chExt cx="1973" cy="893"/>
            </a:xfrm>
          </p:grpSpPr>
          <p:grpSp>
            <p:nvGrpSpPr>
              <p:cNvPr id="5" name="Group 12"/>
              <p:cNvGrpSpPr>
                <a:grpSpLocks/>
              </p:cNvGrpSpPr>
              <p:nvPr/>
            </p:nvGrpSpPr>
            <p:grpSpPr bwMode="auto">
              <a:xfrm>
                <a:off x="637" y="3166"/>
                <a:ext cx="1973" cy="893"/>
                <a:chOff x="637" y="3166"/>
                <a:chExt cx="1973" cy="893"/>
              </a:xfrm>
            </p:grpSpPr>
            <p:sp>
              <p:nvSpPr>
                <p:cNvPr id="2133005" name="Arc 13"/>
                <p:cNvSpPr>
                  <a:spLocks/>
                </p:cNvSpPr>
                <p:nvPr/>
              </p:nvSpPr>
              <p:spPr bwMode="auto">
                <a:xfrm>
                  <a:off x="637" y="3187"/>
                  <a:ext cx="893" cy="684"/>
                </a:xfrm>
                <a:custGeom>
                  <a:avLst/>
                  <a:gdLst>
                    <a:gd name="G0" fmla="+- 21528 0 0"/>
                    <a:gd name="G1" fmla="+- 0 0 0"/>
                    <a:gd name="G2" fmla="+- 21600 0 0"/>
                    <a:gd name="T0" fmla="*/ 21528 w 21528"/>
                    <a:gd name="T1" fmla="*/ 21600 h 21600"/>
                    <a:gd name="T2" fmla="*/ 0 w 21528"/>
                    <a:gd name="T3" fmla="*/ 1763 h 21600"/>
                    <a:gd name="T4" fmla="*/ 21528 w 21528"/>
                    <a:gd name="T5" fmla="*/ 0 h 21600"/>
                  </a:gdLst>
                  <a:ahLst/>
                  <a:cxnLst>
                    <a:cxn ang="0">
                      <a:pos x="T0" y="T1"/>
                    </a:cxn>
                    <a:cxn ang="0">
                      <a:pos x="T2" y="T3"/>
                    </a:cxn>
                    <a:cxn ang="0">
                      <a:pos x="T4" y="T5"/>
                    </a:cxn>
                  </a:cxnLst>
                  <a:rect l="0" t="0" r="r" b="b"/>
                  <a:pathLst>
                    <a:path w="21528" h="21600" fill="none" extrusionOk="0">
                      <a:moveTo>
                        <a:pt x="21528" y="21600"/>
                      </a:moveTo>
                      <a:cubicBezTo>
                        <a:pt x="10282" y="21600"/>
                        <a:pt x="917" y="12971"/>
                        <a:pt x="0" y="1762"/>
                      </a:cubicBezTo>
                    </a:path>
                    <a:path w="21528" h="21600" stroke="0" extrusionOk="0">
                      <a:moveTo>
                        <a:pt x="21528" y="21600"/>
                      </a:moveTo>
                      <a:cubicBezTo>
                        <a:pt x="10282" y="21600"/>
                        <a:pt x="917" y="12971"/>
                        <a:pt x="0" y="1762"/>
                      </a:cubicBezTo>
                      <a:lnTo>
                        <a:pt x="21528" y="0"/>
                      </a:lnTo>
                      <a:close/>
                    </a:path>
                  </a:pathLst>
                </a:custGeom>
                <a:noFill/>
                <a:ln w="25400" cap="rnd">
                  <a:solidFill>
                    <a:srgbClr val="00CCFF"/>
                  </a:solidFill>
                  <a:round/>
                  <a:headEnd type="none" w="sm" len="sm"/>
                  <a:tailEnd type="none" w="sm" len="sm"/>
                </a:ln>
                <a:effectLst>
                  <a:outerShdw blurRad="50800" dist="38100" dir="2700000" algn="tl" rotWithShape="0">
                    <a:prstClr val="black">
                      <a:alpha val="40000"/>
                    </a:prstClr>
                  </a:outerShdw>
                </a:effectLst>
              </p:spPr>
              <p:txBody>
                <a:bodyPr wrap="none" anchor="ctr"/>
                <a:lstStyle/>
                <a:p>
                  <a:endParaRPr lang="en-US" dirty="0">
                    <a:cs typeface="Arial" pitchFamily="34" charset="0"/>
                  </a:endParaRPr>
                </a:p>
              </p:txBody>
            </p:sp>
            <p:sp>
              <p:nvSpPr>
                <p:cNvPr id="2133006" name="Rectangle 14"/>
                <p:cNvSpPr>
                  <a:spLocks noChangeArrowheads="1"/>
                </p:cNvSpPr>
                <p:nvPr/>
              </p:nvSpPr>
              <p:spPr bwMode="auto">
                <a:xfrm>
                  <a:off x="1674" y="3613"/>
                  <a:ext cx="936" cy="446"/>
                </a:xfrm>
                <a:prstGeom prst="rect">
                  <a:avLst/>
                </a:prstGeom>
                <a:noFill/>
                <a:ln w="9525">
                  <a:noFill/>
                  <a:miter lim="800000"/>
                  <a:headEnd/>
                  <a:tailEnd/>
                </a:ln>
                <a:effectLst/>
              </p:spPr>
              <p:txBody>
                <a:bodyPr wrap="none" lIns="69056" tIns="34529" rIns="69056" bIns="34529">
                  <a:spAutoFit/>
                </a:bodyPr>
                <a:lstStyle/>
                <a:p>
                  <a:pPr algn="ctr"/>
                  <a:r>
                    <a:rPr lang="en-US" sz="1500" dirty="0">
                      <a:cs typeface="Arial" pitchFamily="34" charset="0"/>
                    </a:rPr>
                    <a:t>Subsurface</a:t>
                  </a:r>
                </a:p>
                <a:p>
                  <a:pPr algn="ctr"/>
                  <a:r>
                    <a:rPr lang="en-US" sz="1500" dirty="0">
                      <a:cs typeface="Arial" pitchFamily="34" charset="0"/>
                    </a:rPr>
                    <a:t>flow</a:t>
                  </a:r>
                </a:p>
              </p:txBody>
            </p:sp>
            <p:sp>
              <p:nvSpPr>
                <p:cNvPr id="2133007" name="Rectangle 15"/>
                <p:cNvSpPr>
                  <a:spLocks noChangeArrowheads="1"/>
                </p:cNvSpPr>
                <p:nvPr/>
              </p:nvSpPr>
              <p:spPr bwMode="auto">
                <a:xfrm>
                  <a:off x="1211" y="3166"/>
                  <a:ext cx="705" cy="252"/>
                </a:xfrm>
                <a:prstGeom prst="rect">
                  <a:avLst/>
                </a:prstGeom>
                <a:noFill/>
                <a:ln w="9525">
                  <a:noFill/>
                  <a:miter lim="800000"/>
                  <a:headEnd/>
                  <a:tailEnd/>
                </a:ln>
                <a:effectLst/>
              </p:spPr>
              <p:txBody>
                <a:bodyPr wrap="none" lIns="69056" tIns="34529" rIns="69056" bIns="34529">
                  <a:spAutoFit/>
                </a:bodyPr>
                <a:lstStyle/>
                <a:p>
                  <a:pPr algn="l"/>
                  <a:r>
                    <a:rPr lang="en-US" sz="1500" dirty="0">
                      <a:cs typeface="Arial" pitchFamily="34" charset="0"/>
                    </a:rPr>
                    <a:t>Tile flow</a:t>
                  </a:r>
                </a:p>
              </p:txBody>
            </p:sp>
            <p:sp>
              <p:nvSpPr>
                <p:cNvPr id="2133008" name="AutoShape 16"/>
                <p:cNvSpPr>
                  <a:spLocks noChangeArrowheads="1"/>
                </p:cNvSpPr>
                <p:nvPr/>
              </p:nvSpPr>
              <p:spPr bwMode="auto">
                <a:xfrm>
                  <a:off x="1987" y="3241"/>
                  <a:ext cx="355" cy="119"/>
                </a:xfrm>
                <a:prstGeom prst="rightArrow">
                  <a:avLst>
                    <a:gd name="adj1" fmla="val 50000"/>
                    <a:gd name="adj2" fmla="val 149173"/>
                  </a:avLst>
                </a:prstGeom>
                <a:solidFill>
                  <a:srgbClr val="00CCFF"/>
                </a:solidFill>
                <a:ln w="9525">
                  <a:noFill/>
                  <a:miter lim="800000"/>
                  <a:headEnd/>
                  <a:tailEnd/>
                </a:ln>
                <a:effectLst>
                  <a:outerShdw blurRad="50800" dist="38100" dir="2700000" algn="tl" rotWithShape="0">
                    <a:prstClr val="black">
                      <a:alpha val="40000"/>
                    </a:prstClr>
                  </a:outerShdw>
                </a:effectLst>
              </p:spPr>
              <p:txBody>
                <a:bodyPr wrap="none" anchor="ctr"/>
                <a:lstStyle/>
                <a:p>
                  <a:endParaRPr lang="en-US" dirty="0">
                    <a:cs typeface="Arial" pitchFamily="34" charset="0"/>
                  </a:endParaRPr>
                </a:p>
              </p:txBody>
            </p:sp>
          </p:grpSp>
          <p:sp>
            <p:nvSpPr>
              <p:cNvPr id="2133003" name="AutoShape 11"/>
              <p:cNvSpPr>
                <a:spLocks noChangeArrowheads="1"/>
              </p:cNvSpPr>
              <p:nvPr/>
            </p:nvSpPr>
            <p:spPr bwMode="auto">
              <a:xfrm>
                <a:off x="1506" y="3785"/>
                <a:ext cx="209" cy="140"/>
              </a:xfrm>
              <a:prstGeom prst="rightArrow">
                <a:avLst>
                  <a:gd name="adj1" fmla="val 50000"/>
                  <a:gd name="adj2" fmla="val 140999"/>
                </a:avLst>
              </a:prstGeom>
              <a:solidFill>
                <a:srgbClr val="00CCFF"/>
              </a:solidFill>
              <a:ln w="9525">
                <a:noFill/>
                <a:miter lim="800000"/>
                <a:headEnd/>
                <a:tailEnd/>
              </a:ln>
              <a:effectLst>
                <a:outerShdw blurRad="50800" dist="38100" dir="2700000" algn="tl" rotWithShape="0">
                  <a:prstClr val="black">
                    <a:alpha val="40000"/>
                  </a:prstClr>
                </a:outerShdw>
              </a:effectLst>
            </p:spPr>
            <p:txBody>
              <a:bodyPr wrap="none" anchor="ctr"/>
              <a:lstStyle/>
              <a:p>
                <a:endParaRPr lang="en-US" dirty="0">
                  <a:cs typeface="Arial" pitchFamily="34" charset="0"/>
                </a:endParaRPr>
              </a:p>
            </p:txBody>
          </p:sp>
        </p:grpSp>
        <p:grpSp>
          <p:nvGrpSpPr>
            <p:cNvPr id="6" name="Group 17"/>
            <p:cNvGrpSpPr>
              <a:grpSpLocks/>
            </p:cNvGrpSpPr>
            <p:nvPr/>
          </p:nvGrpSpPr>
          <p:grpSpPr bwMode="auto">
            <a:xfrm>
              <a:off x="1317" y="3145"/>
              <a:ext cx="1003" cy="284"/>
              <a:chOff x="1943" y="3226"/>
              <a:chExt cx="1041" cy="274"/>
            </a:xfrm>
          </p:grpSpPr>
          <p:sp>
            <p:nvSpPr>
              <p:cNvPr id="2133010" name="Line 18"/>
              <p:cNvSpPr>
                <a:spLocks noChangeShapeType="1"/>
              </p:cNvSpPr>
              <p:nvPr/>
            </p:nvSpPr>
            <p:spPr bwMode="auto">
              <a:xfrm>
                <a:off x="1943" y="3226"/>
                <a:ext cx="808" cy="0"/>
              </a:xfrm>
              <a:prstGeom prst="line">
                <a:avLst/>
              </a:prstGeom>
              <a:noFill/>
              <a:ln w="25400">
                <a:solidFill>
                  <a:srgbClr val="000000"/>
                </a:solidFill>
                <a:prstDash val="dash"/>
                <a:round/>
                <a:headEnd type="none" w="sm" len="sm"/>
                <a:tailEnd type="none" w="sm" len="sm"/>
              </a:ln>
              <a:effectLst/>
            </p:spPr>
            <p:txBody>
              <a:bodyPr wrap="none" anchor="ctr"/>
              <a:lstStyle/>
              <a:p>
                <a:endParaRPr lang="en-US" dirty="0">
                  <a:cs typeface="Arial" pitchFamily="34" charset="0"/>
                </a:endParaRPr>
              </a:p>
            </p:txBody>
          </p:sp>
          <p:sp>
            <p:nvSpPr>
              <p:cNvPr id="2133011" name="Line 19"/>
              <p:cNvSpPr>
                <a:spLocks noChangeShapeType="1"/>
              </p:cNvSpPr>
              <p:nvPr/>
            </p:nvSpPr>
            <p:spPr bwMode="auto">
              <a:xfrm flipV="1">
                <a:off x="1944" y="3495"/>
                <a:ext cx="1040" cy="5"/>
              </a:xfrm>
              <a:prstGeom prst="line">
                <a:avLst/>
              </a:prstGeom>
              <a:noFill/>
              <a:ln w="25400">
                <a:solidFill>
                  <a:srgbClr val="000000"/>
                </a:solidFill>
                <a:prstDash val="dash"/>
                <a:round/>
                <a:headEnd type="none" w="sm" len="sm"/>
                <a:tailEnd type="none" w="sm" len="sm"/>
              </a:ln>
              <a:effectLst/>
            </p:spPr>
            <p:txBody>
              <a:bodyPr wrap="none" anchor="ctr"/>
              <a:lstStyle/>
              <a:p>
                <a:endParaRPr lang="en-US" dirty="0">
                  <a:cs typeface="Arial" pitchFamily="34" charset="0"/>
                </a:endParaRPr>
              </a:p>
            </p:txBody>
          </p:sp>
        </p:grpSp>
      </p:grpSp>
      <p:grpSp>
        <p:nvGrpSpPr>
          <p:cNvPr id="7" name="Group 20"/>
          <p:cNvGrpSpPr>
            <a:grpSpLocks/>
          </p:cNvGrpSpPr>
          <p:nvPr/>
        </p:nvGrpSpPr>
        <p:grpSpPr bwMode="auto">
          <a:xfrm>
            <a:off x="706041" y="1844874"/>
            <a:ext cx="1195388" cy="1203722"/>
            <a:chOff x="353" y="2212"/>
            <a:chExt cx="1004" cy="1011"/>
          </a:xfrm>
          <a:effectLst/>
        </p:grpSpPr>
        <p:sp>
          <p:nvSpPr>
            <p:cNvPr id="2133013" name="AutoShape 21"/>
            <p:cNvSpPr>
              <a:spLocks noChangeArrowheads="1"/>
            </p:cNvSpPr>
            <p:nvPr/>
          </p:nvSpPr>
          <p:spPr bwMode="auto">
            <a:xfrm>
              <a:off x="600" y="2212"/>
              <a:ext cx="67" cy="493"/>
            </a:xfrm>
            <a:prstGeom prst="downArrow">
              <a:avLst>
                <a:gd name="adj1" fmla="val 50000"/>
                <a:gd name="adj2" fmla="val 367945"/>
              </a:avLst>
            </a:prstGeom>
            <a:solidFill>
              <a:srgbClr val="00CCFF"/>
            </a:solidFill>
            <a:ln w="9525">
              <a:noFill/>
              <a:miter lim="800000"/>
              <a:headEnd/>
              <a:tailEnd/>
            </a:ln>
            <a:effectLst>
              <a:outerShdw blurRad="50800" dist="38100" dir="2700000" algn="tl" rotWithShape="0">
                <a:prstClr val="black">
                  <a:alpha val="40000"/>
                </a:prstClr>
              </a:outerShdw>
            </a:effectLst>
          </p:spPr>
          <p:txBody>
            <a:bodyPr wrap="none" anchor="ctr"/>
            <a:lstStyle/>
            <a:p>
              <a:endParaRPr lang="en-US" dirty="0">
                <a:cs typeface="Arial" pitchFamily="34" charset="0"/>
              </a:endParaRPr>
            </a:p>
          </p:txBody>
        </p:sp>
        <p:sp>
          <p:nvSpPr>
            <p:cNvPr id="2133014" name="AutoShape 22"/>
            <p:cNvSpPr>
              <a:spLocks noChangeArrowheads="1"/>
            </p:cNvSpPr>
            <p:nvPr/>
          </p:nvSpPr>
          <p:spPr bwMode="auto">
            <a:xfrm>
              <a:off x="944" y="2424"/>
              <a:ext cx="68" cy="350"/>
            </a:xfrm>
            <a:prstGeom prst="downArrow">
              <a:avLst>
                <a:gd name="adj1" fmla="val 50000"/>
                <a:gd name="adj2" fmla="val 257377"/>
              </a:avLst>
            </a:prstGeom>
            <a:solidFill>
              <a:srgbClr val="00CCFF"/>
            </a:solidFill>
            <a:ln w="9525">
              <a:noFill/>
              <a:miter lim="800000"/>
              <a:headEnd/>
              <a:tailEnd/>
            </a:ln>
            <a:effectLst>
              <a:outerShdw blurRad="50800" dist="38100" dir="2700000" algn="tl" rotWithShape="0">
                <a:prstClr val="black">
                  <a:alpha val="40000"/>
                </a:prstClr>
              </a:outerShdw>
            </a:effectLst>
          </p:spPr>
          <p:txBody>
            <a:bodyPr wrap="none" anchor="ctr"/>
            <a:lstStyle/>
            <a:p>
              <a:endParaRPr lang="en-US" dirty="0">
                <a:cs typeface="Arial" pitchFamily="34" charset="0"/>
              </a:endParaRPr>
            </a:p>
          </p:txBody>
        </p:sp>
        <p:sp>
          <p:nvSpPr>
            <p:cNvPr id="2133015" name="AutoShape 23"/>
            <p:cNvSpPr>
              <a:spLocks noChangeArrowheads="1"/>
            </p:cNvSpPr>
            <p:nvPr/>
          </p:nvSpPr>
          <p:spPr bwMode="auto">
            <a:xfrm>
              <a:off x="1289" y="2634"/>
              <a:ext cx="68" cy="212"/>
            </a:xfrm>
            <a:prstGeom prst="downArrow">
              <a:avLst>
                <a:gd name="adj1" fmla="val 50000"/>
                <a:gd name="adj2" fmla="val 155897"/>
              </a:avLst>
            </a:prstGeom>
            <a:solidFill>
              <a:srgbClr val="00CCFF"/>
            </a:solidFill>
            <a:ln w="9525">
              <a:noFill/>
              <a:miter lim="800000"/>
              <a:headEnd/>
              <a:tailEnd/>
            </a:ln>
            <a:effectLst>
              <a:outerShdw blurRad="50800" dist="38100" dir="2700000" algn="tl" rotWithShape="0">
                <a:prstClr val="black">
                  <a:alpha val="40000"/>
                </a:prstClr>
              </a:outerShdw>
            </a:effectLst>
          </p:spPr>
          <p:txBody>
            <a:bodyPr wrap="none" anchor="ctr"/>
            <a:lstStyle/>
            <a:p>
              <a:endParaRPr lang="en-US" dirty="0">
                <a:cs typeface="Arial" pitchFamily="34" charset="0"/>
              </a:endParaRPr>
            </a:p>
          </p:txBody>
        </p:sp>
        <p:sp>
          <p:nvSpPr>
            <p:cNvPr id="2133016" name="Rectangle 24"/>
            <p:cNvSpPr>
              <a:spLocks noChangeArrowheads="1"/>
            </p:cNvSpPr>
            <p:nvPr/>
          </p:nvSpPr>
          <p:spPr bwMode="auto">
            <a:xfrm>
              <a:off x="353" y="2777"/>
              <a:ext cx="871" cy="446"/>
            </a:xfrm>
            <a:prstGeom prst="rect">
              <a:avLst/>
            </a:prstGeom>
            <a:noFill/>
            <a:ln w="9525">
              <a:noFill/>
              <a:miter lim="800000"/>
              <a:headEnd/>
              <a:tailEnd/>
            </a:ln>
            <a:effectLst/>
          </p:spPr>
          <p:txBody>
            <a:bodyPr wrap="none" lIns="69056" tIns="34529" rIns="69056" bIns="34529">
              <a:spAutoFit/>
            </a:bodyPr>
            <a:lstStyle/>
            <a:p>
              <a:r>
                <a:rPr lang="en-US" sz="1500" dirty="0">
                  <a:cs typeface="Arial" pitchFamily="34" charset="0"/>
                </a:rPr>
                <a:t>P leaching</a:t>
              </a:r>
            </a:p>
            <a:p>
              <a:r>
                <a:rPr lang="en-US" sz="1500" dirty="0">
                  <a:cs typeface="Arial" pitchFamily="34" charset="0"/>
                </a:rPr>
                <a:t>is small</a:t>
              </a:r>
            </a:p>
          </p:txBody>
        </p:sp>
      </p:grpSp>
      <p:pic>
        <p:nvPicPr>
          <p:cNvPr id="2133017" name="Picture 25"/>
          <p:cNvPicPr>
            <a:picLocks noChangeArrowheads="1"/>
          </p:cNvPicPr>
          <p:nvPr/>
        </p:nvPicPr>
        <p:blipFill>
          <a:blip r:embed="rId4"/>
          <a:srcRect/>
          <a:stretch>
            <a:fillRect/>
          </a:stretch>
        </p:blipFill>
        <p:spPr bwMode="auto">
          <a:xfrm>
            <a:off x="1102519" y="1179313"/>
            <a:ext cx="400050" cy="664369"/>
          </a:xfrm>
          <a:prstGeom prst="rect">
            <a:avLst/>
          </a:prstGeom>
          <a:noFill/>
          <a:ln w="9525">
            <a:noFill/>
            <a:miter lim="800000"/>
            <a:headEnd/>
            <a:tailEnd/>
          </a:ln>
          <a:effectLst>
            <a:outerShdw blurRad="76200" dir="18900000" sy="23000" kx="-1200000" algn="bl" rotWithShape="0">
              <a:prstClr val="black">
                <a:alpha val="20000"/>
              </a:prstClr>
            </a:outerShdw>
          </a:effectLst>
        </p:spPr>
      </p:pic>
      <p:pic>
        <p:nvPicPr>
          <p:cNvPr id="2133018" name="Picture 26"/>
          <p:cNvPicPr>
            <a:picLocks noChangeArrowheads="1"/>
          </p:cNvPicPr>
          <p:nvPr/>
        </p:nvPicPr>
        <p:blipFill>
          <a:blip r:embed="rId4"/>
          <a:srcRect/>
          <a:stretch>
            <a:fillRect/>
          </a:stretch>
        </p:blipFill>
        <p:spPr bwMode="auto">
          <a:xfrm>
            <a:off x="1944291" y="1093588"/>
            <a:ext cx="498872" cy="797719"/>
          </a:xfrm>
          <a:prstGeom prst="rect">
            <a:avLst/>
          </a:prstGeom>
          <a:noFill/>
          <a:ln w="9525">
            <a:noFill/>
            <a:miter lim="800000"/>
            <a:headEnd/>
            <a:tailEnd/>
          </a:ln>
          <a:effectLst>
            <a:outerShdw blurRad="76200" dir="18900000" sy="23000" kx="-1200000" algn="bl" rotWithShape="0">
              <a:prstClr val="black">
                <a:alpha val="20000"/>
              </a:prstClr>
            </a:outerShdw>
          </a:effectLst>
        </p:spPr>
      </p:pic>
      <p:pic>
        <p:nvPicPr>
          <p:cNvPr id="2133019" name="Picture 27"/>
          <p:cNvPicPr>
            <a:picLocks noChangeArrowheads="1"/>
          </p:cNvPicPr>
          <p:nvPr/>
        </p:nvPicPr>
        <p:blipFill>
          <a:blip r:embed="rId4"/>
          <a:srcRect/>
          <a:stretch>
            <a:fillRect/>
          </a:stretch>
        </p:blipFill>
        <p:spPr bwMode="auto">
          <a:xfrm>
            <a:off x="2391966" y="774500"/>
            <a:ext cx="432197" cy="728663"/>
          </a:xfrm>
          <a:prstGeom prst="rect">
            <a:avLst/>
          </a:prstGeom>
          <a:noFill/>
          <a:ln w="9525">
            <a:noFill/>
            <a:miter lim="800000"/>
            <a:headEnd/>
            <a:tailEnd/>
          </a:ln>
          <a:effectLst>
            <a:outerShdw blurRad="76200" dir="18900000" sy="23000" kx="-1200000" algn="bl" rotWithShape="0">
              <a:prstClr val="black">
                <a:alpha val="20000"/>
              </a:prstClr>
            </a:outerShdw>
          </a:effectLst>
        </p:spPr>
      </p:pic>
      <p:pic>
        <p:nvPicPr>
          <p:cNvPr id="2133020" name="Picture 28"/>
          <p:cNvPicPr>
            <a:picLocks noChangeArrowheads="1"/>
          </p:cNvPicPr>
          <p:nvPr/>
        </p:nvPicPr>
        <p:blipFill>
          <a:blip r:embed="rId4"/>
          <a:srcRect/>
          <a:stretch>
            <a:fillRect/>
          </a:stretch>
        </p:blipFill>
        <p:spPr bwMode="auto">
          <a:xfrm>
            <a:off x="1564482" y="1165026"/>
            <a:ext cx="327422" cy="540544"/>
          </a:xfrm>
          <a:prstGeom prst="rect">
            <a:avLst/>
          </a:prstGeom>
          <a:noFill/>
          <a:ln w="9525">
            <a:noFill/>
            <a:miter lim="800000"/>
            <a:headEnd/>
            <a:tailEnd/>
          </a:ln>
          <a:effectLst>
            <a:outerShdw blurRad="76200" dir="18900000" sy="23000" kx="-1200000" algn="bl" rotWithShape="0">
              <a:prstClr val="black">
                <a:alpha val="20000"/>
              </a:prstClr>
            </a:outerShdw>
          </a:effectLst>
        </p:spPr>
      </p:pic>
      <p:pic>
        <p:nvPicPr>
          <p:cNvPr id="2133021" name="Picture 29"/>
          <p:cNvPicPr>
            <a:picLocks noChangeArrowheads="1"/>
          </p:cNvPicPr>
          <p:nvPr/>
        </p:nvPicPr>
        <p:blipFill>
          <a:blip r:embed="rId5" cstate="print"/>
          <a:srcRect/>
          <a:stretch>
            <a:fillRect/>
          </a:stretch>
        </p:blipFill>
        <p:spPr bwMode="auto">
          <a:xfrm>
            <a:off x="3148013" y="1544835"/>
            <a:ext cx="378619" cy="359569"/>
          </a:xfrm>
          <a:prstGeom prst="rect">
            <a:avLst/>
          </a:prstGeom>
          <a:noFill/>
          <a:ln w="9525">
            <a:noFill/>
            <a:miter lim="800000"/>
            <a:headEnd/>
            <a:tailEnd/>
          </a:ln>
          <a:effectLst/>
        </p:spPr>
      </p:pic>
      <p:pic>
        <p:nvPicPr>
          <p:cNvPr id="2133022" name="Picture 30"/>
          <p:cNvPicPr>
            <a:picLocks noChangeArrowheads="1"/>
          </p:cNvPicPr>
          <p:nvPr/>
        </p:nvPicPr>
        <p:blipFill>
          <a:blip r:embed="rId6" cstate="print"/>
          <a:srcRect/>
          <a:stretch>
            <a:fillRect/>
          </a:stretch>
        </p:blipFill>
        <p:spPr bwMode="auto">
          <a:xfrm>
            <a:off x="2176463" y="1990129"/>
            <a:ext cx="378619" cy="359569"/>
          </a:xfrm>
          <a:prstGeom prst="rect">
            <a:avLst/>
          </a:prstGeom>
          <a:noFill/>
          <a:ln w="9525">
            <a:noFill/>
            <a:miter lim="800000"/>
            <a:headEnd/>
            <a:tailEnd/>
          </a:ln>
          <a:effectLst/>
        </p:spPr>
      </p:pic>
      <p:pic>
        <p:nvPicPr>
          <p:cNvPr id="2133023" name="Picture 31"/>
          <p:cNvPicPr>
            <a:picLocks noChangeArrowheads="1"/>
          </p:cNvPicPr>
          <p:nvPr/>
        </p:nvPicPr>
        <p:blipFill>
          <a:blip r:embed="rId7" cstate="print"/>
          <a:srcRect/>
          <a:stretch>
            <a:fillRect/>
          </a:stretch>
        </p:blipFill>
        <p:spPr bwMode="auto">
          <a:xfrm>
            <a:off x="2634854" y="2117525"/>
            <a:ext cx="379809" cy="357188"/>
          </a:xfrm>
          <a:prstGeom prst="rect">
            <a:avLst/>
          </a:prstGeom>
          <a:noFill/>
          <a:ln w="9525">
            <a:noFill/>
            <a:miter lim="800000"/>
            <a:headEnd/>
            <a:tailEnd/>
          </a:ln>
          <a:effectLst/>
        </p:spPr>
      </p:pic>
      <p:pic>
        <p:nvPicPr>
          <p:cNvPr id="2133024" name="Picture 32"/>
          <p:cNvPicPr>
            <a:picLocks noChangeArrowheads="1"/>
          </p:cNvPicPr>
          <p:nvPr/>
        </p:nvPicPr>
        <p:blipFill>
          <a:blip r:embed="rId8" cstate="print"/>
          <a:srcRect/>
          <a:stretch>
            <a:fillRect/>
          </a:stretch>
        </p:blipFill>
        <p:spPr bwMode="auto">
          <a:xfrm>
            <a:off x="3230166" y="2038944"/>
            <a:ext cx="379809" cy="358379"/>
          </a:xfrm>
          <a:prstGeom prst="rect">
            <a:avLst/>
          </a:prstGeom>
          <a:noFill/>
          <a:ln w="9525">
            <a:noFill/>
            <a:miter lim="800000"/>
            <a:headEnd/>
            <a:tailEnd/>
          </a:ln>
          <a:effectLst/>
        </p:spPr>
      </p:pic>
      <p:pic>
        <p:nvPicPr>
          <p:cNvPr id="2133025" name="Picture 33"/>
          <p:cNvPicPr>
            <a:picLocks noChangeArrowheads="1"/>
          </p:cNvPicPr>
          <p:nvPr/>
        </p:nvPicPr>
        <p:blipFill>
          <a:blip r:embed="rId9" cstate="print"/>
          <a:srcRect/>
          <a:stretch>
            <a:fillRect/>
          </a:stretch>
        </p:blipFill>
        <p:spPr bwMode="auto">
          <a:xfrm>
            <a:off x="2845594" y="2514004"/>
            <a:ext cx="378619" cy="359569"/>
          </a:xfrm>
          <a:prstGeom prst="rect">
            <a:avLst/>
          </a:prstGeom>
          <a:noFill/>
          <a:ln w="9525">
            <a:noFill/>
            <a:miter lim="800000"/>
            <a:headEnd/>
            <a:tailEnd/>
          </a:ln>
          <a:effectLst/>
        </p:spPr>
      </p:pic>
      <p:pic>
        <p:nvPicPr>
          <p:cNvPr id="2133026" name="Picture 34"/>
          <p:cNvPicPr>
            <a:picLocks noChangeArrowheads="1"/>
          </p:cNvPicPr>
          <p:nvPr/>
        </p:nvPicPr>
        <p:blipFill>
          <a:blip r:embed="rId10" cstate="print"/>
          <a:srcRect/>
          <a:stretch>
            <a:fillRect/>
          </a:stretch>
        </p:blipFill>
        <p:spPr bwMode="auto">
          <a:xfrm>
            <a:off x="3799285" y="2010369"/>
            <a:ext cx="378619" cy="358379"/>
          </a:xfrm>
          <a:prstGeom prst="rect">
            <a:avLst/>
          </a:prstGeom>
          <a:noFill/>
          <a:ln w="9525">
            <a:noFill/>
            <a:miter lim="800000"/>
            <a:headEnd/>
            <a:tailEnd/>
          </a:ln>
          <a:effectLst/>
        </p:spPr>
      </p:pic>
      <p:pic>
        <p:nvPicPr>
          <p:cNvPr id="2133027" name="Picture 35"/>
          <p:cNvPicPr>
            <a:picLocks noChangeArrowheads="1"/>
          </p:cNvPicPr>
          <p:nvPr/>
        </p:nvPicPr>
        <p:blipFill>
          <a:blip r:embed="rId11" cstate="print"/>
          <a:srcRect/>
          <a:stretch>
            <a:fillRect/>
          </a:stretch>
        </p:blipFill>
        <p:spPr bwMode="auto">
          <a:xfrm>
            <a:off x="4256485" y="2329457"/>
            <a:ext cx="378619" cy="359569"/>
          </a:xfrm>
          <a:prstGeom prst="rect">
            <a:avLst/>
          </a:prstGeom>
          <a:noFill/>
          <a:ln w="9525">
            <a:noFill/>
            <a:miter lim="800000"/>
            <a:headEnd/>
            <a:tailEnd/>
          </a:ln>
          <a:effectLst/>
        </p:spPr>
      </p:pic>
      <p:pic>
        <p:nvPicPr>
          <p:cNvPr id="2133028" name="Picture 36"/>
          <p:cNvPicPr>
            <a:picLocks noChangeArrowheads="1"/>
          </p:cNvPicPr>
          <p:nvPr/>
        </p:nvPicPr>
        <p:blipFill>
          <a:blip r:embed="rId12" cstate="print"/>
          <a:srcRect/>
          <a:stretch>
            <a:fillRect/>
          </a:stretch>
        </p:blipFill>
        <p:spPr bwMode="auto">
          <a:xfrm>
            <a:off x="3908823" y="2611635"/>
            <a:ext cx="378619" cy="358378"/>
          </a:xfrm>
          <a:prstGeom prst="rect">
            <a:avLst/>
          </a:prstGeom>
          <a:noFill/>
          <a:ln w="9525">
            <a:noFill/>
            <a:miter lim="800000"/>
            <a:headEnd/>
            <a:tailEnd/>
          </a:ln>
          <a:effectLst/>
        </p:spPr>
      </p:pic>
      <p:pic>
        <p:nvPicPr>
          <p:cNvPr id="2133029" name="Picture 37"/>
          <p:cNvPicPr>
            <a:picLocks noChangeArrowheads="1"/>
          </p:cNvPicPr>
          <p:nvPr/>
        </p:nvPicPr>
        <p:blipFill>
          <a:blip r:embed="rId13" cstate="print"/>
          <a:srcRect/>
          <a:stretch>
            <a:fillRect/>
          </a:stretch>
        </p:blipFill>
        <p:spPr bwMode="auto">
          <a:xfrm>
            <a:off x="3477816" y="2815231"/>
            <a:ext cx="378619" cy="358379"/>
          </a:xfrm>
          <a:prstGeom prst="rect">
            <a:avLst/>
          </a:prstGeom>
          <a:noFill/>
          <a:ln w="9525">
            <a:noFill/>
            <a:miter lim="800000"/>
            <a:headEnd/>
            <a:tailEnd/>
          </a:ln>
          <a:effectLst/>
        </p:spPr>
      </p:pic>
      <p:grpSp>
        <p:nvGrpSpPr>
          <p:cNvPr id="8" name="Group 38"/>
          <p:cNvGrpSpPr>
            <a:grpSpLocks/>
          </p:cNvGrpSpPr>
          <p:nvPr/>
        </p:nvGrpSpPr>
        <p:grpSpPr bwMode="auto">
          <a:xfrm>
            <a:off x="5218511" y="2397323"/>
            <a:ext cx="1839516" cy="751284"/>
            <a:chOff x="4059" y="2621"/>
            <a:chExt cx="1545" cy="631"/>
          </a:xfrm>
          <a:effectLst>
            <a:outerShdw blurRad="50800" dist="38100" dir="2700000" algn="tl" rotWithShape="0">
              <a:prstClr val="black">
                <a:alpha val="40000"/>
              </a:prstClr>
            </a:outerShdw>
          </a:effectLst>
        </p:grpSpPr>
        <p:sp>
          <p:nvSpPr>
            <p:cNvPr id="2133031" name="AutoShape 39"/>
            <p:cNvSpPr>
              <a:spLocks noChangeArrowheads="1"/>
            </p:cNvSpPr>
            <p:nvPr/>
          </p:nvSpPr>
          <p:spPr bwMode="auto">
            <a:xfrm>
              <a:off x="4088" y="2621"/>
              <a:ext cx="1516" cy="631"/>
            </a:xfrm>
            <a:prstGeom prst="rightArrow">
              <a:avLst>
                <a:gd name="adj1" fmla="val 50000"/>
                <a:gd name="adj2" fmla="val 62944"/>
              </a:avLst>
            </a:prstGeom>
            <a:gradFill rotWithShape="0">
              <a:gsLst>
                <a:gs pos="0">
                  <a:srgbClr val="66FFFF"/>
                </a:gs>
                <a:gs pos="100000">
                  <a:srgbClr val="66FFFF">
                    <a:gamma/>
                    <a:shade val="46275"/>
                    <a:invGamma/>
                  </a:srgbClr>
                </a:gs>
              </a:gsLst>
              <a:lin ang="0" scaled="1"/>
            </a:gradFill>
            <a:ln w="9525">
              <a:noFill/>
              <a:miter lim="800000"/>
              <a:headEnd/>
              <a:tailEnd/>
            </a:ln>
            <a:effectLst/>
          </p:spPr>
          <p:txBody>
            <a:bodyPr wrap="none" anchor="ctr"/>
            <a:lstStyle/>
            <a:p>
              <a:endParaRPr lang="en-US" dirty="0">
                <a:cs typeface="Arial" pitchFamily="34" charset="0"/>
              </a:endParaRPr>
            </a:p>
          </p:txBody>
        </p:sp>
        <p:sp>
          <p:nvSpPr>
            <p:cNvPr id="2133032" name="Rectangle 40"/>
            <p:cNvSpPr>
              <a:spLocks noChangeArrowheads="1"/>
            </p:cNvSpPr>
            <p:nvPr/>
          </p:nvSpPr>
          <p:spPr bwMode="auto">
            <a:xfrm>
              <a:off x="4059" y="2752"/>
              <a:ext cx="907" cy="369"/>
            </a:xfrm>
            <a:prstGeom prst="rect">
              <a:avLst/>
            </a:prstGeom>
            <a:noFill/>
            <a:ln w="9525">
              <a:noFill/>
              <a:miter lim="800000"/>
              <a:headEnd/>
              <a:tailEnd/>
            </a:ln>
            <a:effectLst/>
          </p:spPr>
          <p:txBody>
            <a:bodyPr wrap="none" lIns="69056" tIns="34529" rIns="69056" bIns="34529">
              <a:spAutoFit/>
            </a:bodyPr>
            <a:lstStyle/>
            <a:p>
              <a:r>
                <a:rPr lang="en-US" sz="2400" dirty="0">
                  <a:solidFill>
                    <a:schemeClr val="tx2"/>
                  </a:solidFill>
                  <a:cs typeface="Arial" pitchFamily="34" charset="0"/>
                </a:rPr>
                <a:t>Total P</a:t>
              </a:r>
            </a:p>
          </p:txBody>
        </p:sp>
      </p:grpSp>
      <p:sp>
        <p:nvSpPr>
          <p:cNvPr id="2133033" name="AutoShape 41"/>
          <p:cNvSpPr>
            <a:spLocks noChangeArrowheads="1"/>
          </p:cNvSpPr>
          <p:nvPr/>
        </p:nvSpPr>
        <p:spPr bwMode="auto">
          <a:xfrm rot="3655691">
            <a:off x="4359474" y="2792015"/>
            <a:ext cx="171450" cy="934640"/>
          </a:xfrm>
          <a:prstGeom prst="upArrow">
            <a:avLst>
              <a:gd name="adj1" fmla="val 50000"/>
              <a:gd name="adj2" fmla="val 130278"/>
            </a:avLst>
          </a:prstGeom>
          <a:solidFill>
            <a:srgbClr val="00CCFF"/>
          </a:solidFill>
          <a:ln w="9525">
            <a:noFill/>
            <a:miter lim="800000"/>
            <a:headEnd/>
            <a:tailEnd/>
          </a:ln>
          <a:effectLst>
            <a:outerShdw blurRad="50800" dist="38100" dir="2700000" algn="tl" rotWithShape="0">
              <a:prstClr val="black">
                <a:alpha val="40000"/>
              </a:prstClr>
            </a:outerShdw>
          </a:effectLst>
        </p:spPr>
        <p:txBody>
          <a:bodyPr wrap="none" anchor="ctr"/>
          <a:lstStyle/>
          <a:p>
            <a:endParaRPr lang="en-US" dirty="0">
              <a:cs typeface="Arial" pitchFamily="34" charset="0"/>
            </a:endParaRPr>
          </a:p>
        </p:txBody>
      </p:sp>
      <p:sp>
        <p:nvSpPr>
          <p:cNvPr id="2133034" name="Text Box 42"/>
          <p:cNvSpPr txBox="1">
            <a:spLocks noChangeArrowheads="1"/>
          </p:cNvSpPr>
          <p:nvPr/>
        </p:nvSpPr>
        <p:spPr bwMode="auto">
          <a:xfrm>
            <a:off x="5349416" y="3387958"/>
            <a:ext cx="1973554" cy="415498"/>
          </a:xfrm>
          <a:prstGeom prst="rect">
            <a:avLst/>
          </a:prstGeom>
          <a:noFill/>
          <a:ln w="9525" algn="ctr">
            <a:noFill/>
            <a:miter lim="800000"/>
            <a:headEnd/>
            <a:tailEnd/>
          </a:ln>
          <a:effectLst/>
        </p:spPr>
        <p:txBody>
          <a:bodyPr wrap="none">
            <a:spAutoFit/>
          </a:bodyPr>
          <a:lstStyle/>
          <a:p>
            <a:pPr algn="ctr"/>
            <a:r>
              <a:rPr lang="en-US" sz="2100" dirty="0">
                <a:solidFill>
                  <a:srgbClr val="008000"/>
                </a:solidFill>
                <a:cs typeface="Arial" pitchFamily="34" charset="0"/>
              </a:rPr>
              <a:t>Crop P harvest</a:t>
            </a:r>
          </a:p>
        </p:txBody>
      </p:sp>
      <p:sp>
        <p:nvSpPr>
          <p:cNvPr id="2133035" name="Text Box 43"/>
          <p:cNvSpPr txBox="1">
            <a:spLocks noChangeArrowheads="1"/>
          </p:cNvSpPr>
          <p:nvPr/>
        </p:nvSpPr>
        <p:spPr bwMode="auto">
          <a:xfrm>
            <a:off x="690563" y="4066579"/>
            <a:ext cx="3578928" cy="369332"/>
          </a:xfrm>
          <a:prstGeom prst="rect">
            <a:avLst/>
          </a:prstGeom>
          <a:noFill/>
          <a:ln w="9525" algn="ctr">
            <a:noFill/>
            <a:miter lim="800000"/>
            <a:headEnd/>
            <a:tailEnd/>
          </a:ln>
          <a:effectLst/>
        </p:spPr>
        <p:txBody>
          <a:bodyPr wrap="none">
            <a:spAutoFit/>
          </a:bodyPr>
          <a:lstStyle/>
          <a:p>
            <a:r>
              <a:rPr lang="en-US" dirty="0">
                <a:solidFill>
                  <a:schemeClr val="tx2"/>
                </a:solidFill>
                <a:cs typeface="Arial" pitchFamily="34" charset="0"/>
              </a:rPr>
              <a:t>Soil P immobilization – Al, Fe, Ca</a:t>
            </a:r>
          </a:p>
        </p:txBody>
      </p:sp>
      <p:grpSp>
        <p:nvGrpSpPr>
          <p:cNvPr id="9" name="Group 44"/>
          <p:cNvGrpSpPr>
            <a:grpSpLocks/>
          </p:cNvGrpSpPr>
          <p:nvPr/>
        </p:nvGrpSpPr>
        <p:grpSpPr bwMode="auto">
          <a:xfrm>
            <a:off x="3554017" y="1319811"/>
            <a:ext cx="3313510" cy="994174"/>
            <a:chOff x="2745" y="1716"/>
            <a:chExt cx="2783" cy="835"/>
          </a:xfrm>
        </p:grpSpPr>
        <p:sp>
          <p:nvSpPr>
            <p:cNvPr id="2133037" name="AutoShape 45"/>
            <p:cNvSpPr>
              <a:spLocks noChangeArrowheads="1"/>
            </p:cNvSpPr>
            <p:nvPr/>
          </p:nvSpPr>
          <p:spPr bwMode="auto">
            <a:xfrm rot="1920000">
              <a:off x="3629" y="2414"/>
              <a:ext cx="456" cy="137"/>
            </a:xfrm>
            <a:prstGeom prst="rightArrow">
              <a:avLst>
                <a:gd name="adj1" fmla="val 50000"/>
                <a:gd name="adj2" fmla="val 115325"/>
              </a:avLst>
            </a:prstGeom>
            <a:solidFill>
              <a:schemeClr val="tx2"/>
            </a:solidFill>
            <a:ln w="9525">
              <a:noFill/>
              <a:miter lim="800000"/>
              <a:headEnd/>
              <a:tailEnd/>
            </a:ln>
            <a:effectLst>
              <a:outerShdw blurRad="50800" dist="38100" dir="2700000" algn="tl" rotWithShape="0">
                <a:prstClr val="black">
                  <a:alpha val="40000"/>
                </a:prstClr>
              </a:outerShdw>
            </a:effectLst>
          </p:spPr>
          <p:txBody>
            <a:bodyPr wrap="none" anchor="ctr"/>
            <a:lstStyle/>
            <a:p>
              <a:endParaRPr lang="en-US" dirty="0">
                <a:cs typeface="Arial" pitchFamily="34" charset="0"/>
              </a:endParaRPr>
            </a:p>
          </p:txBody>
        </p:sp>
        <p:sp>
          <p:nvSpPr>
            <p:cNvPr id="2133038" name="AutoShape 46"/>
            <p:cNvSpPr>
              <a:spLocks noChangeArrowheads="1"/>
            </p:cNvSpPr>
            <p:nvPr/>
          </p:nvSpPr>
          <p:spPr bwMode="auto">
            <a:xfrm rot="3120000">
              <a:off x="2893" y="1995"/>
              <a:ext cx="132" cy="428"/>
            </a:xfrm>
            <a:prstGeom prst="upArrow">
              <a:avLst>
                <a:gd name="adj1" fmla="val 50000"/>
                <a:gd name="adj2" fmla="val 128061"/>
              </a:avLst>
            </a:prstGeom>
            <a:solidFill>
              <a:schemeClr val="tx2"/>
            </a:solidFill>
            <a:ln w="12699">
              <a:solidFill>
                <a:schemeClr val="tx2"/>
              </a:solidFill>
              <a:miter lim="800000"/>
              <a:headEnd/>
              <a:tailEnd/>
            </a:ln>
            <a:effectLst>
              <a:outerShdw blurRad="50800" dist="38100" dir="2700000" algn="tl" rotWithShape="0">
                <a:prstClr val="black">
                  <a:alpha val="40000"/>
                </a:prstClr>
              </a:outerShdw>
            </a:effectLst>
          </p:spPr>
          <p:txBody>
            <a:bodyPr wrap="none" anchor="ctr"/>
            <a:lstStyle/>
            <a:p>
              <a:endParaRPr lang="en-US" dirty="0">
                <a:cs typeface="Arial" pitchFamily="34" charset="0"/>
              </a:endParaRPr>
            </a:p>
          </p:txBody>
        </p:sp>
        <p:grpSp>
          <p:nvGrpSpPr>
            <p:cNvPr id="10" name="Group 47"/>
            <p:cNvGrpSpPr>
              <a:grpSpLocks/>
            </p:cNvGrpSpPr>
            <p:nvPr/>
          </p:nvGrpSpPr>
          <p:grpSpPr bwMode="auto">
            <a:xfrm>
              <a:off x="3203" y="1716"/>
              <a:ext cx="2325" cy="601"/>
              <a:chOff x="3203" y="1716"/>
              <a:chExt cx="2325" cy="601"/>
            </a:xfrm>
          </p:grpSpPr>
          <p:sp>
            <p:nvSpPr>
              <p:cNvPr id="2133040" name="Rectangle 48"/>
              <p:cNvSpPr>
                <a:spLocks noChangeArrowheads="1"/>
              </p:cNvSpPr>
              <p:nvPr/>
            </p:nvSpPr>
            <p:spPr bwMode="auto">
              <a:xfrm>
                <a:off x="3203" y="1716"/>
                <a:ext cx="2325" cy="601"/>
              </a:xfrm>
              <a:prstGeom prst="rect">
                <a:avLst/>
              </a:prstGeom>
              <a:noFill/>
              <a:ln w="9525">
                <a:noFill/>
                <a:miter lim="800000"/>
                <a:headEnd/>
                <a:tailEnd/>
              </a:ln>
              <a:effectLst/>
            </p:spPr>
            <p:txBody>
              <a:bodyPr wrap="none" lIns="69056" tIns="34529" rIns="69056" bIns="34529">
                <a:spAutoFit/>
              </a:bodyPr>
              <a:lstStyle/>
              <a:p>
                <a:r>
                  <a:rPr lang="en-US" sz="2100" dirty="0">
                    <a:solidFill>
                      <a:schemeClr val="tx2"/>
                    </a:solidFill>
                    <a:cs typeface="Arial" pitchFamily="34" charset="0"/>
                  </a:rPr>
                  <a:t>Release of</a:t>
                </a:r>
              </a:p>
              <a:p>
                <a:r>
                  <a:rPr lang="en-US" sz="2100" dirty="0">
                    <a:solidFill>
                      <a:schemeClr val="tx2"/>
                    </a:solidFill>
                    <a:cs typeface="Arial" pitchFamily="34" charset="0"/>
                  </a:rPr>
                  <a:t>soil P        dissolved P</a:t>
                </a:r>
              </a:p>
            </p:txBody>
          </p:sp>
          <p:sp>
            <p:nvSpPr>
              <p:cNvPr id="2133041" name="Line 49"/>
              <p:cNvSpPr>
                <a:spLocks noChangeShapeType="1"/>
              </p:cNvSpPr>
              <p:nvPr/>
            </p:nvSpPr>
            <p:spPr bwMode="auto">
              <a:xfrm flipV="1">
                <a:off x="3888" y="2153"/>
                <a:ext cx="340" cy="7"/>
              </a:xfrm>
              <a:prstGeom prst="line">
                <a:avLst/>
              </a:prstGeom>
              <a:noFill/>
              <a:ln w="508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en-US" dirty="0">
                  <a:cs typeface="Arial" pitchFamily="34" charset="0"/>
                </a:endParaRPr>
              </a:p>
            </p:txBody>
          </p:sp>
        </p:grpSp>
      </p:grpSp>
      <p:grpSp>
        <p:nvGrpSpPr>
          <p:cNvPr id="11" name="Group 50"/>
          <p:cNvGrpSpPr>
            <a:grpSpLocks/>
          </p:cNvGrpSpPr>
          <p:nvPr/>
        </p:nvGrpSpPr>
        <p:grpSpPr bwMode="auto">
          <a:xfrm flipH="1">
            <a:off x="453810" y="361950"/>
            <a:ext cx="1724025" cy="973931"/>
            <a:chOff x="3150" y="864"/>
            <a:chExt cx="1613" cy="780"/>
          </a:xfrm>
        </p:grpSpPr>
        <p:pic>
          <p:nvPicPr>
            <p:cNvPr id="2133043" name="Picture 51" descr="j0173982"/>
            <p:cNvPicPr>
              <a:picLocks noChangeAspect="1" noChangeArrowheads="1" noCrop="1"/>
            </p:cNvPicPr>
            <p:nvPr/>
          </p:nvPicPr>
          <p:blipFill>
            <a:blip r:embed="rId14" cstate="print">
              <a:grayscl/>
            </a:blip>
            <a:srcRect/>
            <a:stretch>
              <a:fillRect/>
            </a:stretch>
          </p:blipFill>
          <p:spPr bwMode="auto">
            <a:xfrm>
              <a:off x="3726" y="960"/>
              <a:ext cx="1037" cy="684"/>
            </a:xfrm>
            <a:prstGeom prst="rect">
              <a:avLst/>
            </a:prstGeom>
            <a:noFill/>
          </p:spPr>
        </p:pic>
        <p:pic>
          <p:nvPicPr>
            <p:cNvPr id="2133044" name="Picture 52" descr="j0173982"/>
            <p:cNvPicPr>
              <a:picLocks noChangeAspect="1" noChangeArrowheads="1" noCrop="1"/>
            </p:cNvPicPr>
            <p:nvPr/>
          </p:nvPicPr>
          <p:blipFill>
            <a:blip r:embed="rId14" cstate="print">
              <a:grayscl/>
            </a:blip>
            <a:srcRect/>
            <a:stretch>
              <a:fillRect/>
            </a:stretch>
          </p:blipFill>
          <p:spPr bwMode="auto">
            <a:xfrm>
              <a:off x="3150" y="864"/>
              <a:ext cx="1037" cy="684"/>
            </a:xfrm>
            <a:prstGeom prst="rect">
              <a:avLst/>
            </a:prstGeom>
            <a:noFill/>
          </p:spPr>
        </p:pic>
      </p:grpSp>
      <p:pic>
        <p:nvPicPr>
          <p:cNvPr id="54" name="Picture 2" descr="http://division.uaex.edu/Logos/Division_Ag/UA-color-cntr.png"/>
          <p:cNvPicPr>
            <a:picLocks noChangeAspect="1" noChangeArrowheads="1"/>
          </p:cNvPicPr>
          <p:nvPr/>
        </p:nvPicPr>
        <p:blipFill>
          <a:blip r:embed="rId15" cstate="print"/>
          <a:srcRect/>
          <a:stretch>
            <a:fillRect/>
          </a:stretch>
        </p:blipFill>
        <p:spPr bwMode="auto">
          <a:xfrm>
            <a:off x="8001000" y="4066579"/>
            <a:ext cx="571500" cy="319631"/>
          </a:xfrm>
          <a:prstGeom prst="rect">
            <a:avLst/>
          </a:prstGeom>
          <a:noFill/>
        </p:spPr>
      </p:pic>
      <p:sp>
        <p:nvSpPr>
          <p:cNvPr id="12" name="Slide Number Placeholder 11">
            <a:extLst>
              <a:ext uri="{FF2B5EF4-FFF2-40B4-BE49-F238E27FC236}">
                <a16:creationId xmlns:a16="http://schemas.microsoft.com/office/drawing/2014/main" id="{94E0B84D-AFDF-4349-9A0E-D12FD9225D91}"/>
              </a:ext>
            </a:extLst>
          </p:cNvPr>
          <p:cNvSpPr>
            <a:spLocks noGrp="1"/>
          </p:cNvSpPr>
          <p:nvPr>
            <p:ph type="sldNum" sz="quarter" idx="10"/>
          </p:nvPr>
        </p:nvSpPr>
        <p:spPr/>
        <p:txBody>
          <a:bodyPr/>
          <a:lstStyle/>
          <a:p>
            <a:pPr>
              <a:defRPr/>
            </a:pPr>
            <a:fld id="{388F1A38-2662-714D-BA55-F0640804B748}" type="slidenum">
              <a:rPr lang="en-US" smtClean="0"/>
              <a:pPr>
                <a:defRPr/>
              </a:pPr>
              <a:t>28</a:t>
            </a:fld>
            <a:endParaRPr lang="en-US" dirty="0"/>
          </a:p>
        </p:txBody>
      </p:sp>
    </p:spTree>
    <p:custDataLst>
      <p:tags r:id="rId1"/>
    </p:custDataLst>
    <p:extLst>
      <p:ext uri="{BB962C8B-B14F-4D97-AF65-F5344CB8AC3E}">
        <p14:creationId xmlns:p14="http://schemas.microsoft.com/office/powerpoint/2010/main" val="943292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330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33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133033"/>
                                        </p:tgtEl>
                                        <p:attrNameLst>
                                          <p:attrName>style.visibility</p:attrName>
                                        </p:attrNameLst>
                                      </p:cBhvr>
                                      <p:to>
                                        <p:strVal val="visible"/>
                                      </p:to>
                                    </p:set>
                                    <p:animEffect transition="in" filter="wipe(left)">
                                      <p:cBhvr>
                                        <p:cTn id="35" dur="500"/>
                                        <p:tgtEl>
                                          <p:spTgt spid="2133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3033" grpId="0" animBg="1"/>
      <p:bldP spid="2133034" grpId="0"/>
      <p:bldP spid="21330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B07AD-2700-4F0B-B7C5-308AEE32F13D}"/>
              </a:ext>
            </a:extLst>
          </p:cNvPr>
          <p:cNvSpPr>
            <a:spLocks noGrp="1"/>
          </p:cNvSpPr>
          <p:nvPr>
            <p:ph type="title"/>
          </p:nvPr>
        </p:nvSpPr>
        <p:spPr>
          <a:xfrm>
            <a:off x="457200" y="514350"/>
            <a:ext cx="8229600" cy="742950"/>
          </a:xfrm>
        </p:spPr>
        <p:txBody>
          <a:bodyPr/>
          <a:lstStyle/>
          <a:p>
            <a:r>
              <a:rPr lang="en-US" dirty="0"/>
              <a:t>Soil Health Practices Benefit Water Quality</a:t>
            </a:r>
          </a:p>
        </p:txBody>
      </p:sp>
      <p:sp>
        <p:nvSpPr>
          <p:cNvPr id="4" name="Content Placeholder 3">
            <a:extLst>
              <a:ext uri="{FF2B5EF4-FFF2-40B4-BE49-F238E27FC236}">
                <a16:creationId xmlns:a16="http://schemas.microsoft.com/office/drawing/2014/main" id="{B8B5E58D-3834-49D0-B4C4-E8EE8FB4A315}"/>
              </a:ext>
            </a:extLst>
          </p:cNvPr>
          <p:cNvSpPr>
            <a:spLocks noGrp="1"/>
          </p:cNvSpPr>
          <p:nvPr>
            <p:ph sz="half" idx="1"/>
          </p:nvPr>
        </p:nvSpPr>
        <p:spPr/>
        <p:txBody>
          <a:bodyPr/>
          <a:lstStyle/>
          <a:p>
            <a:r>
              <a:rPr lang="en-US" sz="2200" dirty="0"/>
              <a:t>Reduced erosion and particulate P losses </a:t>
            </a:r>
            <a:r>
              <a:rPr lang="en-US" sz="2000" dirty="0"/>
              <a:t>(Kasper et al., 2001; Uribe et al. 2018)</a:t>
            </a:r>
          </a:p>
          <a:p>
            <a:r>
              <a:rPr lang="en-US" sz="2200" dirty="0"/>
              <a:t>Delayed and reduced runoff </a:t>
            </a:r>
            <a:r>
              <a:rPr lang="en-US" sz="2000" dirty="0"/>
              <a:t>(Blanco-</a:t>
            </a:r>
            <a:r>
              <a:rPr lang="en-US" sz="2000" dirty="0" err="1"/>
              <a:t>Canqui</a:t>
            </a:r>
            <a:r>
              <a:rPr lang="en-US" sz="2000" dirty="0"/>
              <a:t> et al., 2013)</a:t>
            </a:r>
          </a:p>
          <a:p>
            <a:r>
              <a:rPr lang="en-US" sz="2200" dirty="0"/>
              <a:t>Harvested cover crops can help drawdown soil test P </a:t>
            </a:r>
            <a:r>
              <a:rPr lang="en-US" sz="2000" dirty="0"/>
              <a:t>(</a:t>
            </a:r>
            <a:r>
              <a:rPr lang="en-US" sz="2000" dirty="0" err="1"/>
              <a:t>Schoumans</a:t>
            </a:r>
            <a:r>
              <a:rPr lang="en-US" sz="2000" dirty="0"/>
              <a:t> et al., 2014)</a:t>
            </a:r>
            <a:endParaRPr lang="en-US" sz="2200" dirty="0"/>
          </a:p>
        </p:txBody>
      </p:sp>
      <p:pic>
        <p:nvPicPr>
          <p:cNvPr id="7" name="Content Placeholder 6" descr="A pile of hay&#10;&#10;Description automatically generated">
            <a:extLst>
              <a:ext uri="{FF2B5EF4-FFF2-40B4-BE49-F238E27FC236}">
                <a16:creationId xmlns:a16="http://schemas.microsoft.com/office/drawing/2014/main" id="{74D47341-695E-4CE7-9F2B-6963742F008C}"/>
              </a:ext>
            </a:extLst>
          </p:cNvPr>
          <p:cNvPicPr>
            <a:picLocks noGrp="1" noChangeAspect="1"/>
          </p:cNvPicPr>
          <p:nvPr>
            <p:ph sz="half" idx="2"/>
          </p:nvPr>
        </p:nvPicPr>
        <p:blipFill>
          <a:blip r:embed="rId4">
            <a:extLst>
              <a:ext uri="{837473B0-CC2E-450A-ABE3-18F120FF3D39}">
                <a1611:picAttrSrcUrl xmlns:a1611="http://schemas.microsoft.com/office/drawing/2016/11/main" r:id="rId5"/>
              </a:ext>
            </a:extLst>
          </a:blip>
          <a:stretch>
            <a:fillRect/>
          </a:stretch>
        </p:blipFill>
        <p:spPr>
          <a:xfrm>
            <a:off x="4762500" y="1619250"/>
            <a:ext cx="3810000" cy="2266950"/>
          </a:xfrm>
        </p:spPr>
      </p:pic>
      <p:sp>
        <p:nvSpPr>
          <p:cNvPr id="3" name="Slide Number Placeholder 2">
            <a:extLst>
              <a:ext uri="{FF2B5EF4-FFF2-40B4-BE49-F238E27FC236}">
                <a16:creationId xmlns:a16="http://schemas.microsoft.com/office/drawing/2014/main" id="{DE489398-AC1A-42FD-9AAF-2CDE31D82040}"/>
              </a:ext>
            </a:extLst>
          </p:cNvPr>
          <p:cNvSpPr>
            <a:spLocks noGrp="1"/>
          </p:cNvSpPr>
          <p:nvPr>
            <p:ph type="sldNum" sz="quarter" idx="10"/>
          </p:nvPr>
        </p:nvSpPr>
        <p:spPr/>
        <p:txBody>
          <a:bodyPr/>
          <a:lstStyle/>
          <a:p>
            <a:pPr>
              <a:defRPr/>
            </a:pPr>
            <a:fld id="{388F1A38-2662-714D-BA55-F0640804B748}" type="slidenum">
              <a:rPr lang="en-US" smtClean="0"/>
              <a:pPr>
                <a:defRPr/>
              </a:pPr>
              <a:t>2</a:t>
            </a:fld>
            <a:endParaRPr lang="en-US" dirty="0"/>
          </a:p>
        </p:txBody>
      </p:sp>
    </p:spTree>
    <p:custDataLst>
      <p:tags r:id="rId1"/>
    </p:custDataLst>
    <p:extLst>
      <p:ext uri="{BB962C8B-B14F-4D97-AF65-F5344CB8AC3E}">
        <p14:creationId xmlns:p14="http://schemas.microsoft.com/office/powerpoint/2010/main" val="6739865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1AD6B0-BC1D-F2C5-2C95-9F820B6D67BA}"/>
              </a:ext>
            </a:extLst>
          </p:cNvPr>
          <p:cNvSpPr>
            <a:spLocks noGrp="1"/>
          </p:cNvSpPr>
          <p:nvPr>
            <p:ph type="title"/>
          </p:nvPr>
        </p:nvSpPr>
        <p:spPr>
          <a:xfrm>
            <a:off x="457200" y="457200"/>
            <a:ext cx="8229600" cy="742950"/>
          </a:xfrm>
        </p:spPr>
        <p:txBody>
          <a:bodyPr/>
          <a:lstStyle/>
          <a:p>
            <a:r>
              <a:rPr lang="en-US" sz="3600" dirty="0"/>
              <a:t>Site Selection and Soil Collection</a:t>
            </a:r>
          </a:p>
        </p:txBody>
      </p:sp>
      <p:sp>
        <p:nvSpPr>
          <p:cNvPr id="9" name="Content Placeholder 8">
            <a:extLst>
              <a:ext uri="{FF2B5EF4-FFF2-40B4-BE49-F238E27FC236}">
                <a16:creationId xmlns:a16="http://schemas.microsoft.com/office/drawing/2014/main" id="{2EE0A398-C562-49D8-8659-FF482637EFD6}"/>
              </a:ext>
            </a:extLst>
          </p:cNvPr>
          <p:cNvSpPr>
            <a:spLocks noGrp="1"/>
          </p:cNvSpPr>
          <p:nvPr>
            <p:ph sz="half" idx="1"/>
          </p:nvPr>
        </p:nvSpPr>
        <p:spPr/>
        <p:txBody>
          <a:bodyPr/>
          <a:lstStyle/>
          <a:p>
            <a:r>
              <a:rPr lang="en-US" dirty="0"/>
              <a:t>Seven cores from each field to 1 m</a:t>
            </a:r>
          </a:p>
          <a:p>
            <a:pPr lvl="1"/>
            <a:endParaRPr lang="en-US" dirty="0"/>
          </a:p>
          <a:p>
            <a:endParaRPr lang="en-US" dirty="0"/>
          </a:p>
        </p:txBody>
      </p:sp>
      <p:sp>
        <p:nvSpPr>
          <p:cNvPr id="6" name="Content Placeholder 5">
            <a:extLst>
              <a:ext uri="{FF2B5EF4-FFF2-40B4-BE49-F238E27FC236}">
                <a16:creationId xmlns:a16="http://schemas.microsoft.com/office/drawing/2014/main" id="{37008F01-2B76-8676-9498-5D059DD4EDDD}"/>
              </a:ext>
            </a:extLst>
          </p:cNvPr>
          <p:cNvSpPr>
            <a:spLocks noGrp="1"/>
          </p:cNvSpPr>
          <p:nvPr>
            <p:ph sz="half" idx="2"/>
          </p:nvPr>
        </p:nvSpPr>
        <p:spPr/>
        <p:txBody>
          <a:bodyPr/>
          <a:lstStyle/>
          <a:p>
            <a:endParaRPr lang="en-US"/>
          </a:p>
        </p:txBody>
      </p:sp>
      <p:sp>
        <p:nvSpPr>
          <p:cNvPr id="12" name="Slide Number Placeholder 11">
            <a:extLst>
              <a:ext uri="{FF2B5EF4-FFF2-40B4-BE49-F238E27FC236}">
                <a16:creationId xmlns:a16="http://schemas.microsoft.com/office/drawing/2014/main" id="{EDAC7534-4E82-4962-A2B5-116388B77D1F}"/>
              </a:ext>
            </a:extLst>
          </p:cNvPr>
          <p:cNvSpPr>
            <a:spLocks noGrp="1"/>
          </p:cNvSpPr>
          <p:nvPr>
            <p:ph type="sldNum" sz="quarter" idx="10"/>
          </p:nvPr>
        </p:nvSpPr>
        <p:spPr/>
        <p:txBody>
          <a:bodyPr/>
          <a:lstStyle/>
          <a:p>
            <a:fld id="{2F8EF95E-660F-6F48-9B3C-B3F93E20ACE1}" type="slidenum">
              <a:rPr lang="en-US" smtClean="0"/>
              <a:pPr/>
              <a:t>29</a:t>
            </a:fld>
            <a:endParaRPr lang="en-US" dirty="0"/>
          </a:p>
        </p:txBody>
      </p:sp>
      <p:pic>
        <p:nvPicPr>
          <p:cNvPr id="8" name="Content Placeholder 8" descr="A picture containing grass&#10;&#10;Description automatically generated">
            <a:extLst>
              <a:ext uri="{FF2B5EF4-FFF2-40B4-BE49-F238E27FC236}">
                <a16:creationId xmlns:a16="http://schemas.microsoft.com/office/drawing/2014/main" id="{A034E4CC-D193-4D14-BE2A-7807AA0097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097696" y="1480578"/>
            <a:ext cx="2525246" cy="21336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D08EDA4-BD41-45A6-ADB8-19E900E6DB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4750" y="2383533"/>
            <a:ext cx="2930401" cy="2302767"/>
          </a:xfrm>
          <a:prstGeom prst="rect">
            <a:avLst/>
          </a:prstGeom>
        </p:spPr>
      </p:pic>
      <p:sp>
        <p:nvSpPr>
          <p:cNvPr id="13" name="Title 1">
            <a:extLst>
              <a:ext uri="{FF2B5EF4-FFF2-40B4-BE49-F238E27FC236}">
                <a16:creationId xmlns:a16="http://schemas.microsoft.com/office/drawing/2014/main" id="{1BE6F8C2-89E1-F4F7-0E7B-FE4D4EB4D972}"/>
              </a:ext>
            </a:extLst>
          </p:cNvPr>
          <p:cNvSpPr txBox="1">
            <a:spLocks/>
          </p:cNvSpPr>
          <p:nvPr/>
        </p:nvSpPr>
        <p:spPr bwMode="auto">
          <a:xfrm>
            <a:off x="5486400" y="4660853"/>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Materials and Methods</a:t>
            </a:r>
          </a:p>
        </p:txBody>
      </p:sp>
    </p:spTree>
    <p:custDataLst>
      <p:tags r:id="rId1"/>
    </p:custDataLst>
    <p:extLst>
      <p:ext uri="{BB962C8B-B14F-4D97-AF65-F5344CB8AC3E}">
        <p14:creationId xmlns:p14="http://schemas.microsoft.com/office/powerpoint/2010/main" val="151958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26FE1A3B-841B-A41C-9D0C-B2D818F80D30}"/>
              </a:ext>
            </a:extLst>
          </p:cNvPr>
          <p:cNvSpPr>
            <a:spLocks noGrp="1"/>
          </p:cNvSpPr>
          <p:nvPr>
            <p:ph type="title"/>
          </p:nvPr>
        </p:nvSpPr>
        <p:spPr/>
        <p:txBody>
          <a:bodyPr/>
          <a:lstStyle/>
          <a:p>
            <a:r>
              <a:rPr lang="en-US" sz="3300" b="1" dirty="0"/>
              <a:t>P Characterization: Mehlich-3 P</a:t>
            </a:r>
          </a:p>
        </p:txBody>
      </p:sp>
      <p:sp>
        <p:nvSpPr>
          <p:cNvPr id="5" name="Slide Number Placeholder 4">
            <a:extLst>
              <a:ext uri="{FF2B5EF4-FFF2-40B4-BE49-F238E27FC236}">
                <a16:creationId xmlns:a16="http://schemas.microsoft.com/office/drawing/2014/main" id="{CBFA2118-E8B7-204B-FCB8-AA35D151AC53}"/>
              </a:ext>
            </a:extLst>
          </p:cNvPr>
          <p:cNvSpPr>
            <a:spLocks noGrp="1"/>
          </p:cNvSpPr>
          <p:nvPr>
            <p:ph type="sldNum" sz="quarter" idx="10"/>
          </p:nvPr>
        </p:nvSpPr>
        <p:spPr/>
        <p:txBody>
          <a:bodyPr/>
          <a:lstStyle/>
          <a:p>
            <a:fld id="{2F8EF95E-660F-6F48-9B3C-B3F93E20ACE1}" type="slidenum">
              <a:rPr lang="en-US" smtClean="0"/>
              <a:pPr/>
              <a:t>30</a:t>
            </a:fld>
            <a:endParaRPr lang="en-US" dirty="0"/>
          </a:p>
        </p:txBody>
      </p:sp>
      <p:sp>
        <p:nvSpPr>
          <p:cNvPr id="7" name="Title 1">
            <a:extLst>
              <a:ext uri="{FF2B5EF4-FFF2-40B4-BE49-F238E27FC236}">
                <a16:creationId xmlns:a16="http://schemas.microsoft.com/office/drawing/2014/main" id="{ECA33874-23CF-8A3D-3356-601FB29664A5}"/>
              </a:ext>
            </a:extLst>
          </p:cNvPr>
          <p:cNvSpPr txBox="1">
            <a:spLocks/>
          </p:cNvSpPr>
          <p:nvPr/>
        </p:nvSpPr>
        <p:spPr bwMode="auto">
          <a:xfrm>
            <a:off x="6457950" y="4660853"/>
            <a:ext cx="188595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Results</a:t>
            </a:r>
          </a:p>
        </p:txBody>
      </p:sp>
      <p:pic>
        <p:nvPicPr>
          <p:cNvPr id="13" name="Picture 12">
            <a:extLst>
              <a:ext uri="{FF2B5EF4-FFF2-40B4-BE49-F238E27FC236}">
                <a16:creationId xmlns:a16="http://schemas.microsoft.com/office/drawing/2014/main" id="{80AB16FC-A788-E0DC-4E19-E37620C6EE83}"/>
              </a:ext>
            </a:extLst>
          </p:cNvPr>
          <p:cNvPicPr>
            <a:picLocks noChangeAspect="1"/>
          </p:cNvPicPr>
          <p:nvPr/>
        </p:nvPicPr>
        <p:blipFill>
          <a:blip r:embed="rId4"/>
          <a:stretch>
            <a:fillRect/>
          </a:stretch>
        </p:blipFill>
        <p:spPr>
          <a:xfrm>
            <a:off x="1939015" y="3330138"/>
            <a:ext cx="1028700" cy="254349"/>
          </a:xfrm>
          <a:prstGeom prst="rect">
            <a:avLst/>
          </a:prstGeom>
        </p:spPr>
      </p:pic>
      <p:pic>
        <p:nvPicPr>
          <p:cNvPr id="6" name="Content Placeholder 5" descr="Diagram, engineering drawing&#10;&#10;Description automatically generated">
            <a:extLst>
              <a:ext uri="{FF2B5EF4-FFF2-40B4-BE49-F238E27FC236}">
                <a16:creationId xmlns:a16="http://schemas.microsoft.com/office/drawing/2014/main" id="{FD6D0F61-B382-238F-70C1-C60D08461C95}"/>
              </a:ext>
            </a:extLst>
          </p:cNvPr>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b="48066"/>
          <a:stretch/>
        </p:blipFill>
        <p:spPr bwMode="auto">
          <a:xfrm>
            <a:off x="457200" y="1657350"/>
            <a:ext cx="5404781" cy="2248019"/>
          </a:xfrm>
          <a:prstGeom prst="rect">
            <a:avLst/>
          </a:prstGeom>
          <a:noFill/>
          <a:ln>
            <a:noFill/>
          </a:ln>
        </p:spPr>
      </p:pic>
      <p:sp>
        <p:nvSpPr>
          <p:cNvPr id="4" name="Content Placeholder 3">
            <a:extLst>
              <a:ext uri="{FF2B5EF4-FFF2-40B4-BE49-F238E27FC236}">
                <a16:creationId xmlns:a16="http://schemas.microsoft.com/office/drawing/2014/main" id="{0C242CB5-114F-B2E9-4C7C-9EB6DEEFADB5}"/>
              </a:ext>
            </a:extLst>
          </p:cNvPr>
          <p:cNvSpPr>
            <a:spLocks noGrp="1"/>
          </p:cNvSpPr>
          <p:nvPr>
            <p:ph sz="half" idx="2"/>
          </p:nvPr>
        </p:nvSpPr>
        <p:spPr>
          <a:xfrm>
            <a:off x="5808757" y="1657350"/>
            <a:ext cx="2928846" cy="2686049"/>
          </a:xfrm>
        </p:spPr>
        <p:txBody>
          <a:bodyPr/>
          <a:lstStyle/>
          <a:p>
            <a:pPr marL="0" indent="0">
              <a:buNone/>
            </a:pPr>
            <a:r>
              <a:rPr lang="en-US" sz="2600" dirty="0"/>
              <a:t>Soil health practices did not increase stratification in soils with high P concentrations</a:t>
            </a:r>
          </a:p>
          <a:p>
            <a:endParaRPr lang="en-US" dirty="0"/>
          </a:p>
        </p:txBody>
      </p:sp>
      <p:sp>
        <p:nvSpPr>
          <p:cNvPr id="8" name="TextBox 7">
            <a:extLst>
              <a:ext uri="{FF2B5EF4-FFF2-40B4-BE49-F238E27FC236}">
                <a16:creationId xmlns:a16="http://schemas.microsoft.com/office/drawing/2014/main" id="{A54FD777-A231-7E74-109A-70DD56C4405B}"/>
              </a:ext>
            </a:extLst>
          </p:cNvPr>
          <p:cNvSpPr txBox="1"/>
          <p:nvPr/>
        </p:nvSpPr>
        <p:spPr>
          <a:xfrm>
            <a:off x="964675" y="3853592"/>
            <a:ext cx="2370570" cy="369332"/>
          </a:xfrm>
          <a:prstGeom prst="rect">
            <a:avLst/>
          </a:prstGeom>
          <a:solidFill>
            <a:srgbClr val="FFFFFF"/>
          </a:solidFill>
          <a:ln>
            <a:noFill/>
          </a:ln>
        </p:spPr>
        <p:txBody>
          <a:bodyPr wrap="square" rtlCol="0">
            <a:spAutoFit/>
          </a:bodyPr>
          <a:lstStyle/>
          <a:p>
            <a:pPr algn="ctr"/>
            <a:r>
              <a:rPr lang="en-US" dirty="0"/>
              <a:t>Soil Health</a:t>
            </a:r>
          </a:p>
        </p:txBody>
      </p:sp>
      <p:sp>
        <p:nvSpPr>
          <p:cNvPr id="12" name="TextBox 11">
            <a:extLst>
              <a:ext uri="{FF2B5EF4-FFF2-40B4-BE49-F238E27FC236}">
                <a16:creationId xmlns:a16="http://schemas.microsoft.com/office/drawing/2014/main" id="{BDA53F94-7D51-CB30-E6B3-B4447B47DD98}"/>
              </a:ext>
            </a:extLst>
          </p:cNvPr>
          <p:cNvSpPr txBox="1"/>
          <p:nvPr/>
        </p:nvSpPr>
        <p:spPr>
          <a:xfrm>
            <a:off x="3268230" y="3841178"/>
            <a:ext cx="2370570" cy="369332"/>
          </a:xfrm>
          <a:prstGeom prst="rect">
            <a:avLst/>
          </a:prstGeom>
          <a:solidFill>
            <a:srgbClr val="FFFFFF"/>
          </a:solidFill>
          <a:ln>
            <a:noFill/>
          </a:ln>
        </p:spPr>
        <p:txBody>
          <a:bodyPr wrap="square" rtlCol="0">
            <a:spAutoFit/>
          </a:bodyPr>
          <a:lstStyle/>
          <a:p>
            <a:pPr algn="ctr"/>
            <a:r>
              <a:rPr lang="en-US" dirty="0"/>
              <a:t>Conventionally Tilled</a:t>
            </a:r>
          </a:p>
        </p:txBody>
      </p:sp>
      <p:sp>
        <p:nvSpPr>
          <p:cNvPr id="14" name="Rectangle 13">
            <a:extLst>
              <a:ext uri="{FF2B5EF4-FFF2-40B4-BE49-F238E27FC236}">
                <a16:creationId xmlns:a16="http://schemas.microsoft.com/office/drawing/2014/main" id="{DABB1E4F-F7D2-28F6-7D31-C076048EC282}"/>
              </a:ext>
            </a:extLst>
          </p:cNvPr>
          <p:cNvSpPr/>
          <p:nvPr/>
        </p:nvSpPr>
        <p:spPr>
          <a:xfrm>
            <a:off x="952974" y="2072838"/>
            <a:ext cx="4685826" cy="395406"/>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39118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26FE1A3B-841B-A41C-9D0C-B2D818F80D30}"/>
              </a:ext>
            </a:extLst>
          </p:cNvPr>
          <p:cNvSpPr>
            <a:spLocks noGrp="1"/>
          </p:cNvSpPr>
          <p:nvPr>
            <p:ph type="title"/>
          </p:nvPr>
        </p:nvSpPr>
        <p:spPr/>
        <p:txBody>
          <a:bodyPr/>
          <a:lstStyle/>
          <a:p>
            <a:r>
              <a:rPr lang="en-US" sz="3300" b="1" dirty="0"/>
              <a:t>P Characterization: Mehlich-3 P</a:t>
            </a:r>
          </a:p>
        </p:txBody>
      </p:sp>
      <p:sp>
        <p:nvSpPr>
          <p:cNvPr id="5" name="Slide Number Placeholder 4">
            <a:extLst>
              <a:ext uri="{FF2B5EF4-FFF2-40B4-BE49-F238E27FC236}">
                <a16:creationId xmlns:a16="http://schemas.microsoft.com/office/drawing/2014/main" id="{CBFA2118-E8B7-204B-FCB8-AA35D151AC53}"/>
              </a:ext>
            </a:extLst>
          </p:cNvPr>
          <p:cNvSpPr>
            <a:spLocks noGrp="1"/>
          </p:cNvSpPr>
          <p:nvPr>
            <p:ph type="sldNum" sz="quarter" idx="10"/>
          </p:nvPr>
        </p:nvSpPr>
        <p:spPr/>
        <p:txBody>
          <a:bodyPr/>
          <a:lstStyle/>
          <a:p>
            <a:fld id="{2F8EF95E-660F-6F48-9B3C-B3F93E20ACE1}" type="slidenum">
              <a:rPr lang="en-US" smtClean="0"/>
              <a:pPr/>
              <a:t>31</a:t>
            </a:fld>
            <a:endParaRPr lang="en-US" dirty="0"/>
          </a:p>
        </p:txBody>
      </p:sp>
      <p:sp>
        <p:nvSpPr>
          <p:cNvPr id="7" name="Title 1">
            <a:extLst>
              <a:ext uri="{FF2B5EF4-FFF2-40B4-BE49-F238E27FC236}">
                <a16:creationId xmlns:a16="http://schemas.microsoft.com/office/drawing/2014/main" id="{ECA33874-23CF-8A3D-3356-601FB29664A5}"/>
              </a:ext>
            </a:extLst>
          </p:cNvPr>
          <p:cNvSpPr txBox="1">
            <a:spLocks/>
          </p:cNvSpPr>
          <p:nvPr/>
        </p:nvSpPr>
        <p:spPr bwMode="auto">
          <a:xfrm>
            <a:off x="6457950" y="4660853"/>
            <a:ext cx="188595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Results</a:t>
            </a:r>
          </a:p>
        </p:txBody>
      </p:sp>
      <p:pic>
        <p:nvPicPr>
          <p:cNvPr id="13" name="Picture 12">
            <a:extLst>
              <a:ext uri="{FF2B5EF4-FFF2-40B4-BE49-F238E27FC236}">
                <a16:creationId xmlns:a16="http://schemas.microsoft.com/office/drawing/2014/main" id="{80AB16FC-A788-E0DC-4E19-E37620C6EE83}"/>
              </a:ext>
            </a:extLst>
          </p:cNvPr>
          <p:cNvPicPr>
            <a:picLocks noChangeAspect="1"/>
          </p:cNvPicPr>
          <p:nvPr/>
        </p:nvPicPr>
        <p:blipFill>
          <a:blip r:embed="rId4"/>
          <a:stretch>
            <a:fillRect/>
          </a:stretch>
        </p:blipFill>
        <p:spPr>
          <a:xfrm>
            <a:off x="1939015" y="3330138"/>
            <a:ext cx="1028700" cy="254349"/>
          </a:xfrm>
          <a:prstGeom prst="rect">
            <a:avLst/>
          </a:prstGeom>
        </p:spPr>
      </p:pic>
      <p:pic>
        <p:nvPicPr>
          <p:cNvPr id="6" name="Content Placeholder 5" descr="Diagram, engineering drawing&#10;&#10;Description automatically generated">
            <a:extLst>
              <a:ext uri="{FF2B5EF4-FFF2-40B4-BE49-F238E27FC236}">
                <a16:creationId xmlns:a16="http://schemas.microsoft.com/office/drawing/2014/main" id="{FD6D0F61-B382-238F-70C1-C60D08461C95}"/>
              </a:ext>
            </a:extLst>
          </p:cNvPr>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b="48066"/>
          <a:stretch/>
        </p:blipFill>
        <p:spPr bwMode="auto">
          <a:xfrm>
            <a:off x="457200" y="1657350"/>
            <a:ext cx="5404781" cy="2248019"/>
          </a:xfrm>
          <a:prstGeom prst="rect">
            <a:avLst/>
          </a:prstGeom>
          <a:noFill/>
          <a:ln>
            <a:noFill/>
          </a:ln>
        </p:spPr>
      </p:pic>
      <p:sp>
        <p:nvSpPr>
          <p:cNvPr id="4" name="Content Placeholder 3">
            <a:extLst>
              <a:ext uri="{FF2B5EF4-FFF2-40B4-BE49-F238E27FC236}">
                <a16:creationId xmlns:a16="http://schemas.microsoft.com/office/drawing/2014/main" id="{0C242CB5-114F-B2E9-4C7C-9EB6DEEFADB5}"/>
              </a:ext>
            </a:extLst>
          </p:cNvPr>
          <p:cNvSpPr>
            <a:spLocks noGrp="1"/>
          </p:cNvSpPr>
          <p:nvPr>
            <p:ph sz="half" idx="2"/>
          </p:nvPr>
        </p:nvSpPr>
        <p:spPr>
          <a:xfrm>
            <a:off x="5765963" y="1789409"/>
            <a:ext cx="2878043" cy="2686049"/>
          </a:xfrm>
        </p:spPr>
        <p:txBody>
          <a:bodyPr/>
          <a:lstStyle/>
          <a:p>
            <a:pPr marL="0" indent="0">
              <a:buNone/>
            </a:pPr>
            <a:r>
              <a:rPr lang="en-US" sz="2600" dirty="0"/>
              <a:t>Soil health practices did not increase subsurface P accumulation and leaching potential</a:t>
            </a:r>
            <a:endParaRPr lang="en-US" dirty="0"/>
          </a:p>
        </p:txBody>
      </p:sp>
      <p:sp>
        <p:nvSpPr>
          <p:cNvPr id="8" name="TextBox 7">
            <a:extLst>
              <a:ext uri="{FF2B5EF4-FFF2-40B4-BE49-F238E27FC236}">
                <a16:creationId xmlns:a16="http://schemas.microsoft.com/office/drawing/2014/main" id="{A54FD777-A231-7E74-109A-70DD56C4405B}"/>
              </a:ext>
            </a:extLst>
          </p:cNvPr>
          <p:cNvSpPr txBox="1"/>
          <p:nvPr/>
        </p:nvSpPr>
        <p:spPr>
          <a:xfrm>
            <a:off x="964675" y="3853592"/>
            <a:ext cx="2370570" cy="369332"/>
          </a:xfrm>
          <a:prstGeom prst="rect">
            <a:avLst/>
          </a:prstGeom>
          <a:solidFill>
            <a:srgbClr val="FFFFFF"/>
          </a:solidFill>
          <a:ln>
            <a:noFill/>
          </a:ln>
        </p:spPr>
        <p:txBody>
          <a:bodyPr wrap="square" rtlCol="0">
            <a:spAutoFit/>
          </a:bodyPr>
          <a:lstStyle/>
          <a:p>
            <a:pPr algn="ctr"/>
            <a:r>
              <a:rPr lang="en-US" dirty="0"/>
              <a:t>Soil Health</a:t>
            </a:r>
          </a:p>
        </p:txBody>
      </p:sp>
      <p:sp>
        <p:nvSpPr>
          <p:cNvPr id="12" name="TextBox 11">
            <a:extLst>
              <a:ext uri="{FF2B5EF4-FFF2-40B4-BE49-F238E27FC236}">
                <a16:creationId xmlns:a16="http://schemas.microsoft.com/office/drawing/2014/main" id="{BDA53F94-7D51-CB30-E6B3-B4447B47DD98}"/>
              </a:ext>
            </a:extLst>
          </p:cNvPr>
          <p:cNvSpPr txBox="1"/>
          <p:nvPr/>
        </p:nvSpPr>
        <p:spPr>
          <a:xfrm>
            <a:off x="3268230" y="3841178"/>
            <a:ext cx="2370570" cy="369332"/>
          </a:xfrm>
          <a:prstGeom prst="rect">
            <a:avLst/>
          </a:prstGeom>
          <a:solidFill>
            <a:srgbClr val="FFFFFF"/>
          </a:solidFill>
          <a:ln>
            <a:noFill/>
          </a:ln>
        </p:spPr>
        <p:txBody>
          <a:bodyPr wrap="square" rtlCol="0">
            <a:spAutoFit/>
          </a:bodyPr>
          <a:lstStyle/>
          <a:p>
            <a:pPr algn="ctr"/>
            <a:r>
              <a:rPr lang="en-US" dirty="0"/>
              <a:t>Conventionally Tilled</a:t>
            </a:r>
          </a:p>
        </p:txBody>
      </p:sp>
      <p:sp>
        <p:nvSpPr>
          <p:cNvPr id="2" name="Rectangle 1">
            <a:extLst>
              <a:ext uri="{FF2B5EF4-FFF2-40B4-BE49-F238E27FC236}">
                <a16:creationId xmlns:a16="http://schemas.microsoft.com/office/drawing/2014/main" id="{B8A29621-468B-0851-91F0-9BA50311292B}"/>
              </a:ext>
            </a:extLst>
          </p:cNvPr>
          <p:cNvSpPr/>
          <p:nvPr/>
        </p:nvSpPr>
        <p:spPr>
          <a:xfrm>
            <a:off x="964675" y="2643533"/>
            <a:ext cx="4674125" cy="286555"/>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E3314-5A45-1F48-A999-B8AD6AD6F37E}"/>
              </a:ext>
            </a:extLst>
          </p:cNvPr>
          <p:cNvSpPr/>
          <p:nvPr/>
        </p:nvSpPr>
        <p:spPr>
          <a:xfrm>
            <a:off x="964674" y="3625937"/>
            <a:ext cx="4674125" cy="156695"/>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49762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05383EE-1A0D-9CDD-9871-29B012E0E293}"/>
              </a:ext>
            </a:extLst>
          </p:cNvPr>
          <p:cNvSpPr>
            <a:spLocks noGrp="1"/>
          </p:cNvSpPr>
          <p:nvPr>
            <p:ph type="title"/>
          </p:nvPr>
        </p:nvSpPr>
        <p:spPr/>
        <p:txBody>
          <a:bodyPr/>
          <a:lstStyle/>
          <a:p>
            <a:r>
              <a:rPr lang="en-US" sz="3300" b="1" dirty="0">
                <a:solidFill>
                  <a:prstClr val="black"/>
                </a:solidFill>
              </a:rPr>
              <a:t>Dry Aggregate Stability</a:t>
            </a:r>
            <a:endParaRPr lang="en-US" sz="3300" dirty="0"/>
          </a:p>
        </p:txBody>
      </p:sp>
      <p:pic>
        <p:nvPicPr>
          <p:cNvPr id="12" name="Content Placeholder 11" descr="Chart, bar chart, histogram&#10;&#10;Description automatically generated">
            <a:extLst>
              <a:ext uri="{FF2B5EF4-FFF2-40B4-BE49-F238E27FC236}">
                <a16:creationId xmlns:a16="http://schemas.microsoft.com/office/drawing/2014/main" id="{97B20998-8FD9-54D3-9897-31B76FB1D298}"/>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304800" y="1143000"/>
            <a:ext cx="4355269" cy="3210700"/>
          </a:xfrm>
        </p:spPr>
      </p:pic>
      <p:sp>
        <p:nvSpPr>
          <p:cNvPr id="4" name="Content Placeholder 3">
            <a:extLst>
              <a:ext uri="{FF2B5EF4-FFF2-40B4-BE49-F238E27FC236}">
                <a16:creationId xmlns:a16="http://schemas.microsoft.com/office/drawing/2014/main" id="{0C242CB5-114F-B2E9-4C7C-9EB6DEEFADB5}"/>
              </a:ext>
            </a:extLst>
          </p:cNvPr>
          <p:cNvSpPr>
            <a:spLocks noGrp="1"/>
          </p:cNvSpPr>
          <p:nvPr>
            <p:ph sz="half" idx="2"/>
          </p:nvPr>
        </p:nvSpPr>
        <p:spPr>
          <a:xfrm>
            <a:off x="4857574" y="1409701"/>
            <a:ext cx="3829226" cy="2686049"/>
          </a:xfrm>
        </p:spPr>
        <p:txBody>
          <a:bodyPr/>
          <a:lstStyle/>
          <a:p>
            <a:pPr marL="0" indent="0">
              <a:buNone/>
            </a:pPr>
            <a:r>
              <a:rPr lang="en-US" dirty="0"/>
              <a:t>Evidence of larger aggregate formation in field with 15+ years no-tillage</a:t>
            </a:r>
          </a:p>
          <a:p>
            <a:endParaRPr lang="en-US" dirty="0"/>
          </a:p>
        </p:txBody>
      </p:sp>
      <p:sp>
        <p:nvSpPr>
          <p:cNvPr id="5" name="Slide Number Placeholder 4">
            <a:extLst>
              <a:ext uri="{FF2B5EF4-FFF2-40B4-BE49-F238E27FC236}">
                <a16:creationId xmlns:a16="http://schemas.microsoft.com/office/drawing/2014/main" id="{CBFA2118-E8B7-204B-FCB8-AA35D151AC53}"/>
              </a:ext>
            </a:extLst>
          </p:cNvPr>
          <p:cNvSpPr>
            <a:spLocks noGrp="1"/>
          </p:cNvSpPr>
          <p:nvPr>
            <p:ph type="sldNum" sz="quarter" idx="10"/>
          </p:nvPr>
        </p:nvSpPr>
        <p:spPr/>
        <p:txBody>
          <a:bodyPr/>
          <a:lstStyle/>
          <a:p>
            <a:fld id="{2F8EF95E-660F-6F48-9B3C-B3F93E20ACE1}" type="slidenum">
              <a:rPr lang="en-US" smtClean="0"/>
              <a:pPr/>
              <a:t>32</a:t>
            </a:fld>
            <a:endParaRPr lang="en-US" dirty="0"/>
          </a:p>
        </p:txBody>
      </p:sp>
      <p:sp>
        <p:nvSpPr>
          <p:cNvPr id="7" name="Title 1">
            <a:extLst>
              <a:ext uri="{FF2B5EF4-FFF2-40B4-BE49-F238E27FC236}">
                <a16:creationId xmlns:a16="http://schemas.microsoft.com/office/drawing/2014/main" id="{ECA33874-23CF-8A3D-3356-601FB29664A5}"/>
              </a:ext>
            </a:extLst>
          </p:cNvPr>
          <p:cNvSpPr txBox="1">
            <a:spLocks/>
          </p:cNvSpPr>
          <p:nvPr/>
        </p:nvSpPr>
        <p:spPr bwMode="auto">
          <a:xfrm>
            <a:off x="6457950" y="4660853"/>
            <a:ext cx="188595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Results</a:t>
            </a:r>
          </a:p>
        </p:txBody>
      </p:sp>
      <p:grpSp>
        <p:nvGrpSpPr>
          <p:cNvPr id="17" name="Group 16">
            <a:extLst>
              <a:ext uri="{FF2B5EF4-FFF2-40B4-BE49-F238E27FC236}">
                <a16:creationId xmlns:a16="http://schemas.microsoft.com/office/drawing/2014/main" id="{3C870E2A-6529-B7D3-36C0-A8B06762092A}"/>
              </a:ext>
            </a:extLst>
          </p:cNvPr>
          <p:cNvGrpSpPr/>
          <p:nvPr/>
        </p:nvGrpSpPr>
        <p:grpSpPr>
          <a:xfrm>
            <a:off x="1676400" y="2495550"/>
            <a:ext cx="914400" cy="1141535"/>
            <a:chOff x="2540000" y="3176954"/>
            <a:chExt cx="1219200" cy="1522046"/>
          </a:xfrm>
        </p:grpSpPr>
        <p:cxnSp>
          <p:nvCxnSpPr>
            <p:cNvPr id="10" name="Straight Arrow Connector 9">
              <a:extLst>
                <a:ext uri="{FF2B5EF4-FFF2-40B4-BE49-F238E27FC236}">
                  <a16:creationId xmlns:a16="http://schemas.microsoft.com/office/drawing/2014/main" id="{65E2659D-1350-634B-3861-BE4FD288AD4D}"/>
                </a:ext>
              </a:extLst>
            </p:cNvPr>
            <p:cNvCxnSpPr/>
            <p:nvPr/>
          </p:nvCxnSpPr>
          <p:spPr>
            <a:xfrm>
              <a:off x="3149600" y="4004734"/>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ED5C89E-6DA5-97EF-3C79-0CABE6E5998A}"/>
                </a:ext>
              </a:extLst>
            </p:cNvPr>
            <p:cNvCxnSpPr/>
            <p:nvPr/>
          </p:nvCxnSpPr>
          <p:spPr>
            <a:xfrm>
              <a:off x="3759200" y="3176954"/>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CAF02DD-3E53-4609-7D74-5B5AD8812F03}"/>
                </a:ext>
              </a:extLst>
            </p:cNvPr>
            <p:cNvCxnSpPr/>
            <p:nvPr/>
          </p:nvCxnSpPr>
          <p:spPr>
            <a:xfrm>
              <a:off x="2540000" y="4241800"/>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 name="Group 1">
            <a:extLst>
              <a:ext uri="{FF2B5EF4-FFF2-40B4-BE49-F238E27FC236}">
                <a16:creationId xmlns:a16="http://schemas.microsoft.com/office/drawing/2014/main" id="{58AE3DD0-C2A5-D8F1-DC8D-62FAA5C0478C}"/>
              </a:ext>
            </a:extLst>
          </p:cNvPr>
          <p:cNvGrpSpPr/>
          <p:nvPr/>
        </p:nvGrpSpPr>
        <p:grpSpPr>
          <a:xfrm>
            <a:off x="1828800" y="2647950"/>
            <a:ext cx="914400" cy="1141535"/>
            <a:chOff x="2540000" y="3176954"/>
            <a:chExt cx="1219200" cy="1522046"/>
          </a:xfrm>
        </p:grpSpPr>
        <p:cxnSp>
          <p:nvCxnSpPr>
            <p:cNvPr id="3" name="Straight Arrow Connector 2">
              <a:extLst>
                <a:ext uri="{FF2B5EF4-FFF2-40B4-BE49-F238E27FC236}">
                  <a16:creationId xmlns:a16="http://schemas.microsoft.com/office/drawing/2014/main" id="{67A26BCE-A1D9-6F1E-BE48-EED1363D4D61}"/>
                </a:ext>
              </a:extLst>
            </p:cNvPr>
            <p:cNvCxnSpPr/>
            <p:nvPr/>
          </p:nvCxnSpPr>
          <p:spPr>
            <a:xfrm>
              <a:off x="3149600" y="4004734"/>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AF6F9EAC-786F-36C1-7DB2-FDD719F4A333}"/>
                </a:ext>
              </a:extLst>
            </p:cNvPr>
            <p:cNvCxnSpPr/>
            <p:nvPr/>
          </p:nvCxnSpPr>
          <p:spPr>
            <a:xfrm>
              <a:off x="3759200" y="3176954"/>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088D10A-D857-EBAC-698F-A5550AD5B9EA}"/>
                </a:ext>
              </a:extLst>
            </p:cNvPr>
            <p:cNvCxnSpPr/>
            <p:nvPr/>
          </p:nvCxnSpPr>
          <p:spPr>
            <a:xfrm>
              <a:off x="2540000" y="4241800"/>
              <a:ext cx="0" cy="45720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343690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0E27F96-501F-8A8D-3B0A-3CC1B466AA61}"/>
              </a:ext>
            </a:extLst>
          </p:cNvPr>
          <p:cNvSpPr>
            <a:spLocks noGrp="1"/>
          </p:cNvSpPr>
          <p:nvPr>
            <p:ph type="title"/>
          </p:nvPr>
        </p:nvSpPr>
        <p:spPr>
          <a:xfrm>
            <a:off x="457200" y="457200"/>
            <a:ext cx="8229600" cy="742950"/>
          </a:xfrm>
        </p:spPr>
        <p:txBody>
          <a:bodyPr/>
          <a:lstStyle/>
          <a:p>
            <a:r>
              <a:rPr lang="en-US" sz="3300" b="1" dirty="0">
                <a:solidFill>
                  <a:prstClr val="black"/>
                </a:solidFill>
              </a:rPr>
              <a:t>P Risk Assessment with NC-PLAT</a:t>
            </a:r>
            <a:endParaRPr lang="en-US" sz="3300" dirty="0"/>
          </a:p>
        </p:txBody>
      </p:sp>
      <p:pic>
        <p:nvPicPr>
          <p:cNvPr id="9" name="Content Placeholder 8">
            <a:extLst>
              <a:ext uri="{FF2B5EF4-FFF2-40B4-BE49-F238E27FC236}">
                <a16:creationId xmlns:a16="http://schemas.microsoft.com/office/drawing/2014/main" id="{BBF9DD3F-28A5-17DA-CCE0-65B7869E11AD}"/>
              </a:ext>
            </a:extLst>
          </p:cNvPr>
          <p:cNvPicPr>
            <a:picLocks noGrp="1" noChangeAspect="1"/>
          </p:cNvPicPr>
          <p:nvPr>
            <p:ph idx="1"/>
          </p:nvPr>
        </p:nvPicPr>
        <p:blipFill>
          <a:blip r:embed="rId4"/>
          <a:stretch>
            <a:fillRect/>
          </a:stretch>
        </p:blipFill>
        <p:spPr>
          <a:xfrm>
            <a:off x="610607" y="1581150"/>
            <a:ext cx="7922785" cy="2651125"/>
          </a:xfrm>
        </p:spPr>
      </p:pic>
      <p:sp>
        <p:nvSpPr>
          <p:cNvPr id="5" name="Slide Number Placeholder 4">
            <a:extLst>
              <a:ext uri="{FF2B5EF4-FFF2-40B4-BE49-F238E27FC236}">
                <a16:creationId xmlns:a16="http://schemas.microsoft.com/office/drawing/2014/main" id="{CBFA2118-E8B7-204B-FCB8-AA35D151AC53}"/>
              </a:ext>
            </a:extLst>
          </p:cNvPr>
          <p:cNvSpPr>
            <a:spLocks noGrp="1"/>
          </p:cNvSpPr>
          <p:nvPr>
            <p:ph type="sldNum" sz="quarter" idx="10"/>
          </p:nvPr>
        </p:nvSpPr>
        <p:spPr/>
        <p:txBody>
          <a:bodyPr/>
          <a:lstStyle/>
          <a:p>
            <a:fld id="{2F8EF95E-660F-6F48-9B3C-B3F93E20ACE1}" type="slidenum">
              <a:rPr lang="en-US" smtClean="0"/>
              <a:pPr/>
              <a:t>33</a:t>
            </a:fld>
            <a:endParaRPr lang="en-US" dirty="0"/>
          </a:p>
        </p:txBody>
      </p:sp>
      <p:sp>
        <p:nvSpPr>
          <p:cNvPr id="11" name="Title 1">
            <a:extLst>
              <a:ext uri="{FF2B5EF4-FFF2-40B4-BE49-F238E27FC236}">
                <a16:creationId xmlns:a16="http://schemas.microsoft.com/office/drawing/2014/main" id="{B683C73D-9F0C-DEFC-1B08-EA2D482914DD}"/>
              </a:ext>
            </a:extLst>
          </p:cNvPr>
          <p:cNvSpPr txBox="1">
            <a:spLocks/>
          </p:cNvSpPr>
          <p:nvPr/>
        </p:nvSpPr>
        <p:spPr bwMode="auto">
          <a:xfrm>
            <a:off x="6457950" y="4660853"/>
            <a:ext cx="188595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Results</a:t>
            </a:r>
          </a:p>
        </p:txBody>
      </p:sp>
      <p:sp>
        <p:nvSpPr>
          <p:cNvPr id="12" name="Rectangle 11">
            <a:extLst>
              <a:ext uri="{FF2B5EF4-FFF2-40B4-BE49-F238E27FC236}">
                <a16:creationId xmlns:a16="http://schemas.microsoft.com/office/drawing/2014/main" id="{6A745FB9-0A26-A600-8282-2591B1C0D965}"/>
              </a:ext>
            </a:extLst>
          </p:cNvPr>
          <p:cNvSpPr/>
          <p:nvPr/>
        </p:nvSpPr>
        <p:spPr>
          <a:xfrm>
            <a:off x="2156846" y="1809750"/>
            <a:ext cx="902271" cy="2407603"/>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0D61F4-2B44-3768-D3ED-3D737E6C5CA1}"/>
              </a:ext>
            </a:extLst>
          </p:cNvPr>
          <p:cNvSpPr/>
          <p:nvPr/>
        </p:nvSpPr>
        <p:spPr>
          <a:xfrm>
            <a:off x="5413568" y="1809749"/>
            <a:ext cx="913151" cy="2403805"/>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5F099F2-6C61-4846-C0BD-507E8CDB4DF6}"/>
              </a:ext>
            </a:extLst>
          </p:cNvPr>
          <p:cNvSpPr txBox="1"/>
          <p:nvPr/>
        </p:nvSpPr>
        <p:spPr>
          <a:xfrm>
            <a:off x="2209800" y="3056618"/>
            <a:ext cx="1524952" cy="584775"/>
          </a:xfrm>
          <a:prstGeom prst="rect">
            <a:avLst/>
          </a:prstGeom>
          <a:solidFill>
            <a:srgbClr val="FFFFFF"/>
          </a:solidFill>
          <a:ln>
            <a:solidFill>
              <a:schemeClr val="accent1"/>
            </a:solidFill>
          </a:ln>
        </p:spPr>
        <p:txBody>
          <a:bodyPr wrap="square" rtlCol="0">
            <a:spAutoFit/>
          </a:bodyPr>
          <a:lstStyle/>
          <a:p>
            <a:r>
              <a:rPr lang="en-US" sz="1600" dirty="0"/>
              <a:t>Mean = </a:t>
            </a:r>
          </a:p>
          <a:p>
            <a:r>
              <a:rPr lang="en-US" sz="1600" dirty="0"/>
              <a:t>0.002 kg ha</a:t>
            </a:r>
            <a:r>
              <a:rPr lang="en-US" sz="1600" baseline="30000" dirty="0"/>
              <a:t>-1</a:t>
            </a:r>
            <a:r>
              <a:rPr lang="en-US" sz="1600" dirty="0"/>
              <a:t> </a:t>
            </a:r>
          </a:p>
        </p:txBody>
      </p:sp>
      <p:sp>
        <p:nvSpPr>
          <p:cNvPr id="15" name="TextBox 14">
            <a:extLst>
              <a:ext uri="{FF2B5EF4-FFF2-40B4-BE49-F238E27FC236}">
                <a16:creationId xmlns:a16="http://schemas.microsoft.com/office/drawing/2014/main" id="{6197819F-B91A-65AD-913D-BF566677490F}"/>
              </a:ext>
            </a:extLst>
          </p:cNvPr>
          <p:cNvSpPr txBox="1"/>
          <p:nvPr/>
        </p:nvSpPr>
        <p:spPr>
          <a:xfrm>
            <a:off x="5573229" y="3056618"/>
            <a:ext cx="1390438" cy="584775"/>
          </a:xfrm>
          <a:prstGeom prst="rect">
            <a:avLst/>
          </a:prstGeom>
          <a:solidFill>
            <a:srgbClr val="FFFFFF"/>
          </a:solidFill>
          <a:ln>
            <a:solidFill>
              <a:schemeClr val="accent1"/>
            </a:solidFill>
          </a:ln>
        </p:spPr>
        <p:txBody>
          <a:bodyPr wrap="square" rtlCol="0">
            <a:spAutoFit/>
          </a:bodyPr>
          <a:lstStyle/>
          <a:p>
            <a:r>
              <a:rPr lang="en-US" sz="1600" dirty="0"/>
              <a:t>Mean = 0.016 kg ha</a:t>
            </a:r>
            <a:r>
              <a:rPr lang="en-US" sz="1600" baseline="30000" dirty="0"/>
              <a:t>-1</a:t>
            </a:r>
            <a:r>
              <a:rPr lang="en-US" sz="1600" dirty="0"/>
              <a:t> </a:t>
            </a:r>
          </a:p>
        </p:txBody>
      </p:sp>
      <p:sp>
        <p:nvSpPr>
          <p:cNvPr id="16" name="Rectangle 15">
            <a:extLst>
              <a:ext uri="{FF2B5EF4-FFF2-40B4-BE49-F238E27FC236}">
                <a16:creationId xmlns:a16="http://schemas.microsoft.com/office/drawing/2014/main" id="{FEDC3B28-2957-6782-2062-F63338627864}"/>
              </a:ext>
            </a:extLst>
          </p:cNvPr>
          <p:cNvSpPr/>
          <p:nvPr/>
        </p:nvSpPr>
        <p:spPr>
          <a:xfrm>
            <a:off x="3069897" y="1809750"/>
            <a:ext cx="1372048" cy="2407603"/>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165CA-699A-CBDA-BD29-0AE8868B2802}"/>
              </a:ext>
            </a:extLst>
          </p:cNvPr>
          <p:cNvSpPr/>
          <p:nvPr/>
        </p:nvSpPr>
        <p:spPr>
          <a:xfrm>
            <a:off x="6326720" y="1809751"/>
            <a:ext cx="1356716" cy="2403804"/>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656BA18-35BE-D5FB-5BA5-2AA8A0B87B06}"/>
              </a:ext>
            </a:extLst>
          </p:cNvPr>
          <p:cNvSpPr txBox="1"/>
          <p:nvPr/>
        </p:nvSpPr>
        <p:spPr>
          <a:xfrm>
            <a:off x="3433387" y="3056618"/>
            <a:ext cx="1371286" cy="584775"/>
          </a:xfrm>
          <a:prstGeom prst="rect">
            <a:avLst/>
          </a:prstGeom>
          <a:solidFill>
            <a:srgbClr val="FFFFFF"/>
          </a:solidFill>
          <a:ln>
            <a:solidFill>
              <a:schemeClr val="accent1"/>
            </a:solidFill>
          </a:ln>
        </p:spPr>
        <p:txBody>
          <a:bodyPr wrap="square" rtlCol="0">
            <a:spAutoFit/>
          </a:bodyPr>
          <a:lstStyle/>
          <a:p>
            <a:r>
              <a:rPr lang="en-US" sz="1600" dirty="0"/>
              <a:t>Mean = </a:t>
            </a:r>
          </a:p>
          <a:p>
            <a:r>
              <a:rPr lang="en-US" sz="1600" dirty="0"/>
              <a:t>0.77 kg ha</a:t>
            </a:r>
            <a:r>
              <a:rPr lang="en-US" sz="1600" baseline="30000" dirty="0"/>
              <a:t>-1</a:t>
            </a:r>
            <a:r>
              <a:rPr lang="en-US" sz="1600" dirty="0"/>
              <a:t> </a:t>
            </a:r>
          </a:p>
        </p:txBody>
      </p:sp>
      <p:sp>
        <p:nvSpPr>
          <p:cNvPr id="20" name="TextBox 19">
            <a:extLst>
              <a:ext uri="{FF2B5EF4-FFF2-40B4-BE49-F238E27FC236}">
                <a16:creationId xmlns:a16="http://schemas.microsoft.com/office/drawing/2014/main" id="{02A5165F-1337-B8F4-5887-7D53A894A538}"/>
              </a:ext>
            </a:extLst>
          </p:cNvPr>
          <p:cNvSpPr txBox="1"/>
          <p:nvPr/>
        </p:nvSpPr>
        <p:spPr>
          <a:xfrm>
            <a:off x="6662302" y="3056618"/>
            <a:ext cx="1390438" cy="584775"/>
          </a:xfrm>
          <a:prstGeom prst="rect">
            <a:avLst/>
          </a:prstGeom>
          <a:solidFill>
            <a:srgbClr val="FFFFFF"/>
          </a:solidFill>
          <a:ln>
            <a:solidFill>
              <a:schemeClr val="accent1"/>
            </a:solidFill>
          </a:ln>
        </p:spPr>
        <p:txBody>
          <a:bodyPr wrap="square" rtlCol="0">
            <a:spAutoFit/>
          </a:bodyPr>
          <a:lstStyle/>
          <a:p>
            <a:r>
              <a:rPr lang="en-US" sz="1600" dirty="0"/>
              <a:t>Mean = </a:t>
            </a:r>
          </a:p>
          <a:p>
            <a:r>
              <a:rPr lang="en-US" sz="1600" dirty="0"/>
              <a:t>1.39 kg ha</a:t>
            </a:r>
            <a:r>
              <a:rPr lang="en-US" sz="1600" baseline="30000" dirty="0"/>
              <a:t>-1</a:t>
            </a:r>
            <a:r>
              <a:rPr lang="en-US" sz="1600" dirty="0"/>
              <a:t> </a:t>
            </a:r>
          </a:p>
        </p:txBody>
      </p:sp>
      <p:sp>
        <p:nvSpPr>
          <p:cNvPr id="21" name="Rectangle 20">
            <a:extLst>
              <a:ext uri="{FF2B5EF4-FFF2-40B4-BE49-F238E27FC236}">
                <a16:creationId xmlns:a16="http://schemas.microsoft.com/office/drawing/2014/main" id="{2EE71D8A-73E9-280D-8101-5C5A859479B2}"/>
              </a:ext>
            </a:extLst>
          </p:cNvPr>
          <p:cNvSpPr/>
          <p:nvPr/>
        </p:nvSpPr>
        <p:spPr>
          <a:xfrm>
            <a:off x="4441944" y="1809750"/>
            <a:ext cx="826459" cy="2407605"/>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EBC9967-C082-BDB6-AF61-33C09A8D150A}"/>
              </a:ext>
            </a:extLst>
          </p:cNvPr>
          <p:cNvSpPr/>
          <p:nvPr/>
        </p:nvSpPr>
        <p:spPr>
          <a:xfrm>
            <a:off x="7708790" y="1809749"/>
            <a:ext cx="805611" cy="2404872"/>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7038F20-0B91-66D5-B491-4E0D8E5C2E7A}"/>
              </a:ext>
            </a:extLst>
          </p:cNvPr>
          <p:cNvSpPr txBox="1"/>
          <p:nvPr/>
        </p:nvSpPr>
        <p:spPr>
          <a:xfrm>
            <a:off x="4503308" y="3056618"/>
            <a:ext cx="1371286" cy="584775"/>
          </a:xfrm>
          <a:prstGeom prst="rect">
            <a:avLst/>
          </a:prstGeom>
          <a:solidFill>
            <a:srgbClr val="FFFFFF"/>
          </a:solidFill>
          <a:ln>
            <a:solidFill>
              <a:schemeClr val="accent1"/>
            </a:solidFill>
          </a:ln>
        </p:spPr>
        <p:txBody>
          <a:bodyPr wrap="square" rtlCol="0">
            <a:spAutoFit/>
          </a:bodyPr>
          <a:lstStyle/>
          <a:p>
            <a:r>
              <a:rPr lang="en-US" sz="1600" dirty="0"/>
              <a:t>Mean = </a:t>
            </a:r>
          </a:p>
          <a:p>
            <a:r>
              <a:rPr lang="en-US" sz="1600" dirty="0"/>
              <a:t>2.93 kg ha</a:t>
            </a:r>
            <a:r>
              <a:rPr lang="en-US" sz="1600" baseline="30000" dirty="0"/>
              <a:t>-1</a:t>
            </a:r>
            <a:r>
              <a:rPr lang="en-US" sz="1600" dirty="0"/>
              <a:t> </a:t>
            </a:r>
          </a:p>
        </p:txBody>
      </p:sp>
      <p:sp>
        <p:nvSpPr>
          <p:cNvPr id="24" name="TextBox 23">
            <a:extLst>
              <a:ext uri="{FF2B5EF4-FFF2-40B4-BE49-F238E27FC236}">
                <a16:creationId xmlns:a16="http://schemas.microsoft.com/office/drawing/2014/main" id="{73F1F361-9C2F-6CCD-DB46-58700676B771}"/>
              </a:ext>
            </a:extLst>
          </p:cNvPr>
          <p:cNvSpPr txBox="1"/>
          <p:nvPr/>
        </p:nvSpPr>
        <p:spPr>
          <a:xfrm>
            <a:off x="7751373" y="3056618"/>
            <a:ext cx="1371286" cy="584775"/>
          </a:xfrm>
          <a:prstGeom prst="rect">
            <a:avLst/>
          </a:prstGeom>
          <a:solidFill>
            <a:srgbClr val="FFFFFF"/>
          </a:solidFill>
          <a:ln>
            <a:solidFill>
              <a:schemeClr val="accent1"/>
            </a:solidFill>
          </a:ln>
        </p:spPr>
        <p:txBody>
          <a:bodyPr wrap="square" rtlCol="0">
            <a:spAutoFit/>
          </a:bodyPr>
          <a:lstStyle/>
          <a:p>
            <a:r>
              <a:rPr lang="en-US" sz="1600" dirty="0"/>
              <a:t>Mean = </a:t>
            </a:r>
          </a:p>
          <a:p>
            <a:r>
              <a:rPr lang="en-US" sz="1600" dirty="0"/>
              <a:t>2.66 kg ha</a:t>
            </a:r>
            <a:r>
              <a:rPr lang="en-US" sz="1600" baseline="30000" dirty="0"/>
              <a:t>-1</a:t>
            </a:r>
            <a:r>
              <a:rPr lang="en-US" sz="1600" dirty="0"/>
              <a:t> </a:t>
            </a:r>
          </a:p>
        </p:txBody>
      </p:sp>
      <p:sp>
        <p:nvSpPr>
          <p:cNvPr id="2" name="TextBox 1">
            <a:extLst>
              <a:ext uri="{FF2B5EF4-FFF2-40B4-BE49-F238E27FC236}">
                <a16:creationId xmlns:a16="http://schemas.microsoft.com/office/drawing/2014/main" id="{89473336-666E-C6D3-B107-2FF90312C9DF}"/>
              </a:ext>
            </a:extLst>
          </p:cNvPr>
          <p:cNvSpPr txBox="1"/>
          <p:nvPr/>
        </p:nvSpPr>
        <p:spPr>
          <a:xfrm>
            <a:off x="2667000" y="1200150"/>
            <a:ext cx="2209800" cy="381000"/>
          </a:xfrm>
          <a:prstGeom prst="rect">
            <a:avLst/>
          </a:prstGeom>
          <a:noFill/>
        </p:spPr>
        <p:txBody>
          <a:bodyPr wrap="square" rtlCol="0">
            <a:spAutoFit/>
          </a:bodyPr>
          <a:lstStyle/>
          <a:p>
            <a:pPr algn="ctr"/>
            <a:r>
              <a:rPr lang="en-US" dirty="0"/>
              <a:t>Scenario 1</a:t>
            </a:r>
          </a:p>
        </p:txBody>
      </p:sp>
      <p:sp>
        <p:nvSpPr>
          <p:cNvPr id="3" name="TextBox 2">
            <a:extLst>
              <a:ext uri="{FF2B5EF4-FFF2-40B4-BE49-F238E27FC236}">
                <a16:creationId xmlns:a16="http://schemas.microsoft.com/office/drawing/2014/main" id="{5D7A0990-9AC0-35AB-0934-FE15F23DC3F6}"/>
              </a:ext>
            </a:extLst>
          </p:cNvPr>
          <p:cNvSpPr txBox="1"/>
          <p:nvPr/>
        </p:nvSpPr>
        <p:spPr>
          <a:xfrm>
            <a:off x="5888783" y="1214460"/>
            <a:ext cx="2209800" cy="381000"/>
          </a:xfrm>
          <a:prstGeom prst="rect">
            <a:avLst/>
          </a:prstGeom>
          <a:noFill/>
        </p:spPr>
        <p:txBody>
          <a:bodyPr wrap="square" rtlCol="0">
            <a:spAutoFit/>
          </a:bodyPr>
          <a:lstStyle/>
          <a:p>
            <a:pPr algn="ctr"/>
            <a:r>
              <a:rPr lang="en-US" dirty="0"/>
              <a:t>Scenario 2</a:t>
            </a:r>
          </a:p>
        </p:txBody>
      </p:sp>
    </p:spTree>
    <p:custDataLst>
      <p:tags r:id="rId1"/>
    </p:custDataLst>
    <p:extLst>
      <p:ext uri="{BB962C8B-B14F-4D97-AF65-F5344CB8AC3E}">
        <p14:creationId xmlns:p14="http://schemas.microsoft.com/office/powerpoint/2010/main" val="2985702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P spid="20" grpId="1" animBg="1"/>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525F-5213-48CB-A4FB-08B8D3DB52B4}"/>
              </a:ext>
            </a:extLst>
          </p:cNvPr>
          <p:cNvSpPr>
            <a:spLocks noGrp="1"/>
          </p:cNvSpPr>
          <p:nvPr>
            <p:ph type="title"/>
          </p:nvPr>
        </p:nvSpPr>
        <p:spPr/>
        <p:txBody>
          <a:bodyPr/>
          <a:lstStyle/>
          <a:p>
            <a:r>
              <a:rPr lang="en-US" dirty="0"/>
              <a:t>Acknowledging Potential Tradeoffs</a:t>
            </a:r>
          </a:p>
        </p:txBody>
      </p:sp>
      <p:sp>
        <p:nvSpPr>
          <p:cNvPr id="5" name="Slide Number Placeholder 4">
            <a:extLst>
              <a:ext uri="{FF2B5EF4-FFF2-40B4-BE49-F238E27FC236}">
                <a16:creationId xmlns:a16="http://schemas.microsoft.com/office/drawing/2014/main" id="{E9BCAC23-CC8E-4552-825F-D57D702E479D}"/>
              </a:ext>
            </a:extLst>
          </p:cNvPr>
          <p:cNvSpPr>
            <a:spLocks noGrp="1"/>
          </p:cNvSpPr>
          <p:nvPr>
            <p:ph type="sldNum" sz="quarter" idx="10"/>
          </p:nvPr>
        </p:nvSpPr>
        <p:spPr/>
        <p:txBody>
          <a:bodyPr/>
          <a:lstStyle/>
          <a:p>
            <a:fld id="{2F8EF95E-660F-6F48-9B3C-B3F93E20ACE1}" type="slidenum">
              <a:rPr lang="en-US" smtClean="0"/>
              <a:pPr/>
              <a:t>3</a:t>
            </a:fld>
            <a:endParaRPr lang="en-US" dirty="0"/>
          </a:p>
        </p:txBody>
      </p:sp>
      <p:sp>
        <p:nvSpPr>
          <p:cNvPr id="13" name="TextBox 12">
            <a:extLst>
              <a:ext uri="{FF2B5EF4-FFF2-40B4-BE49-F238E27FC236}">
                <a16:creationId xmlns:a16="http://schemas.microsoft.com/office/drawing/2014/main" id="{3C12A9D8-EA0E-4963-B1BF-4874B797FB03}"/>
              </a:ext>
            </a:extLst>
          </p:cNvPr>
          <p:cNvSpPr txBox="1"/>
          <p:nvPr/>
        </p:nvSpPr>
        <p:spPr>
          <a:xfrm>
            <a:off x="457200" y="1504950"/>
            <a:ext cx="2476610" cy="707886"/>
          </a:xfrm>
          <a:prstGeom prst="rect">
            <a:avLst/>
          </a:prstGeom>
          <a:solidFill>
            <a:schemeClr val="accent1">
              <a:lumMod val="20000"/>
              <a:lumOff val="80000"/>
            </a:schemeClr>
          </a:solidFill>
        </p:spPr>
        <p:txBody>
          <a:bodyPr wrap="square" rtlCol="0">
            <a:spAutoFit/>
          </a:bodyPr>
          <a:lstStyle/>
          <a:p>
            <a:pPr algn="ctr"/>
            <a:r>
              <a:rPr lang="en-US" sz="2000" dirty="0"/>
              <a:t>Nitrogen vs. Phosphorus</a:t>
            </a:r>
          </a:p>
        </p:txBody>
      </p:sp>
      <p:sp>
        <p:nvSpPr>
          <p:cNvPr id="15" name="TextBox 14">
            <a:extLst>
              <a:ext uri="{FF2B5EF4-FFF2-40B4-BE49-F238E27FC236}">
                <a16:creationId xmlns:a16="http://schemas.microsoft.com/office/drawing/2014/main" id="{889622AA-0DC0-4A9D-9DF1-6CFDCF484E08}"/>
              </a:ext>
            </a:extLst>
          </p:cNvPr>
          <p:cNvSpPr txBox="1"/>
          <p:nvPr/>
        </p:nvSpPr>
        <p:spPr>
          <a:xfrm>
            <a:off x="6096000" y="1504950"/>
            <a:ext cx="2819400" cy="400110"/>
          </a:xfrm>
          <a:prstGeom prst="rect">
            <a:avLst/>
          </a:prstGeom>
          <a:solidFill>
            <a:schemeClr val="accent1">
              <a:lumMod val="20000"/>
              <a:lumOff val="80000"/>
            </a:schemeClr>
          </a:solidFill>
        </p:spPr>
        <p:txBody>
          <a:bodyPr wrap="square" rtlCol="0">
            <a:spAutoFit/>
          </a:bodyPr>
          <a:lstStyle/>
          <a:p>
            <a:pPr algn="ctr"/>
            <a:r>
              <a:rPr lang="en-US" sz="2000" dirty="0"/>
              <a:t>Surface vs. Subsurface</a:t>
            </a:r>
          </a:p>
        </p:txBody>
      </p:sp>
      <p:pic>
        <p:nvPicPr>
          <p:cNvPr id="24" name="Picture 7" descr="runoff">
            <a:extLst>
              <a:ext uri="{FF2B5EF4-FFF2-40B4-BE49-F238E27FC236}">
                <a16:creationId xmlns:a16="http://schemas.microsoft.com/office/drawing/2014/main" id="{C098D337-8A31-4560-836C-6C17F8EDA657}"/>
              </a:ext>
            </a:extLst>
          </p:cNvPr>
          <p:cNvPicPr>
            <a:picLocks noChangeAspect="1" noChangeArrowheads="1"/>
          </p:cNvPicPr>
          <p:nvPr/>
        </p:nvPicPr>
        <p:blipFill>
          <a:blip r:embed="rId4">
            <a:lum bright="14000"/>
            <a:extLst>
              <a:ext uri="{28A0092B-C50C-407E-A947-70E740481C1C}">
                <a14:useLocalDpi xmlns:a14="http://schemas.microsoft.com/office/drawing/2010/main" val="0"/>
              </a:ext>
            </a:extLst>
          </a:blip>
          <a:stretch>
            <a:fillRect/>
          </a:stretch>
        </p:blipFill>
        <p:spPr>
          <a:xfrm>
            <a:off x="3253716" y="1504950"/>
            <a:ext cx="2689884" cy="2017413"/>
          </a:xfrm>
          <a:prstGeom prst="rect">
            <a:avLst/>
          </a:prstGeom>
        </p:spPr>
      </p:pic>
      <p:pic>
        <p:nvPicPr>
          <p:cNvPr id="26" name="Picture 25" descr="A herd of sheep standing on top of a lush green field&#10;&#10;Description automatically generated">
            <a:extLst>
              <a:ext uri="{FF2B5EF4-FFF2-40B4-BE49-F238E27FC236}">
                <a16:creationId xmlns:a16="http://schemas.microsoft.com/office/drawing/2014/main" id="{8E7BEB6E-DD67-4FB7-AEB3-F5A20D326F7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57200" y="2316509"/>
            <a:ext cx="2476610" cy="1855441"/>
          </a:xfrm>
          <a:prstGeom prst="rect">
            <a:avLst/>
          </a:prstGeom>
        </p:spPr>
      </p:pic>
      <p:pic>
        <p:nvPicPr>
          <p:cNvPr id="29" name="Picture 28" descr="A sign on a grassy hill&#10;&#10;Description automatically generated">
            <a:extLst>
              <a:ext uri="{FF2B5EF4-FFF2-40B4-BE49-F238E27FC236}">
                <a16:creationId xmlns:a16="http://schemas.microsoft.com/office/drawing/2014/main" id="{72511F25-107C-488D-99AC-2B17C4A94AF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105260" y="1987066"/>
            <a:ext cx="2810140" cy="2184884"/>
          </a:xfrm>
          <a:prstGeom prst="rect">
            <a:avLst/>
          </a:prstGeom>
        </p:spPr>
      </p:pic>
      <p:sp>
        <p:nvSpPr>
          <p:cNvPr id="30" name="TextBox 29">
            <a:extLst>
              <a:ext uri="{FF2B5EF4-FFF2-40B4-BE49-F238E27FC236}">
                <a16:creationId xmlns:a16="http://schemas.microsoft.com/office/drawing/2014/main" id="{BEEF5BE0-0688-448F-8B2D-C0DDCA003ACD}"/>
              </a:ext>
            </a:extLst>
          </p:cNvPr>
          <p:cNvSpPr txBox="1"/>
          <p:nvPr/>
        </p:nvSpPr>
        <p:spPr>
          <a:xfrm>
            <a:off x="2667000" y="4264968"/>
            <a:ext cx="3810000" cy="230832"/>
          </a:xfrm>
          <a:prstGeom prst="rect">
            <a:avLst/>
          </a:prstGeom>
          <a:noFill/>
        </p:spPr>
        <p:txBody>
          <a:bodyPr wrap="square" rtlCol="0">
            <a:spAutoFit/>
          </a:bodyPr>
          <a:lstStyle/>
          <a:p>
            <a:r>
              <a:rPr lang="en-US" sz="900" dirty="0">
                <a:hlinkClick r:id="rId8" tooltip="https://www.ag.ndsu.edu/tiledrainage"/>
              </a:rPr>
              <a:t>This Photo</a:t>
            </a:r>
            <a:r>
              <a:rPr lang="en-US" sz="900" dirty="0"/>
              <a:t> by Unknown Author is licensed under </a:t>
            </a:r>
            <a:r>
              <a:rPr lang="en-US" sz="900" dirty="0">
                <a:hlinkClick r:id="rId9" tooltip="https://creativecommons.org/licenses/by-nc-sa/3.0/"/>
              </a:rPr>
              <a:t>CC BY-SA-NC</a:t>
            </a:r>
            <a:endParaRPr lang="en-US" sz="900" dirty="0"/>
          </a:p>
        </p:txBody>
      </p:sp>
      <p:sp>
        <p:nvSpPr>
          <p:cNvPr id="14" name="TextBox 13">
            <a:extLst>
              <a:ext uri="{FF2B5EF4-FFF2-40B4-BE49-F238E27FC236}">
                <a16:creationId xmlns:a16="http://schemas.microsoft.com/office/drawing/2014/main" id="{C319D3FD-BB01-49EF-80C2-84D8CAD33AFB}"/>
              </a:ext>
            </a:extLst>
          </p:cNvPr>
          <p:cNvSpPr txBox="1"/>
          <p:nvPr/>
        </p:nvSpPr>
        <p:spPr>
          <a:xfrm>
            <a:off x="3238610" y="3464064"/>
            <a:ext cx="2704990" cy="707886"/>
          </a:xfrm>
          <a:prstGeom prst="rect">
            <a:avLst/>
          </a:prstGeom>
          <a:solidFill>
            <a:schemeClr val="accent1">
              <a:lumMod val="20000"/>
              <a:lumOff val="80000"/>
            </a:schemeClr>
          </a:solidFill>
        </p:spPr>
        <p:txBody>
          <a:bodyPr wrap="square" rtlCol="0">
            <a:spAutoFit/>
          </a:bodyPr>
          <a:lstStyle/>
          <a:p>
            <a:pPr algn="ctr"/>
            <a:r>
              <a:rPr lang="en-US" sz="2000" dirty="0"/>
              <a:t>Particulate P vs. Dissolved P</a:t>
            </a:r>
          </a:p>
        </p:txBody>
      </p:sp>
    </p:spTree>
    <p:custDataLst>
      <p:tags r:id="rId1"/>
    </p:custDataLst>
    <p:extLst>
      <p:ext uri="{BB962C8B-B14F-4D97-AF65-F5344CB8AC3E}">
        <p14:creationId xmlns:p14="http://schemas.microsoft.com/office/powerpoint/2010/main" val="1033671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AAB9F9A-D778-C4B0-AB7A-599F489C7B44}"/>
              </a:ext>
            </a:extLst>
          </p:cNvPr>
          <p:cNvSpPr>
            <a:spLocks noGrp="1"/>
          </p:cNvSpPr>
          <p:nvPr>
            <p:ph type="title"/>
          </p:nvPr>
        </p:nvSpPr>
        <p:spPr/>
        <p:txBody>
          <a:bodyPr/>
          <a:lstStyle/>
          <a:p>
            <a:r>
              <a:rPr lang="en-US" dirty="0"/>
              <a:t>Examples of Potential Trade-Offs</a:t>
            </a:r>
          </a:p>
        </p:txBody>
      </p:sp>
      <p:sp>
        <p:nvSpPr>
          <p:cNvPr id="4" name="Content Placeholder 3">
            <a:extLst>
              <a:ext uri="{FF2B5EF4-FFF2-40B4-BE49-F238E27FC236}">
                <a16:creationId xmlns:a16="http://schemas.microsoft.com/office/drawing/2014/main" id="{7F59C29A-2B0F-0A19-72DA-3DB19429DE72}"/>
              </a:ext>
            </a:extLst>
          </p:cNvPr>
          <p:cNvSpPr>
            <a:spLocks noGrp="1"/>
          </p:cNvSpPr>
          <p:nvPr>
            <p:ph sz="half" idx="1"/>
          </p:nvPr>
        </p:nvSpPr>
        <p:spPr/>
        <p:txBody>
          <a:bodyPr/>
          <a:lstStyle/>
          <a:p>
            <a:r>
              <a:rPr lang="en-US" dirty="0"/>
              <a:t>Practices increase DP loss potential</a:t>
            </a:r>
          </a:p>
          <a:p>
            <a:pPr lvl="1"/>
            <a:r>
              <a:rPr lang="en-US" dirty="0"/>
              <a:t>Soil stratification</a:t>
            </a:r>
          </a:p>
          <a:p>
            <a:pPr lvl="1"/>
            <a:r>
              <a:rPr lang="en-US" dirty="0"/>
              <a:t>Preferential flow formation</a:t>
            </a:r>
          </a:p>
          <a:p>
            <a:endParaRPr lang="en-US" dirty="0"/>
          </a:p>
        </p:txBody>
      </p:sp>
      <p:sp>
        <p:nvSpPr>
          <p:cNvPr id="5" name="Slide Number Placeholder 4">
            <a:extLst>
              <a:ext uri="{FF2B5EF4-FFF2-40B4-BE49-F238E27FC236}">
                <a16:creationId xmlns:a16="http://schemas.microsoft.com/office/drawing/2014/main" id="{C9B79FB1-70A9-A88A-1C9B-0AAEADF6CBDD}"/>
              </a:ext>
            </a:extLst>
          </p:cNvPr>
          <p:cNvSpPr>
            <a:spLocks noGrp="1"/>
          </p:cNvSpPr>
          <p:nvPr>
            <p:ph type="sldNum" sz="quarter" idx="10"/>
          </p:nvPr>
        </p:nvSpPr>
        <p:spPr/>
        <p:txBody>
          <a:bodyPr/>
          <a:lstStyle/>
          <a:p>
            <a:fld id="{2F8EF95E-660F-6F48-9B3C-B3F93E20ACE1}" type="slidenum">
              <a:rPr lang="en-US" smtClean="0"/>
              <a:pPr/>
              <a:t>4</a:t>
            </a:fld>
            <a:endParaRPr lang="en-US" dirty="0"/>
          </a:p>
        </p:txBody>
      </p:sp>
      <p:sp>
        <p:nvSpPr>
          <p:cNvPr id="18" name="Title 1">
            <a:extLst>
              <a:ext uri="{FF2B5EF4-FFF2-40B4-BE49-F238E27FC236}">
                <a16:creationId xmlns:a16="http://schemas.microsoft.com/office/drawing/2014/main" id="{5184D85B-26E5-8455-EC7D-AD1F2F8A8C62}"/>
              </a:ext>
            </a:extLst>
          </p:cNvPr>
          <p:cNvSpPr txBox="1">
            <a:spLocks/>
          </p:cNvSpPr>
          <p:nvPr/>
        </p:nvSpPr>
        <p:spPr bwMode="auto">
          <a:xfrm>
            <a:off x="-57150" y="4202494"/>
            <a:ext cx="2030735" cy="358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500" b="1" dirty="0">
                <a:solidFill>
                  <a:schemeClr val="bg1"/>
                </a:solidFill>
              </a:rPr>
              <a:t>Cover Crop</a:t>
            </a:r>
          </a:p>
        </p:txBody>
      </p:sp>
      <p:grpSp>
        <p:nvGrpSpPr>
          <p:cNvPr id="20" name="Group 19">
            <a:extLst>
              <a:ext uri="{FF2B5EF4-FFF2-40B4-BE49-F238E27FC236}">
                <a16:creationId xmlns:a16="http://schemas.microsoft.com/office/drawing/2014/main" id="{287BAA71-F905-11FD-8169-17CEFDA3DC09}"/>
              </a:ext>
            </a:extLst>
          </p:cNvPr>
          <p:cNvGrpSpPr/>
          <p:nvPr/>
        </p:nvGrpSpPr>
        <p:grpSpPr>
          <a:xfrm>
            <a:off x="4800600" y="1104732"/>
            <a:ext cx="3650169" cy="3218721"/>
            <a:chOff x="6512309" y="1474173"/>
            <a:chExt cx="4866892" cy="4291628"/>
          </a:xfrm>
        </p:grpSpPr>
        <p:grpSp>
          <p:nvGrpSpPr>
            <p:cNvPr id="21" name="Group 20">
              <a:extLst>
                <a:ext uri="{FF2B5EF4-FFF2-40B4-BE49-F238E27FC236}">
                  <a16:creationId xmlns:a16="http://schemas.microsoft.com/office/drawing/2014/main" id="{B029F82F-1A72-82B4-9CF5-B07DFF415C19}"/>
                </a:ext>
              </a:extLst>
            </p:cNvPr>
            <p:cNvGrpSpPr/>
            <p:nvPr/>
          </p:nvGrpSpPr>
          <p:grpSpPr>
            <a:xfrm>
              <a:off x="7553018" y="1474173"/>
              <a:ext cx="3826183" cy="4291628"/>
              <a:chOff x="152400" y="767341"/>
              <a:chExt cx="3224519" cy="3678436"/>
            </a:xfrm>
          </p:grpSpPr>
          <p:pic>
            <p:nvPicPr>
              <p:cNvPr id="27" name="Picture 26">
                <a:extLst>
                  <a:ext uri="{FF2B5EF4-FFF2-40B4-BE49-F238E27FC236}">
                    <a16:creationId xmlns:a16="http://schemas.microsoft.com/office/drawing/2014/main" id="{5D542566-9CB2-B0BA-E33D-568AB3BDD1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767341"/>
                <a:ext cx="3224519" cy="3678436"/>
              </a:xfrm>
              <a:prstGeom prst="rect">
                <a:avLst/>
              </a:prstGeom>
            </p:spPr>
          </p:pic>
          <p:sp>
            <p:nvSpPr>
              <p:cNvPr id="28" name="Rectangle 27">
                <a:extLst>
                  <a:ext uri="{FF2B5EF4-FFF2-40B4-BE49-F238E27FC236}">
                    <a16:creationId xmlns:a16="http://schemas.microsoft.com/office/drawing/2014/main" id="{E909658A-53AE-4AC2-72BF-8290E03C5CC2}"/>
                  </a:ext>
                </a:extLst>
              </p:cNvPr>
              <p:cNvSpPr/>
              <p:nvPr/>
            </p:nvSpPr>
            <p:spPr>
              <a:xfrm>
                <a:off x="940904" y="1284823"/>
                <a:ext cx="1647510" cy="2856578"/>
              </a:xfrm>
              <a:prstGeom prst="rect">
                <a:avLst/>
              </a:prstGeom>
              <a:gradFill>
                <a:gsLst>
                  <a:gs pos="89000">
                    <a:schemeClr val="accent1">
                      <a:lumMod val="20000"/>
                      <a:lumOff val="80000"/>
                    </a:schemeClr>
                  </a:gs>
                  <a:gs pos="96000">
                    <a:schemeClr val="tx2">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DF74870E-4AA7-8183-C931-7F7CF37101C8}"/>
                </a:ext>
              </a:extLst>
            </p:cNvPr>
            <p:cNvGrpSpPr/>
            <p:nvPr/>
          </p:nvGrpSpPr>
          <p:grpSpPr>
            <a:xfrm>
              <a:off x="6512309" y="1932750"/>
              <a:ext cx="1084275" cy="3604392"/>
              <a:chOff x="5424518" y="1515720"/>
              <a:chExt cx="813205" cy="2703294"/>
            </a:xfrm>
          </p:grpSpPr>
          <p:sp>
            <p:nvSpPr>
              <p:cNvPr id="23" name="Rectangle 22">
                <a:extLst>
                  <a:ext uri="{FF2B5EF4-FFF2-40B4-BE49-F238E27FC236}">
                    <a16:creationId xmlns:a16="http://schemas.microsoft.com/office/drawing/2014/main" id="{46459FA2-ABEA-3136-778B-254FDC14BB76}"/>
                  </a:ext>
                </a:extLst>
              </p:cNvPr>
              <p:cNvSpPr/>
              <p:nvPr/>
            </p:nvSpPr>
            <p:spPr>
              <a:xfrm rot="10800000">
                <a:off x="5852619" y="1647210"/>
                <a:ext cx="354554" cy="2571804"/>
              </a:xfrm>
              <a:prstGeom prst="rect">
                <a:avLst/>
              </a:prstGeom>
              <a:gradFill>
                <a:gsLst>
                  <a:gs pos="51000">
                    <a:schemeClr val="accent1">
                      <a:lumMod val="20000"/>
                      <a:lumOff val="80000"/>
                    </a:schemeClr>
                  </a:gs>
                  <a:gs pos="96000">
                    <a:schemeClr val="tx2">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3BCF384-F0C6-A054-9EFE-A12D035AD9D8}"/>
                  </a:ext>
                </a:extLst>
              </p:cNvPr>
              <p:cNvSpPr txBox="1"/>
              <p:nvPr/>
            </p:nvSpPr>
            <p:spPr>
              <a:xfrm rot="16200000">
                <a:off x="5651179" y="1689170"/>
                <a:ext cx="747010" cy="400110"/>
              </a:xfrm>
              <a:prstGeom prst="rect">
                <a:avLst/>
              </a:prstGeom>
              <a:noFill/>
            </p:spPr>
            <p:txBody>
              <a:bodyPr wrap="square" rtlCol="0">
                <a:spAutoFit/>
              </a:bodyPr>
              <a:lstStyle/>
              <a:p>
                <a:r>
                  <a:rPr lang="en-US" sz="2000" dirty="0"/>
                  <a:t>Low</a:t>
                </a:r>
              </a:p>
            </p:txBody>
          </p:sp>
          <p:sp>
            <p:nvSpPr>
              <p:cNvPr id="25" name="TextBox 24">
                <a:extLst>
                  <a:ext uri="{FF2B5EF4-FFF2-40B4-BE49-F238E27FC236}">
                    <a16:creationId xmlns:a16="http://schemas.microsoft.com/office/drawing/2014/main" id="{4980CD8E-0FD2-1BF8-1365-71EB68D2C7FE}"/>
                  </a:ext>
                </a:extLst>
              </p:cNvPr>
              <p:cNvSpPr txBox="1"/>
              <p:nvPr/>
            </p:nvSpPr>
            <p:spPr>
              <a:xfrm rot="16200000">
                <a:off x="5319721" y="3290989"/>
                <a:ext cx="1435894" cy="400110"/>
              </a:xfrm>
              <a:prstGeom prst="rect">
                <a:avLst/>
              </a:prstGeom>
              <a:noFill/>
            </p:spPr>
            <p:txBody>
              <a:bodyPr wrap="square" rtlCol="0">
                <a:spAutoFit/>
              </a:bodyPr>
              <a:lstStyle/>
              <a:p>
                <a:r>
                  <a:rPr lang="en-US" sz="2000" dirty="0">
                    <a:solidFill>
                      <a:schemeClr val="bg1"/>
                    </a:solidFill>
                  </a:rPr>
                  <a:t>High</a:t>
                </a:r>
              </a:p>
            </p:txBody>
          </p:sp>
          <p:sp>
            <p:nvSpPr>
              <p:cNvPr id="26" name="TextBox 25">
                <a:extLst>
                  <a:ext uri="{FF2B5EF4-FFF2-40B4-BE49-F238E27FC236}">
                    <a16:creationId xmlns:a16="http://schemas.microsoft.com/office/drawing/2014/main" id="{740FD333-6BC7-2A66-69E2-A18625A649CD}"/>
                  </a:ext>
                </a:extLst>
              </p:cNvPr>
              <p:cNvSpPr txBox="1"/>
              <p:nvPr/>
            </p:nvSpPr>
            <p:spPr>
              <a:xfrm rot="16200000">
                <a:off x="4595873" y="2674327"/>
                <a:ext cx="2057400" cy="400110"/>
              </a:xfrm>
              <a:prstGeom prst="rect">
                <a:avLst/>
              </a:prstGeom>
              <a:noFill/>
            </p:spPr>
            <p:txBody>
              <a:bodyPr wrap="square" rtlCol="0">
                <a:spAutoFit/>
              </a:bodyPr>
              <a:lstStyle/>
              <a:p>
                <a:r>
                  <a:rPr lang="en-US" sz="2000" dirty="0"/>
                  <a:t>P Concentration</a:t>
                </a:r>
              </a:p>
            </p:txBody>
          </p:sp>
        </p:grpSp>
      </p:grpSp>
      <p:sp>
        <p:nvSpPr>
          <p:cNvPr id="29" name="TextBox 28">
            <a:extLst>
              <a:ext uri="{FF2B5EF4-FFF2-40B4-BE49-F238E27FC236}">
                <a16:creationId xmlns:a16="http://schemas.microsoft.com/office/drawing/2014/main" id="{3B6D6B90-9D10-E7FA-4681-4C4145675248}"/>
              </a:ext>
            </a:extLst>
          </p:cNvPr>
          <p:cNvSpPr txBox="1"/>
          <p:nvPr/>
        </p:nvSpPr>
        <p:spPr>
          <a:xfrm>
            <a:off x="6722642" y="4277457"/>
            <a:ext cx="203073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Photo source for soil profile: NRCS</a:t>
            </a:r>
          </a:p>
        </p:txBody>
      </p:sp>
      <p:sp>
        <p:nvSpPr>
          <p:cNvPr id="32" name="Title 1">
            <a:extLst>
              <a:ext uri="{FF2B5EF4-FFF2-40B4-BE49-F238E27FC236}">
                <a16:creationId xmlns:a16="http://schemas.microsoft.com/office/drawing/2014/main" id="{E07ABC96-5C1A-1A78-DA20-B82719E9D27E}"/>
              </a:ext>
            </a:extLst>
          </p:cNvPr>
          <p:cNvSpPr txBox="1">
            <a:spLocks/>
          </p:cNvSpPr>
          <p:nvPr/>
        </p:nvSpPr>
        <p:spPr bwMode="auto">
          <a:xfrm>
            <a:off x="5955029" y="4659210"/>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Background</a:t>
            </a:r>
          </a:p>
        </p:txBody>
      </p:sp>
      <p:pic>
        <p:nvPicPr>
          <p:cNvPr id="17" name="Picture 16">
            <a:extLst>
              <a:ext uri="{FF2B5EF4-FFF2-40B4-BE49-F238E27FC236}">
                <a16:creationId xmlns:a16="http://schemas.microsoft.com/office/drawing/2014/main" id="{EF29C237-F484-7C95-A4A7-1F498C6E382B}"/>
              </a:ext>
            </a:extLst>
          </p:cNvPr>
          <p:cNvPicPr>
            <a:picLocks noChangeAspect="1"/>
          </p:cNvPicPr>
          <p:nvPr/>
        </p:nvPicPr>
        <p:blipFill>
          <a:blip r:embed="rId5"/>
          <a:stretch>
            <a:fillRect/>
          </a:stretch>
        </p:blipFill>
        <p:spPr>
          <a:xfrm>
            <a:off x="5974162" y="1499474"/>
            <a:ext cx="2373779" cy="2823979"/>
          </a:xfrm>
          <a:prstGeom prst="rect">
            <a:avLst/>
          </a:prstGeom>
        </p:spPr>
      </p:pic>
    </p:spTree>
    <p:custDataLst>
      <p:tags r:id="rId1"/>
    </p:custDataLst>
    <p:extLst>
      <p:ext uri="{BB962C8B-B14F-4D97-AF65-F5344CB8AC3E}">
        <p14:creationId xmlns:p14="http://schemas.microsoft.com/office/powerpoint/2010/main" val="1263276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6CD2-740F-44FE-A418-EBBACE62E220}"/>
              </a:ext>
            </a:extLst>
          </p:cNvPr>
          <p:cNvSpPr>
            <a:spLocks noGrp="1"/>
          </p:cNvSpPr>
          <p:nvPr>
            <p:ph type="title"/>
          </p:nvPr>
        </p:nvSpPr>
        <p:spPr/>
        <p:txBody>
          <a:bodyPr/>
          <a:lstStyle/>
          <a:p>
            <a:r>
              <a:rPr lang="en-US" dirty="0"/>
              <a:t>P Tradeoffs and Soil Health/Conservation</a:t>
            </a:r>
          </a:p>
        </p:txBody>
      </p:sp>
      <p:pic>
        <p:nvPicPr>
          <p:cNvPr id="6" name="Content Placeholder 5">
            <a:extLst>
              <a:ext uri="{FF2B5EF4-FFF2-40B4-BE49-F238E27FC236}">
                <a16:creationId xmlns:a16="http://schemas.microsoft.com/office/drawing/2014/main" id="{696412D9-87A1-4C53-ABB7-5CA043A6C191}"/>
              </a:ext>
            </a:extLst>
          </p:cNvPr>
          <p:cNvPicPr>
            <a:picLocks noGrp="1" noChangeAspect="1"/>
          </p:cNvPicPr>
          <p:nvPr>
            <p:ph sz="half" idx="1"/>
          </p:nvPr>
        </p:nvPicPr>
        <p:blipFill>
          <a:blip r:embed="rId4"/>
          <a:stretch>
            <a:fillRect/>
          </a:stretch>
        </p:blipFill>
        <p:spPr>
          <a:xfrm>
            <a:off x="613749" y="1501367"/>
            <a:ext cx="1828800" cy="2502716"/>
          </a:xfrm>
          <a:prstGeom prst="rect">
            <a:avLst/>
          </a:prstGeom>
        </p:spPr>
      </p:pic>
      <p:sp>
        <p:nvSpPr>
          <p:cNvPr id="4" name="Content Placeholder 3">
            <a:extLst>
              <a:ext uri="{FF2B5EF4-FFF2-40B4-BE49-F238E27FC236}">
                <a16:creationId xmlns:a16="http://schemas.microsoft.com/office/drawing/2014/main" id="{70A53E3B-F3D2-432E-97AE-F45E7843A9F4}"/>
              </a:ext>
            </a:extLst>
          </p:cNvPr>
          <p:cNvSpPr>
            <a:spLocks noGrp="1"/>
          </p:cNvSpPr>
          <p:nvPr>
            <p:ph sz="half" idx="2"/>
          </p:nvPr>
        </p:nvSpPr>
        <p:spPr/>
        <p:txBody>
          <a:bodyPr/>
          <a:lstStyle/>
          <a:p>
            <a:r>
              <a:rPr lang="en-US" sz="2600" dirty="0"/>
              <a:t>Duncan et al. (2020) doi:10.2134/ael2019.04.0014 (open access)</a:t>
            </a:r>
          </a:p>
          <a:p>
            <a:r>
              <a:rPr lang="en-US" sz="2600" dirty="0"/>
              <a:t>Osmond et al. (1999) doi:10.2134/jeq2019.03.0114 (open access)</a:t>
            </a:r>
          </a:p>
          <a:p>
            <a:endParaRPr lang="en-US" dirty="0"/>
          </a:p>
        </p:txBody>
      </p:sp>
      <p:sp>
        <p:nvSpPr>
          <p:cNvPr id="5" name="Slide Number Placeholder 4">
            <a:extLst>
              <a:ext uri="{FF2B5EF4-FFF2-40B4-BE49-F238E27FC236}">
                <a16:creationId xmlns:a16="http://schemas.microsoft.com/office/drawing/2014/main" id="{F18595DD-573E-4032-B833-A0B1D28C6E69}"/>
              </a:ext>
            </a:extLst>
          </p:cNvPr>
          <p:cNvSpPr>
            <a:spLocks noGrp="1"/>
          </p:cNvSpPr>
          <p:nvPr>
            <p:ph type="sldNum" sz="quarter" idx="10"/>
          </p:nvPr>
        </p:nvSpPr>
        <p:spPr/>
        <p:txBody>
          <a:bodyPr/>
          <a:lstStyle/>
          <a:p>
            <a:pPr>
              <a:defRPr/>
            </a:pPr>
            <a:fld id="{2F8EF95E-660F-6F48-9B3C-B3F93E20ACE1}" type="slidenum">
              <a:rPr lang="en-US" smtClean="0"/>
              <a:pPr>
                <a:defRPr/>
              </a:pPr>
              <a:t>5</a:t>
            </a:fld>
            <a:endParaRPr lang="en-US" dirty="0"/>
          </a:p>
        </p:txBody>
      </p:sp>
      <p:pic>
        <p:nvPicPr>
          <p:cNvPr id="7" name="Picture 6">
            <a:extLst>
              <a:ext uri="{FF2B5EF4-FFF2-40B4-BE49-F238E27FC236}">
                <a16:creationId xmlns:a16="http://schemas.microsoft.com/office/drawing/2014/main" id="{E826C0A0-2365-44FA-B51F-7951BC844F2F}"/>
              </a:ext>
            </a:extLst>
          </p:cNvPr>
          <p:cNvPicPr>
            <a:picLocks noChangeAspect="1"/>
          </p:cNvPicPr>
          <p:nvPr/>
        </p:nvPicPr>
        <p:blipFill rotWithShape="1">
          <a:blip r:embed="rId5"/>
          <a:srcRect t="1170" b="1170"/>
          <a:stretch/>
        </p:blipFill>
        <p:spPr>
          <a:xfrm>
            <a:off x="2568166" y="1501367"/>
            <a:ext cx="1828800" cy="2502716"/>
          </a:xfrm>
          <a:prstGeom prst="rect">
            <a:avLst/>
          </a:prstGeom>
        </p:spPr>
      </p:pic>
      <p:sp>
        <p:nvSpPr>
          <p:cNvPr id="14" name="Title 1">
            <a:extLst>
              <a:ext uri="{FF2B5EF4-FFF2-40B4-BE49-F238E27FC236}">
                <a16:creationId xmlns:a16="http://schemas.microsoft.com/office/drawing/2014/main" id="{D053ED23-120D-AB5F-F201-254C77D05ABF}"/>
              </a:ext>
            </a:extLst>
          </p:cNvPr>
          <p:cNvSpPr txBox="1">
            <a:spLocks/>
          </p:cNvSpPr>
          <p:nvPr/>
        </p:nvSpPr>
        <p:spPr bwMode="auto">
          <a:xfrm>
            <a:off x="5955029" y="4659210"/>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Background</a:t>
            </a:r>
          </a:p>
        </p:txBody>
      </p:sp>
    </p:spTree>
    <p:custDataLst>
      <p:tags r:id="rId1"/>
    </p:custDataLst>
    <p:extLst>
      <p:ext uri="{BB962C8B-B14F-4D97-AF65-F5344CB8AC3E}">
        <p14:creationId xmlns:p14="http://schemas.microsoft.com/office/powerpoint/2010/main" val="3627811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38774FF-7459-0390-F175-7E14EF28F0F8}"/>
              </a:ext>
            </a:extLst>
          </p:cNvPr>
          <p:cNvSpPr>
            <a:spLocks noGrp="1"/>
          </p:cNvSpPr>
          <p:nvPr>
            <p:ph type="title"/>
          </p:nvPr>
        </p:nvSpPr>
        <p:spPr/>
        <p:txBody>
          <a:bodyPr/>
          <a:lstStyle/>
          <a:p>
            <a:r>
              <a:rPr lang="en-US" dirty="0"/>
              <a:t>How Likely are P Tradeoffs in High P Soils?</a:t>
            </a:r>
          </a:p>
        </p:txBody>
      </p:sp>
      <p:sp>
        <p:nvSpPr>
          <p:cNvPr id="4" name="Content Placeholder 3">
            <a:extLst>
              <a:ext uri="{FF2B5EF4-FFF2-40B4-BE49-F238E27FC236}">
                <a16:creationId xmlns:a16="http://schemas.microsoft.com/office/drawing/2014/main" id="{7F59C29A-2B0F-0A19-72DA-3DB19429DE72}"/>
              </a:ext>
            </a:extLst>
          </p:cNvPr>
          <p:cNvSpPr>
            <a:spLocks noGrp="1"/>
          </p:cNvSpPr>
          <p:nvPr>
            <p:ph sz="half" idx="1"/>
          </p:nvPr>
        </p:nvSpPr>
        <p:spPr>
          <a:xfrm>
            <a:off x="457200" y="1409701"/>
            <a:ext cx="3657600" cy="2686049"/>
          </a:xfrm>
        </p:spPr>
        <p:txBody>
          <a:bodyPr/>
          <a:lstStyle/>
          <a:p>
            <a:r>
              <a:rPr lang="en-US" dirty="0"/>
              <a:t>Will adding soil health practices make P problems worse?</a:t>
            </a:r>
          </a:p>
          <a:p>
            <a:pPr lvl="1"/>
            <a:r>
              <a:rPr lang="en-US" dirty="0"/>
              <a:t>P Stratification</a:t>
            </a:r>
          </a:p>
          <a:p>
            <a:pPr lvl="1"/>
            <a:r>
              <a:rPr lang="en-US" dirty="0"/>
              <a:t>Preferential flow</a:t>
            </a:r>
          </a:p>
        </p:txBody>
      </p:sp>
      <p:sp>
        <p:nvSpPr>
          <p:cNvPr id="5" name="Slide Number Placeholder 4">
            <a:extLst>
              <a:ext uri="{FF2B5EF4-FFF2-40B4-BE49-F238E27FC236}">
                <a16:creationId xmlns:a16="http://schemas.microsoft.com/office/drawing/2014/main" id="{C9B79FB1-70A9-A88A-1C9B-0AAEADF6CBDD}"/>
              </a:ext>
            </a:extLst>
          </p:cNvPr>
          <p:cNvSpPr>
            <a:spLocks noGrp="1"/>
          </p:cNvSpPr>
          <p:nvPr>
            <p:ph type="sldNum" sz="quarter" idx="10"/>
          </p:nvPr>
        </p:nvSpPr>
        <p:spPr/>
        <p:txBody>
          <a:bodyPr/>
          <a:lstStyle/>
          <a:p>
            <a:fld id="{2F8EF95E-660F-6F48-9B3C-B3F93E20ACE1}" type="slidenum">
              <a:rPr lang="en-US" smtClean="0"/>
              <a:pPr/>
              <a:t>6</a:t>
            </a:fld>
            <a:endParaRPr lang="en-US" dirty="0"/>
          </a:p>
        </p:txBody>
      </p:sp>
      <p:grpSp>
        <p:nvGrpSpPr>
          <p:cNvPr id="11" name="Group 10">
            <a:extLst>
              <a:ext uri="{FF2B5EF4-FFF2-40B4-BE49-F238E27FC236}">
                <a16:creationId xmlns:a16="http://schemas.microsoft.com/office/drawing/2014/main" id="{69662641-48E2-A820-37FD-3DA9EBF64591}"/>
              </a:ext>
            </a:extLst>
          </p:cNvPr>
          <p:cNvGrpSpPr/>
          <p:nvPr/>
        </p:nvGrpSpPr>
        <p:grpSpPr>
          <a:xfrm>
            <a:off x="4206692" y="1462829"/>
            <a:ext cx="1404974" cy="2565194"/>
            <a:chOff x="5453026" y="1500868"/>
            <a:chExt cx="1404974" cy="2565194"/>
          </a:xfrm>
        </p:grpSpPr>
        <p:pic>
          <p:nvPicPr>
            <p:cNvPr id="19" name="Picture 18" descr="A picture containing grass, outdoor, plant, vegetable&#10;&#10;Description automatically generated">
              <a:extLst>
                <a:ext uri="{FF2B5EF4-FFF2-40B4-BE49-F238E27FC236}">
                  <a16:creationId xmlns:a16="http://schemas.microsoft.com/office/drawing/2014/main" id="{473F7E6F-358B-AC18-A5EC-C243832241B3}"/>
                </a:ext>
              </a:extLst>
            </p:cNvPr>
            <p:cNvPicPr>
              <a:picLocks noChangeAspect="1"/>
            </p:cNvPicPr>
            <p:nvPr/>
          </p:nvPicPr>
          <p:blipFill rotWithShape="1">
            <a:blip r:embed="rId4">
              <a:extLst>
                <a:ext uri="{28A0092B-C50C-407E-A947-70E740481C1C}">
                  <a14:useLocalDpi xmlns:a14="http://schemas.microsoft.com/office/drawing/2010/main" val="0"/>
                </a:ext>
              </a:extLst>
            </a:blip>
            <a:srcRect l="-1" r="63806"/>
            <a:stretch/>
          </p:blipFill>
          <p:spPr>
            <a:xfrm>
              <a:off x="5453026" y="1500868"/>
              <a:ext cx="1399704" cy="2565194"/>
            </a:xfrm>
            <a:prstGeom prst="rect">
              <a:avLst/>
            </a:prstGeom>
          </p:spPr>
        </p:pic>
        <p:sp>
          <p:nvSpPr>
            <p:cNvPr id="18" name="Title 1">
              <a:extLst>
                <a:ext uri="{FF2B5EF4-FFF2-40B4-BE49-F238E27FC236}">
                  <a16:creationId xmlns:a16="http://schemas.microsoft.com/office/drawing/2014/main" id="{5184D85B-26E5-8455-EC7D-AD1F2F8A8C62}"/>
                </a:ext>
              </a:extLst>
            </p:cNvPr>
            <p:cNvSpPr txBox="1">
              <a:spLocks/>
            </p:cNvSpPr>
            <p:nvPr/>
          </p:nvSpPr>
          <p:spPr bwMode="auto">
            <a:xfrm>
              <a:off x="5458296" y="1573890"/>
              <a:ext cx="1399704" cy="358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500" b="1" dirty="0">
                  <a:solidFill>
                    <a:schemeClr val="bg1"/>
                  </a:solidFill>
                </a:rPr>
                <a:t>Conventional Tillage</a:t>
              </a:r>
            </a:p>
          </p:txBody>
        </p:sp>
      </p:grpSp>
      <p:sp>
        <p:nvSpPr>
          <p:cNvPr id="34" name="Title 1">
            <a:extLst>
              <a:ext uri="{FF2B5EF4-FFF2-40B4-BE49-F238E27FC236}">
                <a16:creationId xmlns:a16="http://schemas.microsoft.com/office/drawing/2014/main" id="{2C2C34E4-86FD-5370-1A11-7E0B0376816E}"/>
              </a:ext>
            </a:extLst>
          </p:cNvPr>
          <p:cNvSpPr txBox="1">
            <a:spLocks/>
          </p:cNvSpPr>
          <p:nvPr/>
        </p:nvSpPr>
        <p:spPr bwMode="auto">
          <a:xfrm>
            <a:off x="5955029" y="4659210"/>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Background</a:t>
            </a:r>
          </a:p>
        </p:txBody>
      </p:sp>
      <p:sp>
        <p:nvSpPr>
          <p:cNvPr id="17" name="TextBox 16">
            <a:extLst>
              <a:ext uri="{FF2B5EF4-FFF2-40B4-BE49-F238E27FC236}">
                <a16:creationId xmlns:a16="http://schemas.microsoft.com/office/drawing/2014/main" id="{6C06AC7F-AB29-C8C9-5511-A3080BD5B777}"/>
              </a:ext>
            </a:extLst>
          </p:cNvPr>
          <p:cNvSpPr txBox="1"/>
          <p:nvPr/>
        </p:nvSpPr>
        <p:spPr>
          <a:xfrm>
            <a:off x="5410200" y="4196757"/>
            <a:ext cx="2133600" cy="253916"/>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Photo Credits: Michele </a:t>
            </a:r>
            <a:r>
              <a:rPr lang="en-US" sz="1050" dirty="0" err="1">
                <a:latin typeface="Arial" panose="020B0604020202020204" pitchFamily="34" charset="0"/>
                <a:cs typeface="Arial" panose="020B0604020202020204" pitchFamily="34" charset="0"/>
              </a:rPr>
              <a:t>Walfred</a:t>
            </a:r>
            <a:endParaRPr lang="en-US" sz="788"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99A74EA-223F-08B7-6D34-1D9204032106}"/>
              </a:ext>
            </a:extLst>
          </p:cNvPr>
          <p:cNvGrpSpPr/>
          <p:nvPr/>
        </p:nvGrpSpPr>
        <p:grpSpPr>
          <a:xfrm>
            <a:off x="5867400" y="1440086"/>
            <a:ext cx="1422774" cy="2573884"/>
            <a:chOff x="-3092684" y="1558147"/>
            <a:chExt cx="1897032" cy="3431845"/>
          </a:xfrm>
        </p:grpSpPr>
        <p:pic>
          <p:nvPicPr>
            <p:cNvPr id="3" name="Picture 2" descr="No-till Farming Critical for Preventing Loss of Soil Moisture During  Drought Co | NRCS Iowa">
              <a:extLst>
                <a:ext uri="{FF2B5EF4-FFF2-40B4-BE49-F238E27FC236}">
                  <a16:creationId xmlns:a16="http://schemas.microsoft.com/office/drawing/2014/main" id="{A9500A7D-7797-6992-5637-0F248FF592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31" r="44060"/>
            <a:stretch/>
          </p:blipFill>
          <p:spPr bwMode="auto">
            <a:xfrm>
              <a:off x="-3092684" y="1558147"/>
              <a:ext cx="1866273" cy="3431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1DEA85E-0323-F881-2ADC-4E0546948D9C}"/>
                </a:ext>
              </a:extLst>
            </p:cNvPr>
            <p:cNvSpPr txBox="1">
              <a:spLocks/>
            </p:cNvSpPr>
            <p:nvPr/>
          </p:nvSpPr>
          <p:spPr bwMode="auto">
            <a:xfrm>
              <a:off x="-3061924" y="4278792"/>
              <a:ext cx="1866272" cy="477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500" b="1" dirty="0">
                  <a:solidFill>
                    <a:schemeClr val="bg1"/>
                  </a:solidFill>
                </a:rPr>
                <a:t>Conservation Till</a:t>
              </a:r>
            </a:p>
          </p:txBody>
        </p:sp>
      </p:grpSp>
      <p:grpSp>
        <p:nvGrpSpPr>
          <p:cNvPr id="6" name="Group 5">
            <a:extLst>
              <a:ext uri="{FF2B5EF4-FFF2-40B4-BE49-F238E27FC236}">
                <a16:creationId xmlns:a16="http://schemas.microsoft.com/office/drawing/2014/main" id="{24868858-C3E5-4A02-D9A3-BD0E9FAB4456}"/>
              </a:ext>
            </a:extLst>
          </p:cNvPr>
          <p:cNvGrpSpPr/>
          <p:nvPr/>
        </p:nvGrpSpPr>
        <p:grpSpPr>
          <a:xfrm>
            <a:off x="7385931" y="1415920"/>
            <a:ext cx="1495958" cy="2527430"/>
            <a:chOff x="1272160" y="1822581"/>
            <a:chExt cx="2128722" cy="3539196"/>
          </a:xfrm>
        </p:grpSpPr>
        <p:pic>
          <p:nvPicPr>
            <p:cNvPr id="8" name="Picture 7">
              <a:extLst>
                <a:ext uri="{FF2B5EF4-FFF2-40B4-BE49-F238E27FC236}">
                  <a16:creationId xmlns:a16="http://schemas.microsoft.com/office/drawing/2014/main" id="{6F36BE9B-70C2-FB90-13AC-907E5C886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35885" y="2596780"/>
              <a:ext cx="3539196" cy="1990798"/>
            </a:xfrm>
            <a:prstGeom prst="rect">
              <a:avLst/>
            </a:prstGeom>
          </p:spPr>
        </p:pic>
        <p:sp>
          <p:nvSpPr>
            <p:cNvPr id="9" name="Title 1">
              <a:extLst>
                <a:ext uri="{FF2B5EF4-FFF2-40B4-BE49-F238E27FC236}">
                  <a16:creationId xmlns:a16="http://schemas.microsoft.com/office/drawing/2014/main" id="{33D05CDE-77EC-BCD6-2396-F225B08DFB35}"/>
                </a:ext>
              </a:extLst>
            </p:cNvPr>
            <p:cNvSpPr txBox="1">
              <a:spLocks/>
            </p:cNvSpPr>
            <p:nvPr/>
          </p:nvSpPr>
          <p:spPr bwMode="auto">
            <a:xfrm>
              <a:off x="1272160" y="1964646"/>
              <a:ext cx="2081880" cy="477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500" b="1" dirty="0">
                  <a:solidFill>
                    <a:schemeClr val="bg1"/>
                  </a:solidFill>
                </a:rPr>
                <a:t>Soil aggregates </a:t>
              </a:r>
            </a:p>
          </p:txBody>
        </p:sp>
      </p:grpSp>
    </p:spTree>
    <p:custDataLst>
      <p:tags r:id="rId1"/>
    </p:custDataLst>
    <p:extLst>
      <p:ext uri="{BB962C8B-B14F-4D97-AF65-F5344CB8AC3E}">
        <p14:creationId xmlns:p14="http://schemas.microsoft.com/office/powerpoint/2010/main" val="4156295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C44A91F-3182-5D5B-689B-8EEB1C20340D}"/>
              </a:ext>
            </a:extLst>
          </p:cNvPr>
          <p:cNvGrpSpPr/>
          <p:nvPr/>
        </p:nvGrpSpPr>
        <p:grpSpPr>
          <a:xfrm>
            <a:off x="3839752" y="1181829"/>
            <a:ext cx="2180048" cy="3218721"/>
            <a:chOff x="927270" y="767341"/>
            <a:chExt cx="2449649" cy="3678436"/>
          </a:xfrm>
        </p:grpSpPr>
        <p:pic>
          <p:nvPicPr>
            <p:cNvPr id="14" name="Picture 13">
              <a:extLst>
                <a:ext uri="{FF2B5EF4-FFF2-40B4-BE49-F238E27FC236}">
                  <a16:creationId xmlns:a16="http://schemas.microsoft.com/office/drawing/2014/main" id="{E710E2D6-5B78-A9F9-7839-6A71DC237B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031"/>
            <a:stretch/>
          </p:blipFill>
          <p:spPr>
            <a:xfrm>
              <a:off x="927270" y="767341"/>
              <a:ext cx="2449649" cy="3678436"/>
            </a:xfrm>
            <a:prstGeom prst="rect">
              <a:avLst/>
            </a:prstGeom>
          </p:spPr>
        </p:pic>
        <p:sp>
          <p:nvSpPr>
            <p:cNvPr id="15" name="Rectangle 14">
              <a:extLst>
                <a:ext uri="{FF2B5EF4-FFF2-40B4-BE49-F238E27FC236}">
                  <a16:creationId xmlns:a16="http://schemas.microsoft.com/office/drawing/2014/main" id="{1FB53CDC-C9D3-0E66-48CD-25CF9140889C}"/>
                </a:ext>
              </a:extLst>
            </p:cNvPr>
            <p:cNvSpPr/>
            <p:nvPr/>
          </p:nvSpPr>
          <p:spPr>
            <a:xfrm>
              <a:off x="940904" y="1284823"/>
              <a:ext cx="1647510" cy="2856578"/>
            </a:xfrm>
            <a:prstGeom prst="rect">
              <a:avLst/>
            </a:prstGeom>
            <a:gradFill>
              <a:gsLst>
                <a:gs pos="33000">
                  <a:schemeClr val="accent1">
                    <a:lumMod val="20000"/>
                    <a:lumOff val="80000"/>
                  </a:schemeClr>
                </a:gs>
                <a:gs pos="87000">
                  <a:schemeClr val="tx2">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P-enriched soils</a:t>
              </a:r>
            </a:p>
          </p:txBody>
        </p:sp>
      </p:grpSp>
      <p:sp>
        <p:nvSpPr>
          <p:cNvPr id="16" name="Title 15">
            <a:extLst>
              <a:ext uri="{FF2B5EF4-FFF2-40B4-BE49-F238E27FC236}">
                <a16:creationId xmlns:a16="http://schemas.microsoft.com/office/drawing/2014/main" id="{D1B7AEE7-3878-9782-4743-D33FACE4E9B8}"/>
              </a:ext>
            </a:extLst>
          </p:cNvPr>
          <p:cNvSpPr>
            <a:spLocks noGrp="1"/>
          </p:cNvSpPr>
          <p:nvPr>
            <p:ph type="title"/>
          </p:nvPr>
        </p:nvSpPr>
        <p:spPr>
          <a:xfrm>
            <a:off x="457200" y="381000"/>
            <a:ext cx="8229600" cy="742950"/>
          </a:xfrm>
        </p:spPr>
        <p:txBody>
          <a:bodyPr/>
          <a:lstStyle/>
          <a:p>
            <a:r>
              <a:rPr lang="en-US" dirty="0"/>
              <a:t>How Bad are P Tradeoffs in High P Soils?</a:t>
            </a:r>
          </a:p>
        </p:txBody>
      </p:sp>
      <p:sp>
        <p:nvSpPr>
          <p:cNvPr id="5" name="Slide Number Placeholder 4">
            <a:extLst>
              <a:ext uri="{FF2B5EF4-FFF2-40B4-BE49-F238E27FC236}">
                <a16:creationId xmlns:a16="http://schemas.microsoft.com/office/drawing/2014/main" id="{D055B99F-35BE-F566-8BD7-AE577B031D72}"/>
              </a:ext>
            </a:extLst>
          </p:cNvPr>
          <p:cNvSpPr>
            <a:spLocks noGrp="1"/>
          </p:cNvSpPr>
          <p:nvPr>
            <p:ph type="sldNum" sz="quarter" idx="10"/>
          </p:nvPr>
        </p:nvSpPr>
        <p:spPr/>
        <p:txBody>
          <a:bodyPr/>
          <a:lstStyle/>
          <a:p>
            <a:pPr>
              <a:defRPr/>
            </a:pPr>
            <a:fld id="{2F8EF95E-660F-6F48-9B3C-B3F93E20ACE1}" type="slidenum">
              <a:rPr lang="en-US" smtClean="0"/>
              <a:pPr>
                <a:defRPr/>
              </a:pPr>
              <a:t>7</a:t>
            </a:fld>
            <a:endParaRPr lang="en-US" dirty="0"/>
          </a:p>
        </p:txBody>
      </p:sp>
      <p:grpSp>
        <p:nvGrpSpPr>
          <p:cNvPr id="24" name="Group 23">
            <a:extLst>
              <a:ext uri="{FF2B5EF4-FFF2-40B4-BE49-F238E27FC236}">
                <a16:creationId xmlns:a16="http://schemas.microsoft.com/office/drawing/2014/main" id="{E400C6E2-89F7-713E-B67B-2E1038C49B8B}"/>
              </a:ext>
            </a:extLst>
          </p:cNvPr>
          <p:cNvGrpSpPr/>
          <p:nvPr/>
        </p:nvGrpSpPr>
        <p:grpSpPr>
          <a:xfrm>
            <a:off x="6633189" y="1123950"/>
            <a:ext cx="2180048" cy="3218721"/>
            <a:chOff x="927269" y="767341"/>
            <a:chExt cx="2449650" cy="3678436"/>
          </a:xfrm>
        </p:grpSpPr>
        <p:pic>
          <p:nvPicPr>
            <p:cNvPr id="30" name="Picture 29">
              <a:extLst>
                <a:ext uri="{FF2B5EF4-FFF2-40B4-BE49-F238E27FC236}">
                  <a16:creationId xmlns:a16="http://schemas.microsoft.com/office/drawing/2014/main" id="{FBED571F-5EE6-3E25-62BE-DF9E58990F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031"/>
            <a:stretch/>
          </p:blipFill>
          <p:spPr>
            <a:xfrm>
              <a:off x="927269" y="767341"/>
              <a:ext cx="2449650" cy="3678436"/>
            </a:xfrm>
            <a:prstGeom prst="rect">
              <a:avLst/>
            </a:prstGeom>
          </p:spPr>
        </p:pic>
        <p:sp>
          <p:nvSpPr>
            <p:cNvPr id="31" name="Rectangle 30">
              <a:extLst>
                <a:ext uri="{FF2B5EF4-FFF2-40B4-BE49-F238E27FC236}">
                  <a16:creationId xmlns:a16="http://schemas.microsoft.com/office/drawing/2014/main" id="{B5A1619F-F1FC-C771-53AF-A9F5A93EE27A}"/>
                </a:ext>
              </a:extLst>
            </p:cNvPr>
            <p:cNvSpPr/>
            <p:nvPr/>
          </p:nvSpPr>
          <p:spPr>
            <a:xfrm>
              <a:off x="940904" y="1284823"/>
              <a:ext cx="1647510" cy="2856578"/>
            </a:xfrm>
            <a:prstGeom prst="rect">
              <a:avLst/>
            </a:prstGeom>
            <a:gradFill>
              <a:gsLst>
                <a:gs pos="89000">
                  <a:schemeClr val="accent1">
                    <a:lumMod val="20000"/>
                    <a:lumOff val="80000"/>
                  </a:schemeClr>
                </a:gs>
                <a:gs pos="96000">
                  <a:schemeClr val="tx2">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EEC9134-59A3-E153-37F5-28CFDD984F79}"/>
              </a:ext>
            </a:extLst>
          </p:cNvPr>
          <p:cNvGrpSpPr/>
          <p:nvPr/>
        </p:nvGrpSpPr>
        <p:grpSpPr>
          <a:xfrm>
            <a:off x="914400" y="1181829"/>
            <a:ext cx="2869638" cy="3218721"/>
            <a:chOff x="152400" y="767341"/>
            <a:chExt cx="3224519" cy="3678436"/>
          </a:xfrm>
        </p:grpSpPr>
        <p:pic>
          <p:nvPicPr>
            <p:cNvPr id="18" name="Picture 17">
              <a:extLst>
                <a:ext uri="{FF2B5EF4-FFF2-40B4-BE49-F238E27FC236}">
                  <a16:creationId xmlns:a16="http://schemas.microsoft.com/office/drawing/2014/main" id="{7075EEF8-5250-773E-63EA-1BC141AC99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767341"/>
              <a:ext cx="3224519" cy="3678436"/>
            </a:xfrm>
            <a:prstGeom prst="rect">
              <a:avLst/>
            </a:prstGeom>
          </p:spPr>
        </p:pic>
        <p:sp>
          <p:nvSpPr>
            <p:cNvPr id="19" name="Rectangle 18">
              <a:extLst>
                <a:ext uri="{FF2B5EF4-FFF2-40B4-BE49-F238E27FC236}">
                  <a16:creationId xmlns:a16="http://schemas.microsoft.com/office/drawing/2014/main" id="{6CCB1D69-E7BF-301F-1BCF-06745858A928}"/>
                </a:ext>
              </a:extLst>
            </p:cNvPr>
            <p:cNvSpPr/>
            <p:nvPr/>
          </p:nvSpPr>
          <p:spPr>
            <a:xfrm>
              <a:off x="940904" y="1284823"/>
              <a:ext cx="1647510" cy="2856578"/>
            </a:xfrm>
            <a:prstGeom prst="rect">
              <a:avLst/>
            </a:prstGeom>
            <a:gradFill>
              <a:gsLst>
                <a:gs pos="53000">
                  <a:schemeClr val="accent1">
                    <a:lumMod val="20000"/>
                    <a:lumOff val="80000"/>
                  </a:schemeClr>
                </a:gs>
                <a:gs pos="91000">
                  <a:schemeClr val="accent1">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Low P Soils with Tillage</a:t>
              </a:r>
            </a:p>
          </p:txBody>
        </p:sp>
      </p:grpSp>
      <p:pic>
        <p:nvPicPr>
          <p:cNvPr id="6" name="Picture 5">
            <a:extLst>
              <a:ext uri="{FF2B5EF4-FFF2-40B4-BE49-F238E27FC236}">
                <a16:creationId xmlns:a16="http://schemas.microsoft.com/office/drawing/2014/main" id="{731ACE37-0B92-0680-AC23-7E1C7A442920}"/>
              </a:ext>
            </a:extLst>
          </p:cNvPr>
          <p:cNvPicPr>
            <a:picLocks noChangeAspect="1"/>
          </p:cNvPicPr>
          <p:nvPr/>
        </p:nvPicPr>
        <p:blipFill rotWithShape="1">
          <a:blip r:embed="rId5"/>
          <a:srcRect r="76209"/>
          <a:stretch/>
        </p:blipFill>
        <p:spPr>
          <a:xfrm>
            <a:off x="152400" y="1047750"/>
            <a:ext cx="874610" cy="3218967"/>
          </a:xfrm>
          <a:prstGeom prst="rect">
            <a:avLst/>
          </a:prstGeom>
        </p:spPr>
      </p:pic>
      <p:sp>
        <p:nvSpPr>
          <p:cNvPr id="33" name="Arrow: Right 32">
            <a:extLst>
              <a:ext uri="{FF2B5EF4-FFF2-40B4-BE49-F238E27FC236}">
                <a16:creationId xmlns:a16="http://schemas.microsoft.com/office/drawing/2014/main" id="{8E709431-D9D5-C081-1795-12296402F89F}"/>
              </a:ext>
            </a:extLst>
          </p:cNvPr>
          <p:cNvSpPr/>
          <p:nvPr/>
        </p:nvSpPr>
        <p:spPr>
          <a:xfrm>
            <a:off x="6019800" y="2583418"/>
            <a:ext cx="474819" cy="3693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1A7E74F-3B9B-1E66-F033-A2A8F4909FAB}"/>
              </a:ext>
            </a:extLst>
          </p:cNvPr>
          <p:cNvSpPr txBox="1"/>
          <p:nvPr/>
        </p:nvSpPr>
        <p:spPr>
          <a:xfrm rot="3513823">
            <a:off x="6562385" y="2701066"/>
            <a:ext cx="1658034" cy="369332"/>
          </a:xfrm>
          <a:prstGeom prst="rect">
            <a:avLst/>
          </a:prstGeom>
          <a:noFill/>
        </p:spPr>
        <p:txBody>
          <a:bodyPr wrap="square" rtlCol="0">
            <a:spAutoFit/>
          </a:bodyPr>
          <a:lstStyle/>
          <a:p>
            <a:r>
              <a:rPr lang="en-US" dirty="0"/>
              <a:t>Stratification?</a:t>
            </a:r>
          </a:p>
        </p:txBody>
      </p:sp>
      <p:sp>
        <p:nvSpPr>
          <p:cNvPr id="12" name="Title 1">
            <a:extLst>
              <a:ext uri="{FF2B5EF4-FFF2-40B4-BE49-F238E27FC236}">
                <a16:creationId xmlns:a16="http://schemas.microsoft.com/office/drawing/2014/main" id="{3EF46A6C-7D0C-CF96-2BBF-D4999BDD385E}"/>
              </a:ext>
            </a:extLst>
          </p:cNvPr>
          <p:cNvSpPr txBox="1">
            <a:spLocks/>
          </p:cNvSpPr>
          <p:nvPr/>
        </p:nvSpPr>
        <p:spPr bwMode="auto">
          <a:xfrm>
            <a:off x="5955029" y="4659210"/>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Background</a:t>
            </a:r>
          </a:p>
        </p:txBody>
      </p:sp>
    </p:spTree>
    <p:custDataLst>
      <p:tags r:id="rId1"/>
    </p:custDataLst>
    <p:extLst>
      <p:ext uri="{BB962C8B-B14F-4D97-AF65-F5344CB8AC3E}">
        <p14:creationId xmlns:p14="http://schemas.microsoft.com/office/powerpoint/2010/main" val="1270909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381000"/>
            <a:ext cx="8229600" cy="742950"/>
          </a:xfrm>
        </p:spPr>
        <p:txBody>
          <a:bodyPr/>
          <a:lstStyle/>
          <a:p>
            <a:r>
              <a:rPr lang="en-US" dirty="0"/>
              <a:t>Delmarva is an Ideal Location!</a:t>
            </a:r>
          </a:p>
        </p:txBody>
      </p:sp>
      <p:sp>
        <p:nvSpPr>
          <p:cNvPr id="2" name="Slide Number Placeholder 1">
            <a:extLst>
              <a:ext uri="{FF2B5EF4-FFF2-40B4-BE49-F238E27FC236}">
                <a16:creationId xmlns:a16="http://schemas.microsoft.com/office/drawing/2014/main" id="{D112964C-E3BE-4F9B-9E9F-E5CE6ABBAB50}"/>
              </a:ext>
            </a:extLst>
          </p:cNvPr>
          <p:cNvSpPr>
            <a:spLocks noGrp="1"/>
          </p:cNvSpPr>
          <p:nvPr>
            <p:ph type="sldNum" sz="quarter" idx="10"/>
          </p:nvPr>
        </p:nvSpPr>
        <p:spPr/>
        <p:txBody>
          <a:bodyPr/>
          <a:lstStyle/>
          <a:p>
            <a:fld id="{67ED70C6-FDCB-5747-9A21-CEFC4DDC4D7F}" type="slidenum">
              <a:rPr lang="en-US" smtClean="0"/>
              <a:pPr/>
              <a:t>8</a:t>
            </a:fld>
            <a:endParaRPr lang="en-US" dirty="0"/>
          </a:p>
        </p:txBody>
      </p:sp>
      <p:pic>
        <p:nvPicPr>
          <p:cNvPr id="4" name="Picture 3">
            <a:extLst>
              <a:ext uri="{FF2B5EF4-FFF2-40B4-BE49-F238E27FC236}">
                <a16:creationId xmlns:a16="http://schemas.microsoft.com/office/drawing/2014/main" id="{6173945F-FC54-4DF8-A65E-1E1FBDB8F772}"/>
              </a:ext>
            </a:extLst>
          </p:cNvPr>
          <p:cNvPicPr>
            <a:picLocks noChangeAspect="1"/>
          </p:cNvPicPr>
          <p:nvPr/>
        </p:nvPicPr>
        <p:blipFill rotWithShape="1">
          <a:blip r:embed="rId4">
            <a:extLst>
              <a:ext uri="{28A0092B-C50C-407E-A947-70E740481C1C}">
                <a14:useLocalDpi xmlns:a14="http://schemas.microsoft.com/office/drawing/2010/main"/>
              </a:ext>
            </a:extLst>
          </a:blip>
          <a:srcRect l="18979" t="8207" r="20926" b="745"/>
          <a:stretch/>
        </p:blipFill>
        <p:spPr>
          <a:xfrm>
            <a:off x="304800" y="1276350"/>
            <a:ext cx="1969316" cy="2971800"/>
          </a:xfrm>
          <a:prstGeom prst="rect">
            <a:avLst/>
          </a:prstGeom>
          <a:ln>
            <a:noFill/>
          </a:ln>
          <a:effectLst>
            <a:softEdge rad="112500"/>
          </a:effectLst>
        </p:spPr>
      </p:pic>
      <p:sp>
        <p:nvSpPr>
          <p:cNvPr id="6" name="Title 1">
            <a:extLst>
              <a:ext uri="{FF2B5EF4-FFF2-40B4-BE49-F238E27FC236}">
                <a16:creationId xmlns:a16="http://schemas.microsoft.com/office/drawing/2014/main" id="{B701EF73-D807-42AF-CF8A-3DA2A5A8A68A}"/>
              </a:ext>
            </a:extLst>
          </p:cNvPr>
          <p:cNvSpPr txBox="1">
            <a:spLocks/>
          </p:cNvSpPr>
          <p:nvPr/>
        </p:nvSpPr>
        <p:spPr bwMode="auto">
          <a:xfrm>
            <a:off x="5955029" y="4659210"/>
            <a:ext cx="28575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Geneva" pitchFamily="-65"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sz="1800" b="1" dirty="0">
                <a:solidFill>
                  <a:schemeClr val="bg1"/>
                </a:solidFill>
              </a:rPr>
              <a:t>Background</a:t>
            </a:r>
          </a:p>
        </p:txBody>
      </p:sp>
      <p:pic>
        <p:nvPicPr>
          <p:cNvPr id="13" name="Picture 12" descr="A field of green plants&#10;&#10;Description automatically generated with low confidence">
            <a:extLst>
              <a:ext uri="{FF2B5EF4-FFF2-40B4-BE49-F238E27FC236}">
                <a16:creationId xmlns:a16="http://schemas.microsoft.com/office/drawing/2014/main" id="{F7ADCEC5-0B9A-F058-704F-852A2D90FC62}"/>
              </a:ext>
            </a:extLst>
          </p:cNvPr>
          <p:cNvPicPr>
            <a:picLocks noChangeAspect="1"/>
          </p:cNvPicPr>
          <p:nvPr/>
        </p:nvPicPr>
        <p:blipFill rotWithShape="1">
          <a:blip r:embed="rId5"/>
          <a:srcRect l="-1" t="7604" r="56090"/>
          <a:stretch/>
        </p:blipFill>
        <p:spPr>
          <a:xfrm>
            <a:off x="6844612" y="1276350"/>
            <a:ext cx="1967917" cy="2745819"/>
          </a:xfrm>
          <a:prstGeom prst="rect">
            <a:avLst/>
          </a:prstGeom>
        </p:spPr>
      </p:pic>
      <p:pic>
        <p:nvPicPr>
          <p:cNvPr id="17" name="Picture 16" descr="A picture containing indoor, pastry, lots, dish&#10;&#10;Description automatically generated">
            <a:extLst>
              <a:ext uri="{FF2B5EF4-FFF2-40B4-BE49-F238E27FC236}">
                <a16:creationId xmlns:a16="http://schemas.microsoft.com/office/drawing/2014/main" id="{734CFFC0-4BDC-8A70-ECA9-50B0326B6181}"/>
              </a:ext>
            </a:extLst>
          </p:cNvPr>
          <p:cNvPicPr>
            <a:picLocks noChangeAspect="1"/>
          </p:cNvPicPr>
          <p:nvPr/>
        </p:nvPicPr>
        <p:blipFill rotWithShape="1">
          <a:blip r:embed="rId6"/>
          <a:srcRect l="9167" t="7604" r="60289"/>
          <a:stretch/>
        </p:blipFill>
        <p:spPr>
          <a:xfrm>
            <a:off x="2486369" y="1276350"/>
            <a:ext cx="1964422" cy="2745819"/>
          </a:xfrm>
          <a:prstGeom prst="rect">
            <a:avLst/>
          </a:prstGeom>
        </p:spPr>
      </p:pic>
      <p:pic>
        <p:nvPicPr>
          <p:cNvPr id="19" name="Picture 18" descr="A tractor plowing a field&#10;&#10;Description automatically generated with low confidence">
            <a:extLst>
              <a:ext uri="{FF2B5EF4-FFF2-40B4-BE49-F238E27FC236}">
                <a16:creationId xmlns:a16="http://schemas.microsoft.com/office/drawing/2014/main" id="{BC4A3113-8A65-D1AE-7253-DBFB9CDD3217}"/>
              </a:ext>
            </a:extLst>
          </p:cNvPr>
          <p:cNvPicPr>
            <a:picLocks noChangeAspect="1"/>
          </p:cNvPicPr>
          <p:nvPr/>
        </p:nvPicPr>
        <p:blipFill rotWithShape="1">
          <a:blip r:embed="rId7"/>
          <a:srcRect l="11550" r="38750" b="7604"/>
          <a:stretch/>
        </p:blipFill>
        <p:spPr>
          <a:xfrm>
            <a:off x="4663044" y="1276350"/>
            <a:ext cx="1969316" cy="2745818"/>
          </a:xfrm>
          <a:prstGeom prst="rect">
            <a:avLst/>
          </a:prstGeom>
        </p:spPr>
      </p:pic>
      <p:sp>
        <p:nvSpPr>
          <p:cNvPr id="20" name="TextBox 19">
            <a:extLst>
              <a:ext uri="{FF2B5EF4-FFF2-40B4-BE49-F238E27FC236}">
                <a16:creationId xmlns:a16="http://schemas.microsoft.com/office/drawing/2014/main" id="{809E3C9F-435B-1609-F09C-E93C156EE6BF}"/>
              </a:ext>
            </a:extLst>
          </p:cNvPr>
          <p:cNvSpPr txBox="1"/>
          <p:nvPr/>
        </p:nvSpPr>
        <p:spPr>
          <a:xfrm>
            <a:off x="2495259" y="4019550"/>
            <a:ext cx="2076741" cy="369332"/>
          </a:xfrm>
          <a:prstGeom prst="rect">
            <a:avLst/>
          </a:prstGeom>
          <a:noFill/>
        </p:spPr>
        <p:txBody>
          <a:bodyPr wrap="square" rtlCol="0">
            <a:spAutoFit/>
          </a:bodyPr>
          <a:lstStyle/>
          <a:p>
            <a:pPr algn="ctr"/>
            <a:r>
              <a:rPr lang="en-US" dirty="0"/>
              <a:t>550+ Million Birds</a:t>
            </a:r>
          </a:p>
        </p:txBody>
      </p:sp>
      <p:sp>
        <p:nvSpPr>
          <p:cNvPr id="21" name="TextBox 20">
            <a:extLst>
              <a:ext uri="{FF2B5EF4-FFF2-40B4-BE49-F238E27FC236}">
                <a16:creationId xmlns:a16="http://schemas.microsoft.com/office/drawing/2014/main" id="{2CE26C6D-8520-2F91-55B8-1370E2E30DDA}"/>
              </a:ext>
            </a:extLst>
          </p:cNvPr>
          <p:cNvSpPr txBox="1"/>
          <p:nvPr/>
        </p:nvSpPr>
        <p:spPr>
          <a:xfrm>
            <a:off x="4570404" y="4014634"/>
            <a:ext cx="2076741" cy="369332"/>
          </a:xfrm>
          <a:prstGeom prst="rect">
            <a:avLst/>
          </a:prstGeom>
          <a:noFill/>
        </p:spPr>
        <p:txBody>
          <a:bodyPr wrap="square" rtlCol="0">
            <a:spAutoFit/>
          </a:bodyPr>
          <a:lstStyle/>
          <a:p>
            <a:pPr algn="ctr"/>
            <a:r>
              <a:rPr lang="en-US" dirty="0"/>
              <a:t>Poultry Litter</a:t>
            </a:r>
          </a:p>
        </p:txBody>
      </p:sp>
      <p:sp>
        <p:nvSpPr>
          <p:cNvPr id="22" name="TextBox 21">
            <a:extLst>
              <a:ext uri="{FF2B5EF4-FFF2-40B4-BE49-F238E27FC236}">
                <a16:creationId xmlns:a16="http://schemas.microsoft.com/office/drawing/2014/main" id="{9BFE96BB-B96B-E4F7-7F6D-20A7509403BB}"/>
              </a:ext>
            </a:extLst>
          </p:cNvPr>
          <p:cNvSpPr txBox="1"/>
          <p:nvPr/>
        </p:nvSpPr>
        <p:spPr>
          <a:xfrm>
            <a:off x="6762459" y="4014634"/>
            <a:ext cx="2076741" cy="369332"/>
          </a:xfrm>
          <a:prstGeom prst="rect">
            <a:avLst/>
          </a:prstGeom>
          <a:noFill/>
        </p:spPr>
        <p:txBody>
          <a:bodyPr wrap="square" rtlCol="0">
            <a:spAutoFit/>
          </a:bodyPr>
          <a:lstStyle/>
          <a:p>
            <a:pPr algn="ctr"/>
            <a:r>
              <a:rPr lang="en-US" dirty="0"/>
              <a:t>Sandy, High P Soil</a:t>
            </a:r>
          </a:p>
        </p:txBody>
      </p:sp>
    </p:spTree>
    <p:custDataLst>
      <p:tags r:id="rId1"/>
    </p:custDataLst>
    <p:extLst>
      <p:ext uri="{BB962C8B-B14F-4D97-AF65-F5344CB8AC3E}">
        <p14:creationId xmlns:p14="http://schemas.microsoft.com/office/powerpoint/2010/main" val="1303263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g352llTg"/>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UD Primary and Secondary">
      <a:dk1>
        <a:sysClr val="windowText" lastClr="000000"/>
      </a:dk1>
      <a:lt1>
        <a:sysClr val="window" lastClr="FFFFFF"/>
      </a:lt1>
      <a:dk2>
        <a:srgbClr val="00539F"/>
      </a:dk2>
      <a:lt2>
        <a:srgbClr val="EEECE1"/>
      </a:lt2>
      <a:accent1>
        <a:srgbClr val="4F81BD"/>
      </a:accent1>
      <a:accent2>
        <a:srgbClr val="AF1E2D"/>
      </a:accent2>
      <a:accent3>
        <a:srgbClr val="BED600"/>
      </a:accent3>
      <a:accent4>
        <a:srgbClr val="5A8E22"/>
      </a:accent4>
      <a:accent5>
        <a:srgbClr val="00A0DF"/>
      </a:accent5>
      <a:accent6>
        <a:srgbClr val="EF8200"/>
      </a:accent6>
      <a:hlink>
        <a:srgbClr val="00539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4268</TotalTime>
  <Words>4872</Words>
  <Application>Microsoft Office PowerPoint</Application>
  <PresentationFormat>On-screen Show (16:9)</PresentationFormat>
  <Paragraphs>406</Paragraphs>
  <Slides>34</Slides>
  <Notes>29</Notes>
  <HiddenSlides>8</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Helvetica Neue</vt:lpstr>
      <vt:lpstr>Times New Roman</vt:lpstr>
      <vt:lpstr>Office Theme</vt:lpstr>
      <vt:lpstr>PowerPoint Presentation</vt:lpstr>
      <vt:lpstr>Recommended Soil Health Practices</vt:lpstr>
      <vt:lpstr>Soil Health Practices Benefit Water Quality</vt:lpstr>
      <vt:lpstr>Acknowledging Potential Tradeoffs</vt:lpstr>
      <vt:lpstr>Examples of Potential Trade-Offs</vt:lpstr>
      <vt:lpstr>P Tradeoffs and Soil Health/Conservation</vt:lpstr>
      <vt:lpstr>How Likely are P Tradeoffs in High P Soils?</vt:lpstr>
      <vt:lpstr>How Bad are P Tradeoffs in High P Soils?</vt:lpstr>
      <vt:lpstr>Delmarva is an Ideal Location!</vt:lpstr>
      <vt:lpstr>What Do We Mean by “High P” Soil?</vt:lpstr>
      <vt:lpstr>P-Enriched Soils from Poultry Litter</vt:lpstr>
      <vt:lpstr>Some Areas on Delmarva are Drained</vt:lpstr>
      <vt:lpstr>Soil Health Practices on Delmarva</vt:lpstr>
      <vt:lpstr>Site Selection</vt:lpstr>
      <vt:lpstr>PowerPoint Presentation</vt:lpstr>
      <vt:lpstr>Soil Collection</vt:lpstr>
      <vt:lpstr>Identifying Uncultivated Controls</vt:lpstr>
      <vt:lpstr>Soil Analysis</vt:lpstr>
      <vt:lpstr>Mehlich-3 P Soil Concentrations</vt:lpstr>
      <vt:lpstr>Mehlich-3 P Soil Concentrations</vt:lpstr>
      <vt:lpstr>Dry Aggregate Distribution</vt:lpstr>
      <vt:lpstr>Dry Aggregate Distribution</vt:lpstr>
      <vt:lpstr>Phosphorus Risk Assessment</vt:lpstr>
      <vt:lpstr>PLAT Results</vt:lpstr>
      <vt:lpstr>Conclusions and Implications</vt:lpstr>
      <vt:lpstr>Questions?</vt:lpstr>
      <vt:lpstr>Phosphorus Risk Assessment</vt:lpstr>
      <vt:lpstr>Study Goals and Objectives</vt:lpstr>
      <vt:lpstr>Phosphorus Loss Pathways</vt:lpstr>
      <vt:lpstr>Site Selection and Soil Collection</vt:lpstr>
      <vt:lpstr>P Characterization: Mehlich-3 P</vt:lpstr>
      <vt:lpstr>P Characterization: Mehlich-3 P</vt:lpstr>
      <vt:lpstr>Dry Aggregate Stability</vt:lpstr>
      <vt:lpstr>P Risk Assessment with NC-PLAT</vt:lpstr>
    </vt:vector>
  </TitlesOfParts>
  <Company>University of Delaware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Gail Armstrong</dc:creator>
  <cp:lastModifiedBy>Shober, Amy</cp:lastModifiedBy>
  <cp:revision>189</cp:revision>
  <dcterms:created xsi:type="dcterms:W3CDTF">2014-12-16T17:00:44Z</dcterms:created>
  <dcterms:modified xsi:type="dcterms:W3CDTF">2023-02-22T13:36:41Z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1825FE0D-AFE6-41CE-AA29-581D155F6A5A</vt:lpwstr>
  </property>
  <property fmtid="{D5CDD505-2E9C-101B-9397-08002B2CF9AE}" pid="3" name="ArticulatePath">
    <vt:lpwstr>1920x1080-Option-1A</vt:lpwstr>
  </property>
</Properties>
</file>